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2">
  <p:sldMasterIdLst>
    <p:sldMasterId id="2147483648" r:id="rId1"/>
    <p:sldMasterId id="2147483660" r:id="rId2"/>
  </p:sldMasterIdLst>
  <p:notesMasterIdLst>
    <p:notesMasterId r:id="rId136"/>
  </p:notesMasterIdLst>
  <p:handoutMasterIdLst>
    <p:handoutMasterId r:id="rId137"/>
  </p:handoutMasterIdLst>
  <p:sldIdLst>
    <p:sldId id="1601" r:id="rId3"/>
    <p:sldId id="2886" r:id="rId4"/>
    <p:sldId id="3236" r:id="rId5"/>
    <p:sldId id="3237" r:id="rId6"/>
    <p:sldId id="3238" r:id="rId7"/>
    <p:sldId id="3239" r:id="rId8"/>
    <p:sldId id="3240" r:id="rId9"/>
    <p:sldId id="3241" r:id="rId10"/>
    <p:sldId id="2753" r:id="rId11"/>
    <p:sldId id="2755" r:id="rId12"/>
    <p:sldId id="2756" r:id="rId13"/>
    <p:sldId id="3184" r:id="rId14"/>
    <p:sldId id="3183" r:id="rId15"/>
    <p:sldId id="2754" r:id="rId16"/>
    <p:sldId id="2760" r:id="rId17"/>
    <p:sldId id="2761" r:id="rId18"/>
    <p:sldId id="2758" r:id="rId19"/>
    <p:sldId id="2762" r:id="rId20"/>
    <p:sldId id="2763" r:id="rId21"/>
    <p:sldId id="3232" r:id="rId22"/>
    <p:sldId id="3233" r:id="rId23"/>
    <p:sldId id="2765" r:id="rId24"/>
    <p:sldId id="2766" r:id="rId25"/>
    <p:sldId id="2768" r:id="rId26"/>
    <p:sldId id="2767" r:id="rId27"/>
    <p:sldId id="3234" r:id="rId28"/>
    <p:sldId id="2801" r:id="rId29"/>
    <p:sldId id="2807" r:id="rId30"/>
    <p:sldId id="2808" r:id="rId31"/>
    <p:sldId id="2809" r:id="rId32"/>
    <p:sldId id="2810" r:id="rId33"/>
    <p:sldId id="2811" r:id="rId34"/>
    <p:sldId id="2812" r:id="rId35"/>
    <p:sldId id="2813" r:id="rId36"/>
    <p:sldId id="2814" r:id="rId37"/>
    <p:sldId id="2816" r:id="rId38"/>
    <p:sldId id="2831" r:id="rId39"/>
    <p:sldId id="2832" r:id="rId40"/>
    <p:sldId id="3016" r:id="rId41"/>
    <p:sldId id="2833" r:id="rId42"/>
    <p:sldId id="2874" r:id="rId43"/>
    <p:sldId id="2873" r:id="rId44"/>
    <p:sldId id="2875" r:id="rId45"/>
    <p:sldId id="2876" r:id="rId46"/>
    <p:sldId id="2878" r:id="rId47"/>
    <p:sldId id="2877" r:id="rId48"/>
    <p:sldId id="2879" r:id="rId49"/>
    <p:sldId id="2880" r:id="rId50"/>
    <p:sldId id="2882" r:id="rId51"/>
    <p:sldId id="2883" r:id="rId52"/>
    <p:sldId id="2884" r:id="rId53"/>
    <p:sldId id="2885" r:id="rId54"/>
    <p:sldId id="2985" r:id="rId55"/>
    <p:sldId id="2986" r:id="rId56"/>
    <p:sldId id="2997" r:id="rId57"/>
    <p:sldId id="2998" r:id="rId58"/>
    <p:sldId id="2999" r:id="rId59"/>
    <p:sldId id="3000" r:id="rId60"/>
    <p:sldId id="3001" r:id="rId61"/>
    <p:sldId id="3002" r:id="rId62"/>
    <p:sldId id="3003" r:id="rId63"/>
    <p:sldId id="3004" r:id="rId64"/>
    <p:sldId id="3005" r:id="rId65"/>
    <p:sldId id="3006" r:id="rId66"/>
    <p:sldId id="3007" r:id="rId67"/>
    <p:sldId id="3009" r:id="rId68"/>
    <p:sldId id="3008" r:id="rId69"/>
    <p:sldId id="3019" r:id="rId70"/>
    <p:sldId id="3021" r:id="rId71"/>
    <p:sldId id="3052" r:id="rId72"/>
    <p:sldId id="3020" r:id="rId73"/>
    <p:sldId id="3054" r:id="rId74"/>
    <p:sldId id="3053" r:id="rId75"/>
    <p:sldId id="3062" r:id="rId76"/>
    <p:sldId id="3055" r:id="rId77"/>
    <p:sldId id="3056" r:id="rId78"/>
    <p:sldId id="3057" r:id="rId79"/>
    <p:sldId id="3059" r:id="rId80"/>
    <p:sldId id="3058" r:id="rId81"/>
    <p:sldId id="3060" r:id="rId82"/>
    <p:sldId id="3063" r:id="rId83"/>
    <p:sldId id="3064" r:id="rId84"/>
    <p:sldId id="3088" r:id="rId85"/>
    <p:sldId id="3089" r:id="rId86"/>
    <p:sldId id="3090" r:id="rId87"/>
    <p:sldId id="3091" r:id="rId88"/>
    <p:sldId id="3092" r:id="rId89"/>
    <p:sldId id="3093" r:id="rId90"/>
    <p:sldId id="3094" r:id="rId91"/>
    <p:sldId id="3095" r:id="rId92"/>
    <p:sldId id="3098" r:id="rId93"/>
    <p:sldId id="3099" r:id="rId94"/>
    <p:sldId id="3194" r:id="rId95"/>
    <p:sldId id="3195" r:id="rId96"/>
    <p:sldId id="3196" r:id="rId97"/>
    <p:sldId id="3197" r:id="rId98"/>
    <p:sldId id="3198" r:id="rId99"/>
    <p:sldId id="3199" r:id="rId100"/>
    <p:sldId id="3200" r:id="rId101"/>
    <p:sldId id="3201" r:id="rId102"/>
    <p:sldId id="3202" r:id="rId103"/>
    <p:sldId id="3203" r:id="rId104"/>
    <p:sldId id="3204" r:id="rId105"/>
    <p:sldId id="3180" r:id="rId106"/>
    <p:sldId id="3205" r:id="rId107"/>
    <p:sldId id="3206" r:id="rId108"/>
    <p:sldId id="3207" r:id="rId109"/>
    <p:sldId id="3208" r:id="rId110"/>
    <p:sldId id="3186" r:id="rId111"/>
    <p:sldId id="3209" r:id="rId112"/>
    <p:sldId id="3210" r:id="rId113"/>
    <p:sldId id="3211" r:id="rId114"/>
    <p:sldId id="3212" r:id="rId115"/>
    <p:sldId id="3213" r:id="rId116"/>
    <p:sldId id="3214" r:id="rId117"/>
    <p:sldId id="3215" r:id="rId118"/>
    <p:sldId id="3216" r:id="rId119"/>
    <p:sldId id="3217" r:id="rId120"/>
    <p:sldId id="3218" r:id="rId121"/>
    <p:sldId id="3219" r:id="rId122"/>
    <p:sldId id="3220" r:id="rId123"/>
    <p:sldId id="3221" r:id="rId124"/>
    <p:sldId id="3222" r:id="rId125"/>
    <p:sldId id="3223" r:id="rId126"/>
    <p:sldId id="3224" r:id="rId127"/>
    <p:sldId id="3225" r:id="rId128"/>
    <p:sldId id="3226" r:id="rId129"/>
    <p:sldId id="3227" r:id="rId130"/>
    <p:sldId id="3228" r:id="rId131"/>
    <p:sldId id="3229" r:id="rId132"/>
    <p:sldId id="3230" r:id="rId133"/>
    <p:sldId id="3231" r:id="rId134"/>
    <p:sldId id="3235" r:id="rId135"/>
  </p:sldIdLst>
  <p:sldSz cx="10160000" cy="5715000"/>
  <p:notesSz cx="6797675" cy="9928225"/>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966" userDrawn="1">
          <p15:clr>
            <a:srgbClr val="A4A3A4"/>
          </p15:clr>
        </p15:guide>
        <p15:guide id="2" pos="331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 initials="x" lastIdx="1" clrIdx="0">
    <p:extLst>
      <p:ext uri="{19B8F6BF-5375-455C-9EA6-DF929625EA0E}">
        <p15:presenceInfo xmlns:p15="http://schemas.microsoft.com/office/powerpoint/2012/main" userId="x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FF7F3F"/>
    <a:srgbClr val="FF0000"/>
    <a:srgbClr val="FFFF66"/>
    <a:srgbClr val="5B9BD5"/>
    <a:srgbClr val="FFC409"/>
    <a:srgbClr val="00FF00"/>
    <a:srgbClr val="EC7093"/>
    <a:srgbClr val="F3A5BB"/>
    <a:srgbClr val="DB8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509" autoAdjust="0"/>
  </p:normalViewPr>
  <p:slideViewPr>
    <p:cSldViewPr snapToGrid="0" snapToObjects="1" showGuides="1">
      <p:cViewPr varScale="1">
        <p:scale>
          <a:sx n="107" d="100"/>
          <a:sy n="107" d="100"/>
        </p:scale>
        <p:origin x="413" y="62"/>
      </p:cViewPr>
      <p:guideLst>
        <p:guide orient="horz" pos="1966"/>
        <p:guide pos="3317"/>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84" d="100"/>
          <a:sy n="84" d="100"/>
        </p:scale>
        <p:origin x="3828" y="108"/>
      </p:cViewPr>
      <p:guideLst/>
    </p:cSldViewPr>
  </p:notesViewPr>
  <p:gridSpacing cx="71999" cy="71999"/>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commentAuthors" Target="commentAuthor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063348E3-161C-49BA-9F1F-ACE2D56A5E07}" type="datetimeFigureOut">
              <a:rPr lang="zh-CN" altLang="en-US" smtClean="0"/>
              <a:t>2024/9/22</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E05A9417-EE45-48D1-ABCF-14DB40BF7F72}" type="slidenum">
              <a:rPr lang="zh-CN" altLang="en-US" smtClean="0"/>
              <a:t>‹#›</a:t>
            </a:fld>
            <a:endParaRPr lang="zh-CN" altLang="en-US"/>
          </a:p>
        </p:txBody>
      </p:sp>
    </p:spTree>
    <p:extLst>
      <p:ext uri="{BB962C8B-B14F-4D97-AF65-F5344CB8AC3E}">
        <p14:creationId xmlns:p14="http://schemas.microsoft.com/office/powerpoint/2010/main" val="1365059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45659" cy="496411"/>
          </a:xfrm>
          <a:prstGeom prst="rect">
            <a:avLst/>
          </a:prstGeom>
          <a:noFill/>
          <a:ln w="9525">
            <a:noFill/>
            <a:miter lim="800000"/>
          </a:ln>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5" name="Rectangle 3"/>
          <p:cNvSpPr>
            <a:spLocks noGrp="1" noChangeArrowheads="1"/>
          </p:cNvSpPr>
          <p:nvPr>
            <p:ph type="dt" idx="1"/>
          </p:nvPr>
        </p:nvSpPr>
        <p:spPr bwMode="auto">
          <a:xfrm>
            <a:off x="3850443" y="0"/>
            <a:ext cx="2945659" cy="496411"/>
          </a:xfrm>
          <a:prstGeom prst="rect">
            <a:avLst/>
          </a:prstGeom>
          <a:noFill/>
          <a:ln w="9525">
            <a:noFill/>
            <a:miter lim="800000"/>
          </a:ln>
        </p:spPr>
        <p:txBody>
          <a:bodyPr vert="horz" wrap="square" lIns="91440" tIns="45720" rIns="91440" bIns="45720" numCol="1" anchor="t"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Rectangle 4"/>
          <p:cNvSpPr>
            <a:spLocks noGrp="1" noRot="1" noChangeAspect="1"/>
          </p:cNvSpPr>
          <p:nvPr>
            <p:ph type="sldImg"/>
          </p:nvPr>
        </p:nvSpPr>
        <p:spPr>
          <a:xfrm>
            <a:off x="90488" y="744538"/>
            <a:ext cx="6616700" cy="3722687"/>
          </a:xfrm>
          <a:prstGeom prst="rect">
            <a:avLst/>
          </a:prstGeom>
          <a:noFill/>
          <a:ln w="9525">
            <a:noFill/>
          </a:ln>
        </p:spPr>
      </p:sp>
      <p:sp>
        <p:nvSpPr>
          <p:cNvPr id="3077" name="Rectangle 5"/>
          <p:cNvSpPr>
            <a:spLocks noGrp="1" noChangeArrowheads="1"/>
          </p:cNvSpPr>
          <p:nvPr>
            <p:ph type="body" sz="quarter" idx="3"/>
          </p:nvPr>
        </p:nvSpPr>
        <p:spPr bwMode="auto">
          <a:xfrm>
            <a:off x="679768" y="4715907"/>
            <a:ext cx="5438140" cy="4467701"/>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第五级</a:t>
            </a:r>
          </a:p>
        </p:txBody>
      </p:sp>
      <p:sp>
        <p:nvSpPr>
          <p:cNvPr id="3078" name="Rectangle 6"/>
          <p:cNvSpPr>
            <a:spLocks noGrp="1" noChangeArrowheads="1"/>
          </p:cNvSpPr>
          <p:nvPr>
            <p:ph type="ftr" sz="quarter" idx="4"/>
          </p:nvPr>
        </p:nvSpPr>
        <p:spPr bwMode="auto">
          <a:xfrm>
            <a:off x="0" y="9430091"/>
            <a:ext cx="2945659" cy="496411"/>
          </a:xfrm>
          <a:prstGeom prst="rect">
            <a:avLst/>
          </a:prstGeom>
          <a:noFill/>
          <a:ln w="9525">
            <a:noFill/>
            <a:miter lim="800000"/>
          </a:ln>
        </p:spPr>
        <p:txBody>
          <a:bodyPr vert="horz" wrap="square" lIns="91440" tIns="45720" rIns="91440" bIns="45720" numCol="1" anchor="b"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9" name="Rectangle 7"/>
          <p:cNvSpPr>
            <a:spLocks noGrp="1" noChangeArrowheads="1"/>
          </p:cNvSpPr>
          <p:nvPr>
            <p:ph type="sldNum" sz="quarter" idx="5"/>
          </p:nvPr>
        </p:nvSpPr>
        <p:spPr bwMode="auto">
          <a:xfrm>
            <a:off x="3850443" y="9430091"/>
            <a:ext cx="2945659" cy="496411"/>
          </a:xfrm>
          <a:prstGeom prst="rect">
            <a:avLst/>
          </a:prstGeom>
          <a:noFill/>
          <a:ln w="9525">
            <a:noFill/>
            <a:miter lim="800000"/>
          </a:ln>
        </p:spPr>
        <p:txBody>
          <a:bodyPr vert="horz" wrap="square" lIns="91440" tIns="45720" rIns="91440" bIns="45720" numCol="1" anchor="b" anchorCtr="0" compatLnSpc="1"/>
          <a:lstStyle/>
          <a:p>
            <a:pPr lvl="0" algn="r" eaLnBrk="1" fontAlgn="base" hangingPunct="1"/>
            <a:fld id="{9A0DB2DC-4C9A-4742-B13C-FB6460FD3503}" type="slidenum">
              <a:rPr lang="zh-CN" altLang="en-US" sz="1200" strike="noStrike" noProof="1" dirty="0">
                <a:latin typeface="Arial" panose="020B0604020202020204" pitchFamily="34" charset="0"/>
                <a:ea typeface="宋体" panose="02010600030101010101" pitchFamily="2" charset="-122"/>
                <a:cs typeface="+mn-ea"/>
              </a:rPr>
              <a:t>‹#›</a:t>
            </a:fld>
            <a:endParaRPr lang="zh-CN" altLang="en-US" sz="1200" strike="noStrike" noProof="1"/>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87373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191179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9144947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880012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875954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2126769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01681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8299659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024872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907918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215550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39106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38049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047923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670672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8435089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02042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92803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68799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70828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54027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59740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19599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81299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0832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美 </a:t>
            </a:r>
            <a:r>
              <a:rPr lang="en-US" altLang="zh-CN" dirty="0" err="1"/>
              <a:t>Noson</a:t>
            </a:r>
            <a:r>
              <a:rPr lang="en-US" altLang="zh-CN" dirty="0"/>
              <a:t> S. </a:t>
            </a:r>
            <a:r>
              <a:rPr lang="en-US" altLang="zh-CN" dirty="0" err="1"/>
              <a:t>Yanofsky</a:t>
            </a:r>
            <a:r>
              <a:rPr lang="en-US" altLang="zh-CN" dirty="0"/>
              <a:t> </a:t>
            </a:r>
            <a:r>
              <a:rPr lang="zh-CN" altLang="en-US" dirty="0"/>
              <a:t>理性的边界第</a:t>
            </a:r>
            <a:r>
              <a:rPr lang="en-US" altLang="zh-CN" dirty="0"/>
              <a:t>2</a:t>
            </a:r>
            <a:r>
              <a:rPr lang="zh-CN" altLang="en-US" dirty="0"/>
              <a:t>章 语言悖论  此类属于没有真假的非命题</a:t>
            </a:r>
            <a:endParaRPr lang="en-US" altLang="zh-CN" dirty="0"/>
          </a:p>
        </p:txBody>
      </p:sp>
    </p:spTree>
    <p:extLst>
      <p:ext uri="{BB962C8B-B14F-4D97-AF65-F5344CB8AC3E}">
        <p14:creationId xmlns:p14="http://schemas.microsoft.com/office/powerpoint/2010/main" val="3629420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27420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15890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78606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54090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63404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00087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92317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8429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60353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40476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自指悖论  个体域矛盾</a:t>
            </a:r>
          </a:p>
        </p:txBody>
      </p:sp>
    </p:spTree>
    <p:extLst>
      <p:ext uri="{BB962C8B-B14F-4D97-AF65-F5344CB8AC3E}">
        <p14:creationId xmlns:p14="http://schemas.microsoft.com/office/powerpoint/2010/main" val="3637873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96034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25397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27702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83165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75061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43075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4301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245418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32491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60252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大语言模型具备较强的推理能力，如何实现？</a:t>
            </a:r>
            <a:endParaRPr lang="en-US" altLang="zh-CN" dirty="0"/>
          </a:p>
          <a:p>
            <a:endParaRPr lang="zh-CN" altLang="en-US" dirty="0"/>
          </a:p>
        </p:txBody>
      </p:sp>
    </p:spTree>
    <p:extLst>
      <p:ext uri="{BB962C8B-B14F-4D97-AF65-F5344CB8AC3E}">
        <p14:creationId xmlns:p14="http://schemas.microsoft.com/office/powerpoint/2010/main" val="2040001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619073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169273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03549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280069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537894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937772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024394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67331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84652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73312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有序的离散数字的集合 例子</a:t>
            </a:r>
            <a:r>
              <a:rPr lang="en-US" altLang="zh-CN" dirty="0"/>
              <a:t>2 </a:t>
            </a:r>
            <a:r>
              <a:rPr lang="zh-CN" altLang="en-US" dirty="0"/>
              <a:t>数据库设计</a:t>
            </a:r>
          </a:p>
        </p:txBody>
      </p:sp>
    </p:spTree>
    <p:extLst>
      <p:ext uri="{BB962C8B-B14F-4D97-AF65-F5344CB8AC3E}">
        <p14:creationId xmlns:p14="http://schemas.microsoft.com/office/powerpoint/2010/main" val="4567382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375703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96002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570237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82816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126598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150672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269517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425386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57787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3641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欧拉</a:t>
            </a:r>
            <a:endParaRPr lang="en-US" altLang="zh-CN" dirty="0"/>
          </a:p>
          <a:p>
            <a:r>
              <a:rPr lang="zh-CN" altLang="en-US" dirty="0"/>
              <a:t>超过两个的奇顶点，那么满足要求的路线便不存在了，且在</a:t>
            </a:r>
            <a:r>
              <a:rPr lang="en-US" altLang="zh-CN" dirty="0"/>
              <a:t>n&gt;0</a:t>
            </a:r>
            <a:r>
              <a:rPr lang="zh-CN" altLang="en-US" dirty="0"/>
              <a:t>的情况下，有</a:t>
            </a:r>
            <a:r>
              <a:rPr lang="en-US" altLang="zh-CN" dirty="0"/>
              <a:t>2n</a:t>
            </a:r>
            <a:r>
              <a:rPr lang="zh-CN" altLang="en-US" dirty="0"/>
              <a:t>个奇顶点的图至少需要</a:t>
            </a:r>
            <a:r>
              <a:rPr lang="en-US" altLang="zh-CN" dirty="0"/>
              <a:t>n</a:t>
            </a:r>
            <a:r>
              <a:rPr lang="zh-CN" altLang="en-US" dirty="0"/>
              <a:t>笔画出</a:t>
            </a:r>
          </a:p>
        </p:txBody>
      </p:sp>
    </p:spTree>
    <p:extLst>
      <p:ext uri="{BB962C8B-B14F-4D97-AF65-F5344CB8AC3E}">
        <p14:creationId xmlns:p14="http://schemas.microsoft.com/office/powerpoint/2010/main" val="35235285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346526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284881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649077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676745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609997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47385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988570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597302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46783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0175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欧拉</a:t>
            </a:r>
            <a:endParaRPr lang="en-US" altLang="zh-CN" dirty="0"/>
          </a:p>
          <a:p>
            <a:r>
              <a:rPr lang="zh-CN" altLang="en-US" dirty="0"/>
              <a:t>超过两个的奇顶点，那么满足要求的路线便不存在了，且在</a:t>
            </a:r>
            <a:r>
              <a:rPr lang="en-US" altLang="zh-CN" dirty="0"/>
              <a:t>n&gt;0</a:t>
            </a:r>
            <a:r>
              <a:rPr lang="zh-CN" altLang="en-US" dirty="0"/>
              <a:t>的情况下，有</a:t>
            </a:r>
            <a:r>
              <a:rPr lang="en-US" altLang="zh-CN" dirty="0"/>
              <a:t>2n</a:t>
            </a:r>
            <a:r>
              <a:rPr lang="zh-CN" altLang="en-US" dirty="0"/>
              <a:t>个奇顶点的图至少需要</a:t>
            </a:r>
            <a:r>
              <a:rPr lang="en-US" altLang="zh-CN" dirty="0"/>
              <a:t>n</a:t>
            </a:r>
            <a:r>
              <a:rPr lang="zh-CN" altLang="en-US" dirty="0"/>
              <a:t>笔画出</a:t>
            </a:r>
          </a:p>
        </p:txBody>
      </p:sp>
    </p:spTree>
    <p:extLst>
      <p:ext uri="{BB962C8B-B14F-4D97-AF65-F5344CB8AC3E}">
        <p14:creationId xmlns:p14="http://schemas.microsoft.com/office/powerpoint/2010/main" val="25364517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237371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937929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683184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912590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030148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516529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341465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81353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812707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3624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77180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390423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114436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501386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006159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146286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326169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876127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736050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595220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72553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592108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441036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294165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8715727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70193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904798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211130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586819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453693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123710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86019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62000" y="1774825"/>
            <a:ext cx="8636000" cy="1225550"/>
          </a:xfrm>
          <a:prstGeom prst="rect">
            <a:avLst/>
          </a:prstGeo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524000" y="3238500"/>
            <a:ext cx="7112000" cy="14605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508000" y="228600"/>
            <a:ext cx="9144000" cy="952500"/>
          </a:xfrm>
          <a:prstGeom prst="rect">
            <a:avLst/>
          </a:prstGeom>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508000" y="1333500"/>
            <a:ext cx="9144000" cy="3771900"/>
          </a:xfrm>
          <a:prstGeom prst="rect">
            <a:avLst/>
          </a:prstGeo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66000" y="228600"/>
            <a:ext cx="2286000" cy="4876800"/>
          </a:xfrm>
          <a:prstGeom prst="rect">
            <a:avLst/>
          </a:prstGeo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508000" y="228600"/>
            <a:ext cx="6693243" cy="4876800"/>
          </a:xfrm>
          <a:prstGeom prst="rect">
            <a:avLst/>
          </a:prstGeo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08000" y="228865"/>
            <a:ext cx="9144000" cy="952500"/>
          </a:xfrm>
        </p:spPr>
        <p:txBody>
          <a:bodyPr/>
          <a:lstStyle/>
          <a:p>
            <a:r>
              <a:rPr lang="zh-CN" altLang="en-US"/>
              <a:t>单击此处编辑母版标题样式</a:t>
            </a:r>
          </a:p>
        </p:txBody>
      </p:sp>
      <p:sp>
        <p:nvSpPr>
          <p:cNvPr id="3" name="文本占位符 2"/>
          <p:cNvSpPr>
            <a:spLocks noGrp="1"/>
          </p:cNvSpPr>
          <p:nvPr>
            <p:ph type="body" sz="half" idx="1"/>
          </p:nvPr>
        </p:nvSpPr>
        <p:spPr>
          <a:xfrm>
            <a:off x="508001" y="1333501"/>
            <a:ext cx="4487333" cy="377163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64668" y="1333501"/>
            <a:ext cx="4487333" cy="377163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508001" y="5204355"/>
            <a:ext cx="2370667" cy="396875"/>
          </a:xfrm>
        </p:spPr>
        <p:txBody>
          <a:bodyPr/>
          <a:lstStyle>
            <a:lvl1pPr>
              <a:defRPr/>
            </a:lvl1pPr>
          </a:lstStyle>
          <a:p>
            <a:pPr>
              <a:defRPr/>
            </a:pPr>
            <a:fld id="{F3F03928-3D64-4164-A881-EC7A9566C39C}" type="datetime1">
              <a:rPr lang="zh-CN" altLang="en-US" smtClean="0"/>
              <a:t>2024/9/22</a:t>
            </a:fld>
            <a:endParaRPr lang="en-US" altLang="zh-CN"/>
          </a:p>
        </p:txBody>
      </p:sp>
      <p:sp>
        <p:nvSpPr>
          <p:cNvPr id="6" name="页脚占位符 5"/>
          <p:cNvSpPr>
            <a:spLocks noGrp="1"/>
          </p:cNvSpPr>
          <p:nvPr>
            <p:ph type="ftr" sz="quarter" idx="11"/>
          </p:nvPr>
        </p:nvSpPr>
        <p:spPr>
          <a:xfrm>
            <a:off x="3471335" y="5204355"/>
            <a:ext cx="3217333" cy="396875"/>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7281334" y="5204355"/>
            <a:ext cx="2370667" cy="396875"/>
          </a:xfrm>
        </p:spPr>
        <p:txBody>
          <a:bodyPr/>
          <a:lstStyle>
            <a:lvl1pPr>
              <a:defRPr/>
            </a:lvl1pPr>
          </a:lstStyle>
          <a:p>
            <a:pPr>
              <a:defRPr/>
            </a:pPr>
            <a:fld id="{577324C3-9E8E-4F5E-8440-D58964213EF2}" type="slidenum">
              <a:rPr lang="en-US" altLang="zh-CN"/>
              <a:pPr>
                <a:defRPr/>
              </a:pPr>
              <a:t>‹#›</a:t>
            </a:fld>
            <a:endParaRPr lang="en-US" altLang="zh-CN"/>
          </a:p>
        </p:txBody>
      </p:sp>
    </p:spTree>
    <p:extLst>
      <p:ext uri="{BB962C8B-B14F-4D97-AF65-F5344CB8AC3E}">
        <p14:creationId xmlns:p14="http://schemas.microsoft.com/office/powerpoint/2010/main" val="3569194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98501" y="5451106"/>
            <a:ext cx="2286000" cy="303212"/>
          </a:xfrm>
        </p:spPr>
        <p:txBody>
          <a:bodyPr/>
          <a:lstStyle>
            <a:lvl1pPr>
              <a:defRPr sz="1100"/>
            </a:lvl1pPr>
          </a:lstStyle>
          <a:p>
            <a:fld id="{7B13B3BF-35A9-4222-8039-E376DBEEF325}" type="datetime1">
              <a:rPr lang="zh-CN" altLang="en-US" smtClean="0"/>
              <a:pPr/>
              <a:t>2024/9/22</a:t>
            </a:fld>
            <a:endParaRPr lang="zh-CN" altLang="en-US" dirty="0"/>
          </a:p>
        </p:txBody>
      </p:sp>
      <p:sp>
        <p:nvSpPr>
          <p:cNvPr id="5" name="灯片编号占位符 4"/>
          <p:cNvSpPr>
            <a:spLocks noGrp="1"/>
          </p:cNvSpPr>
          <p:nvPr>
            <p:ph type="sldNum" sz="quarter" idx="11"/>
          </p:nvPr>
        </p:nvSpPr>
        <p:spPr>
          <a:xfrm>
            <a:off x="3143250" y="5445089"/>
            <a:ext cx="2286000" cy="303212"/>
          </a:xfrm>
        </p:spPr>
        <p:txBody>
          <a:bodyPr/>
          <a:lstStyle>
            <a:lvl1pPr>
              <a:defRPr sz="1100"/>
            </a:lvl1pPr>
          </a:lstStyle>
          <a:p>
            <a:fld id="{CBEE8C34-2C2E-41F0-81E8-685178ADA816}" type="slidenum">
              <a:rPr lang="zh-CN" altLang="en-US" smtClean="0"/>
              <a:pPr/>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8000" y="814122"/>
            <a:ext cx="9144000" cy="4218736"/>
          </a:xfrm>
          <a:prstGeom prst="rect">
            <a:avLst/>
          </a:prstGeom>
        </p:spPr>
        <p:txBody>
          <a:bodyPr/>
          <a:lstStyle>
            <a:lvl3pPr>
              <a:lnSpc>
                <a:spcPct val="150000"/>
              </a:lnSpc>
              <a:defRPr/>
            </a:lvl3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a:xfrm>
            <a:off x="698501" y="5428025"/>
            <a:ext cx="2286000" cy="303212"/>
          </a:xfrm>
        </p:spPr>
        <p:txBody>
          <a:bodyPr/>
          <a:lstStyle>
            <a:lvl1pPr>
              <a:defRPr sz="1100" b="0"/>
            </a:lvl1pPr>
          </a:lstStyle>
          <a:p>
            <a:fld id="{43060782-EDEF-4CE1-890A-5E0E2A3D07EF}" type="datetime1">
              <a:rPr lang="zh-CN" altLang="en-US" smtClean="0"/>
              <a:pPr/>
              <a:t>2024/9/22</a:t>
            </a:fld>
            <a:endParaRPr lang="zh-CN" altLang="en-US" dirty="0"/>
          </a:p>
        </p:txBody>
      </p:sp>
      <p:sp>
        <p:nvSpPr>
          <p:cNvPr id="5" name="灯片编号占位符 4"/>
          <p:cNvSpPr>
            <a:spLocks noGrp="1"/>
          </p:cNvSpPr>
          <p:nvPr>
            <p:ph type="sldNum" sz="quarter" idx="11"/>
          </p:nvPr>
        </p:nvSpPr>
        <p:spPr>
          <a:xfrm>
            <a:off x="3143250" y="5428187"/>
            <a:ext cx="2286000" cy="303212"/>
          </a:xfrm>
        </p:spPr>
        <p:txBody>
          <a:bodyPr/>
          <a:lstStyle>
            <a:lvl1pPr algn="ctr">
              <a:defRPr sz="1100" b="0"/>
            </a:lvl1pPr>
          </a:lstStyle>
          <a:p>
            <a:fld id="{CBEE8C34-2C2E-41F0-81E8-685178ADA816}" type="slidenum">
              <a:rPr lang="zh-CN" altLang="en-US" smtClean="0"/>
              <a:pPr/>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03189" y="3671888"/>
            <a:ext cx="8636000" cy="1135062"/>
          </a:xfrm>
          <a:prstGeom prst="rect">
            <a:avLst/>
          </a:prstGeo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03189" y="2422526"/>
            <a:ext cx="8636000" cy="1249363"/>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fld id="{928212BD-E0D5-49AB-BEEF-6588AD099F82}" type="datetime1">
              <a:rPr lang="zh-CN" altLang="en-US" smtClean="0"/>
              <a:t>2024/9/22</a:t>
            </a:fld>
            <a:endParaRPr lang="zh-CN" altLang="en-US" dirty="0"/>
          </a:p>
        </p:txBody>
      </p:sp>
      <p:sp>
        <p:nvSpPr>
          <p:cNvPr id="5" name="灯片编号占位符 4"/>
          <p:cNvSpPr>
            <a:spLocks noGrp="1"/>
          </p:cNvSpPr>
          <p:nvPr>
            <p:ph type="sldNum" sz="quarter" idx="11"/>
          </p:nvPr>
        </p:nvSpPr>
        <p:spPr/>
        <p:txBody>
          <a:bodyPr/>
          <a:lstStyle/>
          <a:p>
            <a:fld id="{CBEE8C34-2C2E-41F0-81E8-685178ADA816}" type="slidenum">
              <a:rPr lang="zh-CN" altLang="en-US" smtClean="0"/>
              <a:pPr/>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08000" y="228600"/>
            <a:ext cx="9144000" cy="952500"/>
          </a:xfrm>
          <a:prstGeom prst="rect">
            <a:avLst/>
          </a:prstGeom>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508000" y="1333500"/>
            <a:ext cx="4489622" cy="37719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5162378" y="1333500"/>
            <a:ext cx="4489622" cy="37719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fld id="{6478F57D-2465-417C-B275-A12FBF4EC2B6}" type="datetime1">
              <a:rPr lang="zh-CN" altLang="en-US" smtClean="0"/>
              <a:t>2024/9/22</a:t>
            </a:fld>
            <a:endParaRPr lang="zh-CN" altLang="en-US" dirty="0"/>
          </a:p>
        </p:txBody>
      </p:sp>
      <p:sp>
        <p:nvSpPr>
          <p:cNvPr id="6" name="灯片编号占位符 5"/>
          <p:cNvSpPr>
            <a:spLocks noGrp="1"/>
          </p:cNvSpPr>
          <p:nvPr>
            <p:ph type="sldNum" sz="quarter" idx="11"/>
          </p:nvPr>
        </p:nvSpPr>
        <p:spPr/>
        <p:txBody>
          <a:bodyPr/>
          <a:lstStyle/>
          <a:p>
            <a:fld id="{CBEE8C34-2C2E-41F0-81E8-685178ADA816}" type="slidenum">
              <a:rPr lang="zh-CN" altLang="en-US" smtClean="0"/>
              <a:pPr/>
              <a:t>‹#›</a:t>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8000" y="228600"/>
            <a:ext cx="9144000" cy="952500"/>
          </a:xfrm>
          <a:prstGeom prst="rect">
            <a:avLst/>
          </a:prstGeo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508000" y="1279525"/>
            <a:ext cx="4489622" cy="53340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508000" y="1812926"/>
            <a:ext cx="4489622" cy="32924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5160663" y="1279525"/>
            <a:ext cx="4491337" cy="53340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5160663" y="1812926"/>
            <a:ext cx="4491337" cy="32924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fld id="{E8D41ADE-864D-4BEE-9234-D4CE16FACA03}" type="datetime1">
              <a:rPr lang="zh-CN" altLang="en-US" smtClean="0"/>
              <a:t>2024/9/22</a:t>
            </a:fld>
            <a:endParaRPr lang="zh-CN" altLang="en-US" dirty="0"/>
          </a:p>
        </p:txBody>
      </p:sp>
      <p:sp>
        <p:nvSpPr>
          <p:cNvPr id="8" name="灯片编号占位符 7"/>
          <p:cNvSpPr>
            <a:spLocks noGrp="1"/>
          </p:cNvSpPr>
          <p:nvPr>
            <p:ph type="sldNum" sz="quarter" idx="11"/>
          </p:nvPr>
        </p:nvSpPr>
        <p:spPr/>
        <p:txBody>
          <a:bodyPr/>
          <a:lstStyle/>
          <a:p>
            <a:fld id="{CBEE8C34-2C2E-41F0-81E8-685178ADA816}" type="slidenum">
              <a:rPr lang="zh-CN" altLang="en-US" smtClean="0"/>
              <a:pPr/>
              <a:t>‹#›</a:t>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8000" y="228600"/>
            <a:ext cx="9144000" cy="952500"/>
          </a:xfrm>
          <a:prstGeom prst="rect">
            <a:avLst/>
          </a:prstGeom>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fld id="{E8106BA6-AD4A-43BC-B6B3-55266BDC4A31}" type="datetime1">
              <a:rPr lang="zh-CN" altLang="en-US" smtClean="0"/>
              <a:t>2024/9/22</a:t>
            </a:fld>
            <a:endParaRPr lang="zh-CN" altLang="en-US" dirty="0"/>
          </a:p>
        </p:txBody>
      </p:sp>
      <p:sp>
        <p:nvSpPr>
          <p:cNvPr id="4" name="灯片编号占位符 3"/>
          <p:cNvSpPr>
            <a:spLocks noGrp="1"/>
          </p:cNvSpPr>
          <p:nvPr>
            <p:ph type="sldNum" sz="quarter" idx="11"/>
          </p:nvPr>
        </p:nvSpPr>
        <p:spPr/>
        <p:txBody>
          <a:bodyPr/>
          <a:lstStyle/>
          <a:p>
            <a:fld id="{CBEE8C34-2C2E-41F0-81E8-685178ADA816}" type="slidenum">
              <a:rPr lang="zh-CN" altLang="en-US" smtClean="0"/>
              <a:pPr/>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1C5459-7508-4E4F-A914-C281CA227FB1}" type="datetime1">
              <a:rPr lang="zh-CN" altLang="en-US" smtClean="0"/>
              <a:t>2024/9/22</a:t>
            </a:fld>
            <a:endParaRPr lang="zh-CN" altLang="en-US" dirty="0"/>
          </a:p>
        </p:txBody>
      </p:sp>
      <p:sp>
        <p:nvSpPr>
          <p:cNvPr id="3" name="灯片编号占位符 2"/>
          <p:cNvSpPr>
            <a:spLocks noGrp="1"/>
          </p:cNvSpPr>
          <p:nvPr>
            <p:ph type="sldNum" sz="quarter" idx="11"/>
          </p:nvPr>
        </p:nvSpPr>
        <p:spPr/>
        <p:txBody>
          <a:bodyPr/>
          <a:lstStyle/>
          <a:p>
            <a:fld id="{CBEE8C34-2C2E-41F0-81E8-685178ADA816}" type="slidenum">
              <a:rPr lang="zh-CN" altLang="en-US" smtClean="0"/>
              <a:pPr/>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08000" y="228600"/>
            <a:ext cx="9144000" cy="952500"/>
          </a:xfrm>
          <a:prstGeom prst="rect">
            <a:avLst/>
          </a:prstGeom>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a:xfrm>
            <a:off x="508000" y="1333500"/>
            <a:ext cx="9144000" cy="3771900"/>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8000" y="227014"/>
            <a:ext cx="3343189" cy="968375"/>
          </a:xfrm>
          <a:prstGeom prst="rect">
            <a:avLst/>
          </a:prstGeo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973042" y="227014"/>
            <a:ext cx="5678959" cy="487838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508000" y="1195388"/>
            <a:ext cx="3343189" cy="39100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fld id="{999324EA-D017-4B09-B661-CD0F8CF5761A}" type="datetime1">
              <a:rPr lang="zh-CN" altLang="en-US" smtClean="0"/>
              <a:t>2024/9/22</a:t>
            </a:fld>
            <a:endParaRPr lang="zh-CN" altLang="en-US" dirty="0"/>
          </a:p>
        </p:txBody>
      </p:sp>
      <p:sp>
        <p:nvSpPr>
          <p:cNvPr id="6" name="灯片编号占位符 5"/>
          <p:cNvSpPr>
            <a:spLocks noGrp="1"/>
          </p:cNvSpPr>
          <p:nvPr>
            <p:ph type="sldNum" sz="quarter" idx="11"/>
          </p:nvPr>
        </p:nvSpPr>
        <p:spPr/>
        <p:txBody>
          <a:bodyPr/>
          <a:lstStyle/>
          <a:p>
            <a:fld id="{CBEE8C34-2C2E-41F0-81E8-685178ADA816}" type="slidenum">
              <a:rPr lang="zh-CN" altLang="en-US" smtClean="0"/>
              <a:pPr/>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90811" y="4000501"/>
            <a:ext cx="6096000" cy="473075"/>
          </a:xfrm>
          <a:prstGeom prst="rect">
            <a:avLst/>
          </a:prstGeo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990811" y="511175"/>
            <a:ext cx="6096000" cy="3429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990811" y="4473576"/>
            <a:ext cx="6096000" cy="66992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fld id="{CD95F762-4746-4839-A3A3-D97FD3B000D2}" type="datetime1">
              <a:rPr lang="zh-CN" altLang="en-US" smtClean="0"/>
              <a:t>2024/9/22</a:t>
            </a:fld>
            <a:endParaRPr lang="zh-CN" altLang="en-US" dirty="0"/>
          </a:p>
        </p:txBody>
      </p:sp>
      <p:sp>
        <p:nvSpPr>
          <p:cNvPr id="6" name="灯片编号占位符 5"/>
          <p:cNvSpPr>
            <a:spLocks noGrp="1"/>
          </p:cNvSpPr>
          <p:nvPr>
            <p:ph type="sldNum" sz="quarter" idx="11"/>
          </p:nvPr>
        </p:nvSpPr>
        <p:spPr/>
        <p:txBody>
          <a:bodyPr/>
          <a:lstStyle/>
          <a:p>
            <a:fld id="{CBEE8C34-2C2E-41F0-81E8-685178ADA816}" type="slidenum">
              <a:rPr lang="zh-CN" altLang="en-US" smtClean="0"/>
              <a:pPr/>
              <a:t>‹#›</a:t>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508000" y="228600"/>
            <a:ext cx="9144000" cy="952500"/>
          </a:xfrm>
          <a:prstGeom prst="rect">
            <a:avLst/>
          </a:prstGeom>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508000" y="1333500"/>
            <a:ext cx="9144000" cy="3771900"/>
          </a:xfrm>
          <a:prstGeom prst="rect">
            <a:avLst/>
          </a:prstGeo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a:xfrm>
            <a:off x="698501" y="5563394"/>
            <a:ext cx="2286000" cy="303212"/>
          </a:xfrm>
        </p:spPr>
        <p:txBody>
          <a:bodyPr/>
          <a:lstStyle/>
          <a:p>
            <a:fld id="{B7C46838-9E01-4155-9415-9DA930B43160}" type="datetime1">
              <a:rPr lang="zh-CN" altLang="en-US" smtClean="0"/>
              <a:t>2024/9/22</a:t>
            </a:fld>
            <a:endParaRPr lang="zh-CN" altLang="en-US" dirty="0"/>
          </a:p>
        </p:txBody>
      </p:sp>
      <p:sp>
        <p:nvSpPr>
          <p:cNvPr id="5" name="灯片编号占位符 4"/>
          <p:cNvSpPr>
            <a:spLocks noGrp="1"/>
          </p:cNvSpPr>
          <p:nvPr>
            <p:ph type="sldNum" sz="quarter" idx="11"/>
          </p:nvPr>
        </p:nvSpPr>
        <p:spPr>
          <a:xfrm>
            <a:off x="3143250" y="5563394"/>
            <a:ext cx="909371" cy="303212"/>
          </a:xfrm>
        </p:spPr>
        <p:txBody>
          <a:bodyPr/>
          <a:lstStyle/>
          <a:p>
            <a:fld id="{CBEE8C34-2C2E-41F0-81E8-685178ADA816}" type="slidenum">
              <a:rPr lang="zh-CN" altLang="en-US" smtClean="0"/>
              <a:pPr/>
              <a:t>‹#›</a:t>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66000" y="228600"/>
            <a:ext cx="2286000" cy="4876800"/>
          </a:xfrm>
          <a:prstGeom prst="rect">
            <a:avLst/>
          </a:prstGeo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508000" y="228600"/>
            <a:ext cx="6693243" cy="4876800"/>
          </a:xfrm>
          <a:prstGeom prst="rect">
            <a:avLst/>
          </a:prstGeo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03189" y="3671888"/>
            <a:ext cx="8636000" cy="1135062"/>
          </a:xfrm>
          <a:prstGeom prst="rect">
            <a:avLst/>
          </a:prstGeo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03189" y="2422526"/>
            <a:ext cx="8636000" cy="1249363"/>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08000" y="228600"/>
            <a:ext cx="9144000" cy="952500"/>
          </a:xfrm>
          <a:prstGeom prst="rect">
            <a:avLst/>
          </a:prstGeom>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508000" y="1333500"/>
            <a:ext cx="4489622" cy="37719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5162378" y="1333500"/>
            <a:ext cx="4489622" cy="37719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8000" y="228600"/>
            <a:ext cx="9144000" cy="952500"/>
          </a:xfrm>
          <a:prstGeom prst="rect">
            <a:avLst/>
          </a:prstGeo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508000" y="1279525"/>
            <a:ext cx="4489622" cy="53340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508000" y="1812926"/>
            <a:ext cx="4489622" cy="32924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5160663" y="1279525"/>
            <a:ext cx="4491337" cy="53340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5160663" y="1812926"/>
            <a:ext cx="4491337" cy="32924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8000" y="228600"/>
            <a:ext cx="9144000" cy="952500"/>
          </a:xfrm>
          <a:prstGeom prst="rect">
            <a:avLst/>
          </a:prstGeom>
        </p:spPr>
        <p:txBody>
          <a:bodyPr/>
          <a:lstStyle/>
          <a:p>
            <a:pPr fontAlgn="base"/>
            <a:r>
              <a:rPr lang="zh-CN" altLang="en-US" strike="noStrike" noProof="1"/>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8000" y="227014"/>
            <a:ext cx="3343189" cy="968375"/>
          </a:xfrm>
          <a:prstGeom prst="rect">
            <a:avLst/>
          </a:prstGeo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973042" y="227014"/>
            <a:ext cx="5678959" cy="487838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508000" y="1195388"/>
            <a:ext cx="3343189" cy="39100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90811" y="4000501"/>
            <a:ext cx="6096000" cy="473075"/>
          </a:xfrm>
          <a:prstGeom prst="rect">
            <a:avLst/>
          </a:prstGeo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990811" y="511175"/>
            <a:ext cx="6096000" cy="3429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990811" y="4473576"/>
            <a:ext cx="6096000" cy="66992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bg3"/>
          <p:cNvPicPr>
            <a:picLocks noChangeAspect="1"/>
          </p:cNvPicPr>
          <p:nvPr/>
        </p:nvPicPr>
        <p:blipFill>
          <a:blip r:embed="rId14"/>
          <a:stretch>
            <a:fillRect/>
          </a:stretch>
        </p:blipFill>
        <p:spPr>
          <a:xfrm>
            <a:off x="0" y="0"/>
            <a:ext cx="10160000" cy="5715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g4"/>
          <p:cNvPicPr>
            <a:picLocks noChangeAspect="1"/>
          </p:cNvPicPr>
          <p:nvPr userDrawn="1"/>
        </p:nvPicPr>
        <p:blipFill>
          <a:blip r:embed="rId13"/>
          <a:stretch>
            <a:fillRect/>
          </a:stretch>
        </p:blipFill>
        <p:spPr>
          <a:xfrm>
            <a:off x="0" y="0"/>
            <a:ext cx="10160000" cy="5901778"/>
          </a:xfrm>
          <a:prstGeom prst="rect">
            <a:avLst/>
          </a:prstGeom>
          <a:noFill/>
          <a:ln w="9525">
            <a:noFill/>
          </a:ln>
        </p:spPr>
      </p:pic>
      <p:sp>
        <p:nvSpPr>
          <p:cNvPr id="2051" name="AutoShape 3"/>
          <p:cNvSpPr>
            <a:spLocks noChangeArrowheads="1"/>
          </p:cNvSpPr>
          <p:nvPr userDrawn="1"/>
        </p:nvSpPr>
        <p:spPr bwMode="auto">
          <a:xfrm flipV="1">
            <a:off x="-894147" y="5430460"/>
            <a:ext cx="7371149" cy="1547813"/>
          </a:xfrm>
          <a:prstGeom prst="rtTriangle">
            <a:avLst/>
          </a:prstGeom>
          <a:solidFill>
            <a:srgbClr val="CC0000"/>
          </a:solidFill>
          <a:ln w="9525">
            <a:noFill/>
            <a:miter lim="800000"/>
          </a:ln>
        </p:spPr>
        <p:txBody>
          <a:bodyPr anchor="ct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2" name="AutoShape 4"/>
          <p:cNvSpPr>
            <a:spLocks noChangeArrowheads="1"/>
          </p:cNvSpPr>
          <p:nvPr userDrawn="1"/>
        </p:nvSpPr>
        <p:spPr bwMode="auto">
          <a:xfrm flipH="1">
            <a:off x="4482757" y="-863600"/>
            <a:ext cx="7426068" cy="1498600"/>
          </a:xfrm>
          <a:prstGeom prst="rtTriangle">
            <a:avLst/>
          </a:prstGeom>
          <a:solidFill>
            <a:srgbClr val="CC0000"/>
          </a:solidFill>
          <a:ln w="9525">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TextBox 1"/>
          <p:cNvSpPr txBox="1">
            <a:spLocks noChangeArrowheads="1"/>
          </p:cNvSpPr>
          <p:nvPr userDrawn="1"/>
        </p:nvSpPr>
        <p:spPr bwMode="auto">
          <a:xfrm>
            <a:off x="277840" y="154018"/>
            <a:ext cx="9882160" cy="461665"/>
          </a:xfrm>
          <a:prstGeom prst="rect">
            <a:avLst/>
          </a:prstGeom>
          <a:noFill/>
          <a:ln w="9525">
            <a:noFill/>
            <a:miter lim="800000"/>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离散数学</a:t>
            </a:r>
          </a:p>
        </p:txBody>
      </p:sp>
      <p:sp>
        <p:nvSpPr>
          <p:cNvPr id="2" name="日期占位符 1"/>
          <p:cNvSpPr>
            <a:spLocks noGrp="1"/>
          </p:cNvSpPr>
          <p:nvPr>
            <p:ph type="dt" sz="half" idx="2"/>
          </p:nvPr>
        </p:nvSpPr>
        <p:spPr>
          <a:xfrm>
            <a:off x="698501" y="5494996"/>
            <a:ext cx="2286000" cy="303212"/>
          </a:xfrm>
          <a:prstGeom prst="rect">
            <a:avLst/>
          </a:prstGeom>
        </p:spPr>
        <p:txBody>
          <a:bodyPr vert="horz" lIns="91440" tIns="45720" rIns="91440" bIns="45720" rtlCol="0" anchor="ctr"/>
          <a:lstStyle>
            <a:lvl1pPr algn="r">
              <a:defRPr sz="1200" b="0" baseline="0">
                <a:solidFill>
                  <a:schemeClr val="bg1"/>
                </a:solidFill>
              </a:defRPr>
            </a:lvl1pPr>
          </a:lstStyle>
          <a:p>
            <a:fld id="{A2DD4611-AA05-49C3-A8E6-6ED7F56751D1}" type="datetime1">
              <a:rPr lang="zh-CN" altLang="en-US" smtClean="0"/>
              <a:pPr/>
              <a:t>2024/9/22</a:t>
            </a:fld>
            <a:endParaRPr lang="zh-CN" altLang="en-US" dirty="0"/>
          </a:p>
        </p:txBody>
      </p:sp>
      <p:sp>
        <p:nvSpPr>
          <p:cNvPr id="3" name="灯片编号占位符 2"/>
          <p:cNvSpPr>
            <a:spLocks noGrp="1"/>
          </p:cNvSpPr>
          <p:nvPr>
            <p:ph type="sldNum" sz="quarter" idx="4"/>
          </p:nvPr>
        </p:nvSpPr>
        <p:spPr>
          <a:xfrm>
            <a:off x="3143250" y="5510924"/>
            <a:ext cx="2286000" cy="303212"/>
          </a:xfrm>
          <a:prstGeom prst="rect">
            <a:avLst/>
          </a:prstGeom>
        </p:spPr>
        <p:txBody>
          <a:bodyPr vert="horz" lIns="91440" tIns="45720" rIns="91440" bIns="45720" rtlCol="0" anchor="ctr"/>
          <a:lstStyle>
            <a:lvl1pPr algn="ctr">
              <a:defRPr sz="1200" baseline="0">
                <a:solidFill>
                  <a:schemeClr val="bg1"/>
                </a:solidFill>
              </a:defRPr>
            </a:lvl1pPr>
          </a:lstStyle>
          <a:p>
            <a:fld id="{CBEE8C34-2C2E-41F0-81E8-685178ADA816}"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88.xml"/><Relationship Id="rId7" Type="http://schemas.openxmlformats.org/officeDocument/2006/relationships/image" Target="../media/image27.emf"/><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package" Target="../embeddings/Microsoft_Excel_Worksheet.xlsx"/><Relationship Id="rId5" Type="http://schemas.openxmlformats.org/officeDocument/2006/relationships/image" Target="../media/image150.png"/><Relationship Id="rId4" Type="http://schemas.openxmlformats.org/officeDocument/2006/relationships/image" Target="../media/image28.emf"/></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9.xml"/><Relationship Id="rId7" Type="http://schemas.openxmlformats.org/officeDocument/2006/relationships/image" Target="../media/image27.emf"/><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package" Target="../embeddings/Microsoft_Excel_Worksheet1.xlsx"/><Relationship Id="rId5" Type="http://schemas.openxmlformats.org/officeDocument/2006/relationships/image" Target="../media/image16.png"/><Relationship Id="rId4" Type="http://schemas.openxmlformats.org/officeDocument/2006/relationships/image" Target="../media/image28.emf"/></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0.xml"/><Relationship Id="rId7" Type="http://schemas.openxmlformats.org/officeDocument/2006/relationships/image" Target="../media/image17.png"/><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image" Target="../media/image27.emf"/><Relationship Id="rId5" Type="http://schemas.openxmlformats.org/officeDocument/2006/relationships/package" Target="../embeddings/Microsoft_Excel_Worksheet2.xlsx"/><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91.xml"/><Relationship Id="rId7" Type="http://schemas.openxmlformats.org/officeDocument/2006/relationships/image" Target="../media/image27.emf"/><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package" Target="../embeddings/Microsoft_Excel_Worksheet3.xlsx"/><Relationship Id="rId5" Type="http://schemas.openxmlformats.org/officeDocument/2006/relationships/image" Target="../media/image18.png"/><Relationship Id="rId4" Type="http://schemas.openxmlformats.org/officeDocument/2006/relationships/image" Target="../media/image28.emf"/><Relationship Id="rId9" Type="http://schemas.openxmlformats.org/officeDocument/2006/relationships/image" Target="../media/image20.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image" Target="../media/image25.emf"/><Relationship Id="rId5" Type="http://schemas.openxmlformats.org/officeDocument/2006/relationships/oleObject" Target="../embeddings/oleObject4.bin"/><Relationship Id="rId4" Type="http://schemas.openxmlformats.org/officeDocument/2006/relationships/image" Target="../media/image23.emf"/></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1.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3.xml"/><Relationship Id="rId1" Type="http://schemas.openxmlformats.org/officeDocument/2006/relationships/slideLayout" Target="../slideLayouts/slideLayout14.xml"/><Relationship Id="rId4" Type="http://schemas.microsoft.com/office/2007/relationships/hdphoto" Target="../media/hdphoto1.wdp"/></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4.xml"/><Relationship Id="rId1" Type="http://schemas.openxmlformats.org/officeDocument/2006/relationships/vmlDrawing" Target="../drawings/vmlDrawing9.vml"/><Relationship Id="rId5" Type="http://schemas.openxmlformats.org/officeDocument/2006/relationships/image" Target="../media/image52.emf"/><Relationship Id="rId4" Type="http://schemas.openxmlformats.org/officeDocument/2006/relationships/package" Target="../embeddings/Microsoft_Excel_Worksheet4.xlsx"/></Relationships>
</file>

<file path=ppt/slides/_rels/slide1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6.xml"/><Relationship Id="rId1" Type="http://schemas.openxmlformats.org/officeDocument/2006/relationships/slideLayout" Target="../slideLayouts/slideLayout14.xml"/><Relationship Id="rId5" Type="http://schemas.microsoft.com/office/2007/relationships/hdphoto" Target="../media/hdphoto2.wdp"/><Relationship Id="rId4" Type="http://schemas.openxmlformats.org/officeDocument/2006/relationships/image" Target="../media/image53.png"/></Relationships>
</file>

<file path=ppt/slides/_rels/slide1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1.xml"/><Relationship Id="rId7" Type="http://schemas.openxmlformats.org/officeDocument/2006/relationships/image" Target="../media/image55.emf"/><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package" Target="../embeddings/Microsoft_Excel_Worksheet6.xlsx"/><Relationship Id="rId5" Type="http://schemas.openxmlformats.org/officeDocument/2006/relationships/image" Target="../media/image54.emf"/><Relationship Id="rId4" Type="http://schemas.openxmlformats.org/officeDocument/2006/relationships/package" Target="../embeddings/Microsoft_Excel_Worksheet5.xlsx"/></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4.xml"/><Relationship Id="rId1" Type="http://schemas.openxmlformats.org/officeDocument/2006/relationships/vmlDrawing" Target="../drawings/vmlDrawing11.vml"/><Relationship Id="rId5" Type="http://schemas.openxmlformats.org/officeDocument/2006/relationships/image" Target="../media/image56.emf"/><Relationship Id="rId4" Type="http://schemas.openxmlformats.org/officeDocument/2006/relationships/package" Target="../embeddings/Microsoft_Excel_Worksheet7.xlsx"/></Relationships>
</file>

<file path=ppt/slides/_rels/slide1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10.113.164.41/" TargetMode="Externa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6.jpe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14.xml"/><Relationship Id="rId4" Type="http://schemas.openxmlformats.org/officeDocument/2006/relationships/image" Target="../media/image23.emf"/></Relationships>
</file>

<file path=ppt/slides/_rels/slide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15.png"/><Relationship Id="rId5" Type="http://schemas.openxmlformats.org/officeDocument/2006/relationships/image" Target="../media/image24.emf"/><Relationship Id="rId4" Type="http://schemas.openxmlformats.org/officeDocument/2006/relationships/oleObject" Target="../embeddings/oleObject2.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image" Target="../media/image25.emf"/><Relationship Id="rId5" Type="http://schemas.openxmlformats.org/officeDocument/2006/relationships/oleObject" Target="../embeddings/oleObject3.bin"/><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1.emf"/><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5.png"/></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1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5.png"/></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5.png"/></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5.png"/></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15.png"/></Relationships>
</file>

<file path=ppt/slides/_rels/slide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1.xml"/><Relationship Id="rId1" Type="http://schemas.openxmlformats.org/officeDocument/2006/relationships/slideLayout" Target="../slideLayouts/slideLayout14.xml"/><Relationship Id="rId4" Type="http://schemas.openxmlformats.org/officeDocument/2006/relationships/image" Target="../media/image26.emf"/></Relationships>
</file>

<file path=ppt/slides/_rels/slide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p:cNvSpPr>
            <a:spLocks noChangeArrowheads="1"/>
          </p:cNvSpPr>
          <p:nvPr/>
        </p:nvSpPr>
        <p:spPr bwMode="auto">
          <a:xfrm flipV="1">
            <a:off x="648250" y="2252418"/>
            <a:ext cx="6767513" cy="34925"/>
          </a:xfrm>
          <a:prstGeom prst="rect">
            <a:avLst/>
          </a:prstGeom>
          <a:gradFill>
            <a:gsLst>
              <a:gs pos="0">
                <a:srgbClr val="7B32B2"/>
              </a:gs>
              <a:gs pos="100000">
                <a:srgbClr val="401A5D"/>
              </a:gs>
            </a:gsLst>
            <a:lin ang="5400000" scaled="0"/>
          </a:gradFill>
          <a:ln w="9525">
            <a:noFill/>
            <a:miter lim="800000"/>
          </a:ln>
          <a:effectLst>
            <a:outerShdw dist="17961" dir="2700000" algn="ctr" rotWithShape="0">
              <a:srgbClr val="000000">
                <a:alpha val="50000"/>
              </a:srgbClr>
            </a:outerShdw>
          </a:effectLst>
        </p:spPr>
        <p:txBody>
          <a:bodyPr lIns="90170" tIns="46990" rIns="90170" bIns="46990" anchor="ctr"/>
          <a:lstStyle/>
          <a:p>
            <a:pPr>
              <a:defRPr/>
            </a:pPr>
            <a:endParaRPr lang="zh-CN" altLang="en-US"/>
          </a:p>
        </p:txBody>
      </p:sp>
      <p:sp>
        <p:nvSpPr>
          <p:cNvPr id="4100" name="Text Box 13"/>
          <p:cNvSpPr txBox="1"/>
          <p:nvPr/>
        </p:nvSpPr>
        <p:spPr>
          <a:xfrm>
            <a:off x="1048859" y="299602"/>
            <a:ext cx="8359116" cy="2751522"/>
          </a:xfrm>
          <a:prstGeom prst="rect">
            <a:avLst/>
          </a:prstGeom>
          <a:noFill/>
          <a:ln w="9525">
            <a:noFill/>
          </a:ln>
        </p:spPr>
        <p:txBody>
          <a:bodyPr wrap="square" anchor="t">
            <a:spAutoFit/>
          </a:bodyPr>
          <a:lstStyle/>
          <a:p>
            <a:pPr>
              <a:lnSpc>
                <a:spcPct val="130000"/>
              </a:lnSpc>
            </a:pPr>
            <a:r>
              <a:rPr lang="zh-CN" altLang="en-US" sz="4800" b="1" dirty="0">
                <a:solidFill>
                  <a:srgbClr val="FF0000"/>
                </a:solidFill>
                <a:latin typeface="微软雅黑" panose="020B0503020204020204" pitchFamily="34" charset="-122"/>
                <a:ea typeface="微软雅黑" panose="020B0503020204020204" pitchFamily="34" charset="-122"/>
              </a:rPr>
              <a:t>离散数学</a:t>
            </a:r>
            <a:endParaRPr lang="en-US" altLang="zh-CN" sz="4800" b="1" dirty="0">
              <a:solidFill>
                <a:srgbClr val="FF0000"/>
              </a:solidFill>
              <a:latin typeface="微软雅黑" panose="020B0503020204020204" pitchFamily="34" charset="-122"/>
              <a:ea typeface="微软雅黑" panose="020B0503020204020204" pitchFamily="34" charset="-122"/>
            </a:endParaRPr>
          </a:p>
          <a:p>
            <a:r>
              <a:rPr lang="en-US" altLang="zh-CN" sz="4800" dirty="0">
                <a:solidFill>
                  <a:schemeClr val="accent2"/>
                </a:solidFill>
                <a:latin typeface="Times New Roman" panose="02020603050405020304" pitchFamily="18" charset="0"/>
                <a:ea typeface="华文行楷" panose="02010800040101010101" pitchFamily="2" charset="-122"/>
              </a:rPr>
              <a:t>Discrete Mathematics</a:t>
            </a:r>
            <a:r>
              <a:rPr lang="en-US" altLang="zh-CN" sz="2400" b="1" dirty="0"/>
              <a:t> </a:t>
            </a:r>
          </a:p>
          <a:p>
            <a:pPr>
              <a:lnSpc>
                <a:spcPct val="130000"/>
              </a:lnSpc>
            </a:pPr>
            <a:endParaRPr lang="zh-CN" altLang="en-US" sz="4800" b="1" dirty="0">
              <a:solidFill>
                <a:srgbClr val="FF0000"/>
              </a:solidFill>
              <a:latin typeface="微软雅黑" panose="020B0503020204020204" pitchFamily="34" charset="-122"/>
              <a:ea typeface="微软雅黑" panose="020B0503020204020204" pitchFamily="34" charset="-122"/>
            </a:endParaRPr>
          </a:p>
        </p:txBody>
      </p:sp>
      <p:sp>
        <p:nvSpPr>
          <p:cNvPr id="3" name="TextBox 1"/>
          <p:cNvSpPr txBox="1"/>
          <p:nvPr/>
        </p:nvSpPr>
        <p:spPr>
          <a:xfrm>
            <a:off x="1261670" y="2530165"/>
            <a:ext cx="3966747" cy="2677656"/>
          </a:xfrm>
          <a:prstGeom prst="rect">
            <a:avLst/>
          </a:prstGeom>
          <a:noFill/>
          <a:ln w="9525">
            <a:noFill/>
          </a:ln>
        </p:spPr>
        <p:txBody>
          <a:bodyPr wrap="square" anchor="t">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计算机与人工智能学院</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国家超级计算郑州中心</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吴刚  </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13837731112</a:t>
            </a:r>
          </a:p>
          <a:p>
            <a:r>
              <a:rPr lang="en-US" altLang="zh-CN" sz="2400" dirty="0">
                <a:latin typeface="微软雅黑" panose="020B0503020204020204" pitchFamily="34" charset="-122"/>
                <a:ea typeface="微软雅黑" panose="020B0503020204020204" pitchFamily="34" charset="-122"/>
              </a:rPr>
              <a:t>gangwu@zzu.edu.cn</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339833" y="793293"/>
            <a:ext cx="9392745" cy="449341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a:bodyPr>
          <a:lstStyle/>
          <a:p>
            <a:pPr marL="717550" indent="-449263" algn="just" fontAlgn="auto">
              <a:lnSpc>
                <a:spcPct val="130000"/>
              </a:lnSpc>
              <a:spcAft>
                <a:spcPts val="0"/>
              </a:spcAft>
              <a:buClr>
                <a:srgbClr val="7030A0"/>
              </a:buClr>
              <a:buSzPct val="80000"/>
              <a:buFont typeface="Wingdings" panose="05000000000000000000" pitchFamily="2" charset="2"/>
              <a:buChar char="n"/>
              <a:defRPr/>
            </a:pPr>
            <a:r>
              <a:rPr lang="zh-CN" altLang="en-US" sz="2000" b="1" dirty="0">
                <a:solidFill>
                  <a:srgbClr val="3366FF"/>
                </a:solidFill>
              </a:rPr>
              <a:t>数学与工业革命（技术革命）</a:t>
            </a:r>
            <a:endParaRPr lang="en-US" altLang="zh-CN" sz="2000" b="1" dirty="0">
              <a:solidFill>
                <a:srgbClr val="3366FF"/>
              </a:solidFill>
            </a:endParaRPr>
          </a:p>
          <a:p>
            <a:pPr marL="0" indent="0" algn="just" fontAlgn="auto">
              <a:lnSpc>
                <a:spcPct val="170000"/>
              </a:lnSpc>
              <a:spcAft>
                <a:spcPts val="0"/>
              </a:spcAft>
              <a:buClr>
                <a:srgbClr val="00B050"/>
              </a:buClr>
              <a:buSzPct val="80000"/>
              <a:buNone/>
              <a:defRPr/>
            </a:pPr>
            <a:r>
              <a:rPr lang="zh-CN" altLang="en-US" sz="1800" dirty="0">
                <a:effectLst>
                  <a:outerShdw blurRad="38100" dist="38100" dir="2700000" algn="tl">
                    <a:srgbClr val="C0C0C0"/>
                  </a:outerShdw>
                </a:effectLst>
              </a:rPr>
              <a:t>   （</a:t>
            </a:r>
            <a:r>
              <a:rPr lang="en-US" altLang="zh-CN" sz="1800" dirty="0">
                <a:effectLst>
                  <a:outerShdw blurRad="38100" dist="38100" dir="2700000" algn="tl">
                    <a:srgbClr val="C0C0C0"/>
                  </a:outerShdw>
                </a:effectLst>
              </a:rPr>
              <a:t>1</a:t>
            </a:r>
            <a:r>
              <a:rPr lang="zh-CN" altLang="en-US" sz="1800" dirty="0">
                <a:effectLst>
                  <a:outerShdw blurRad="38100" dist="38100" dir="2700000" algn="tl">
                    <a:srgbClr val="C0C0C0"/>
                  </a:outerShdw>
                </a:effectLst>
              </a:rPr>
              <a:t>）第一次工业革命，</a:t>
            </a:r>
            <a:r>
              <a:rPr lang="zh-CN" altLang="zh-CN" sz="1800" dirty="0"/>
              <a:t>是</a:t>
            </a:r>
            <a:r>
              <a:rPr lang="zh-CN" altLang="zh-CN" sz="1800" dirty="0">
                <a:effectLst>
                  <a:outerShdw blurRad="38100" dist="38100" dir="2700000" algn="tl">
                    <a:srgbClr val="C0C0C0"/>
                  </a:outerShdw>
                </a:effectLst>
              </a:rPr>
              <a:t>蒸汽机和机械的革命</a:t>
            </a:r>
            <a:r>
              <a:rPr lang="zh-CN" altLang="en-US" sz="1800" dirty="0"/>
              <a:t>。</a:t>
            </a:r>
            <a:r>
              <a:rPr lang="zh-CN" altLang="en-US" sz="1800" dirty="0">
                <a:effectLst>
                  <a:outerShdw blurRad="38100" dist="38100" dir="2700000" algn="tl">
                    <a:srgbClr val="C0C0C0"/>
                  </a:outerShdw>
                </a:effectLst>
              </a:rPr>
              <a:t>始于</a:t>
            </a:r>
            <a:r>
              <a:rPr lang="en-US" altLang="zh-CN" sz="1800" dirty="0">
                <a:effectLst>
                  <a:outerShdw blurRad="38100" dist="38100" dir="2700000" algn="tl">
                    <a:srgbClr val="C0C0C0"/>
                  </a:outerShdw>
                </a:effectLst>
              </a:rPr>
              <a:t>18</a:t>
            </a:r>
            <a:r>
              <a:rPr lang="zh-CN" altLang="en-US" sz="1800" dirty="0">
                <a:effectLst>
                  <a:outerShdw blurRad="38100" dist="38100" dir="2700000" algn="tl">
                    <a:srgbClr val="C0C0C0"/>
                  </a:outerShdw>
                </a:effectLst>
              </a:rPr>
              <a:t>世纪</a:t>
            </a:r>
            <a:r>
              <a:rPr lang="en-US" altLang="zh-CN" sz="1800" dirty="0">
                <a:effectLst>
                  <a:outerShdw blurRad="38100" dist="38100" dir="2700000" algn="tl">
                    <a:srgbClr val="C0C0C0"/>
                  </a:outerShdw>
                </a:effectLst>
              </a:rPr>
              <a:t>60</a:t>
            </a:r>
            <a:r>
              <a:rPr lang="zh-CN" altLang="en-US" sz="1800" dirty="0">
                <a:effectLst>
                  <a:outerShdw blurRad="38100" dist="38100" dir="2700000" algn="tl">
                    <a:srgbClr val="C0C0C0"/>
                  </a:outerShdw>
                </a:effectLst>
              </a:rPr>
              <a:t>年代，</a:t>
            </a:r>
            <a:r>
              <a:rPr lang="zh-CN" altLang="en-US" sz="1800" dirty="0"/>
              <a:t>在英国的资本主义生产中，大机器生产开始取代工厂手工业，生产力得到突飞猛进的发展，</a:t>
            </a:r>
            <a:r>
              <a:rPr lang="zh-CN" altLang="en-US" sz="1800" dirty="0">
                <a:effectLst>
                  <a:outerShdw blurRad="38100" dist="38100" dir="2700000" algn="tl">
                    <a:srgbClr val="C0C0C0"/>
                  </a:outerShdw>
                </a:effectLst>
              </a:rPr>
              <a:t>其标志是</a:t>
            </a:r>
            <a:r>
              <a:rPr lang="zh-CN" altLang="en-US" sz="1800" dirty="0"/>
              <a:t>蒸汽机的使用。其理论基础是</a:t>
            </a:r>
            <a:r>
              <a:rPr lang="zh-CN" altLang="en-US" sz="1800" b="1" dirty="0">
                <a:solidFill>
                  <a:srgbClr val="FF0000"/>
                </a:solidFill>
              </a:rPr>
              <a:t>物理学</a:t>
            </a:r>
            <a:r>
              <a:rPr lang="zh-CN" altLang="en-US" sz="1800" dirty="0"/>
              <a:t>，而物理学的基础则是</a:t>
            </a:r>
            <a:r>
              <a:rPr lang="zh-CN" altLang="en-US" sz="1800" b="1" dirty="0">
                <a:solidFill>
                  <a:srgbClr val="FF0000"/>
                </a:solidFill>
              </a:rPr>
              <a:t>高等数学</a:t>
            </a:r>
            <a:r>
              <a:rPr lang="zh-CN" altLang="en-US" sz="1800" dirty="0"/>
              <a:t>和</a:t>
            </a:r>
            <a:r>
              <a:rPr lang="zh-CN" altLang="en-US" sz="1800" b="1" dirty="0">
                <a:solidFill>
                  <a:srgbClr val="FF0000"/>
                </a:solidFill>
              </a:rPr>
              <a:t>微积分</a:t>
            </a:r>
            <a:r>
              <a:rPr lang="zh-CN" altLang="en-US" sz="1800" dirty="0"/>
              <a:t>。牛顿和莱布尼茨等许多大数学家都为学科的发展和完善做出了巨大贡献。</a:t>
            </a:r>
            <a:endParaRPr lang="en-US" altLang="zh-CN" sz="1800" dirty="0"/>
          </a:p>
          <a:p>
            <a:pPr marL="0" indent="0" algn="just" fontAlgn="auto">
              <a:lnSpc>
                <a:spcPct val="170000"/>
              </a:lnSpc>
              <a:spcAft>
                <a:spcPts val="0"/>
              </a:spcAft>
              <a:buClr>
                <a:srgbClr val="00B050"/>
              </a:buClr>
              <a:buSzPct val="80000"/>
              <a:buNone/>
              <a:defRPr/>
            </a:pPr>
            <a:r>
              <a:rPr lang="zh-CN" altLang="en-US" sz="1800" dirty="0"/>
              <a:t>  （</a:t>
            </a:r>
            <a:r>
              <a:rPr lang="en-US" altLang="zh-CN" sz="1800" dirty="0"/>
              <a:t>2</a:t>
            </a:r>
            <a:r>
              <a:rPr lang="zh-CN" altLang="en-US" sz="1800" dirty="0"/>
              <a:t>）第二次工业</a:t>
            </a:r>
            <a:r>
              <a:rPr lang="zh-CN" altLang="en-US" sz="1800" dirty="0">
                <a:effectLst>
                  <a:outerShdw blurRad="38100" dist="38100" dir="2700000" algn="tl">
                    <a:srgbClr val="C0C0C0"/>
                  </a:outerShdw>
                </a:effectLst>
              </a:rPr>
              <a:t>革命，</a:t>
            </a:r>
            <a:r>
              <a:rPr lang="zh-CN" altLang="zh-CN" sz="1800" dirty="0"/>
              <a:t>是电气和运输的革命</a:t>
            </a:r>
            <a:r>
              <a:rPr lang="zh-CN" altLang="en-US" sz="1800" dirty="0"/>
              <a:t>。始于</a:t>
            </a:r>
            <a:r>
              <a:rPr lang="en-US" altLang="zh-CN" sz="1800" dirty="0"/>
              <a:t>19</a:t>
            </a:r>
            <a:r>
              <a:rPr lang="zh-CN" altLang="en-US" sz="1800" dirty="0"/>
              <a:t>世纪</a:t>
            </a:r>
            <a:r>
              <a:rPr lang="en-US" altLang="zh-CN" sz="1800" dirty="0"/>
              <a:t>70 </a:t>
            </a:r>
            <a:r>
              <a:rPr lang="zh-CN" altLang="en-US" sz="1800" dirty="0"/>
              <a:t>年代，以电能的突破、应用以及内燃机的出现为标志，德国人、美国人、英国人、法国人等都在不同的领域有着发明和创造。这些发明的重要的理论基础是</a:t>
            </a:r>
            <a:r>
              <a:rPr lang="zh-CN" altLang="en-US" sz="1800" b="1" dirty="0">
                <a:solidFill>
                  <a:srgbClr val="FF0000"/>
                </a:solidFill>
              </a:rPr>
              <a:t>电磁理论</a:t>
            </a:r>
            <a:r>
              <a:rPr lang="zh-CN" altLang="en-US" sz="1800" dirty="0"/>
              <a:t>，而电磁理论的基础则是</a:t>
            </a:r>
            <a:r>
              <a:rPr lang="zh-CN" altLang="en-US" sz="1800" b="1" dirty="0">
                <a:solidFill>
                  <a:srgbClr val="FF0000"/>
                </a:solidFill>
              </a:rPr>
              <a:t>数学分析</a:t>
            </a:r>
            <a:r>
              <a:rPr lang="zh-CN" altLang="en-US" sz="1800" dirty="0"/>
              <a:t>和</a:t>
            </a:r>
            <a:r>
              <a:rPr lang="zh-CN" altLang="en-US" sz="1800" b="1" dirty="0">
                <a:solidFill>
                  <a:srgbClr val="FF0000"/>
                </a:solidFill>
              </a:rPr>
              <a:t>偏微分方程</a:t>
            </a:r>
            <a:r>
              <a:rPr lang="zh-CN" altLang="en-US" sz="1800" dirty="0"/>
              <a:t>。</a:t>
            </a:r>
            <a:endParaRPr lang="en-US" altLang="zh-CN" sz="1800" dirty="0"/>
          </a:p>
          <a:p>
            <a:pPr marL="0" indent="0" algn="just" fontAlgn="auto">
              <a:lnSpc>
                <a:spcPct val="170000"/>
              </a:lnSpc>
              <a:spcAft>
                <a:spcPts val="0"/>
              </a:spcAft>
              <a:buClr>
                <a:srgbClr val="FF0000"/>
              </a:buClr>
              <a:buSzPct val="80000"/>
              <a:buNone/>
              <a:defRPr/>
            </a:pPr>
            <a:endParaRPr lang="en-US" altLang="zh-CN" sz="2200" dirty="0">
              <a:effectLst>
                <a:outerShdw blurRad="38100" dist="38100" dir="2700000" algn="tl">
                  <a:srgbClr val="C0C0C0"/>
                </a:outerShdw>
              </a:effectLst>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10</a:t>
            </a:fld>
            <a:endParaRPr lang="zh-CN" altLang="en-US" dirty="0"/>
          </a:p>
        </p:txBody>
      </p:sp>
      <p:sp>
        <p:nvSpPr>
          <p:cNvPr id="4" name="文本框 3"/>
          <p:cNvSpPr txBox="1"/>
          <p:nvPr/>
        </p:nvSpPr>
        <p:spPr>
          <a:xfrm>
            <a:off x="1534508" y="126595"/>
            <a:ext cx="1660635" cy="492443"/>
          </a:xfrm>
          <a:prstGeom prst="rect">
            <a:avLst/>
          </a:prstGeom>
          <a:noFill/>
        </p:spPr>
        <p:txBody>
          <a:bodyPr wrap="square" rtlCol="0">
            <a:spAutoFit/>
          </a:bodyPr>
          <a:lstStyle/>
          <a:p>
            <a:r>
              <a:rPr lang="en-US" altLang="zh-CN" dirty="0">
                <a:solidFill>
                  <a:schemeClr val="bg1"/>
                </a:solidFill>
              </a:rPr>
              <a:t>——</a:t>
            </a:r>
            <a:r>
              <a:rPr lang="zh-CN" altLang="en-US" sz="2600" b="1" dirty="0">
                <a:solidFill>
                  <a:schemeClr val="bg1"/>
                </a:solidFill>
              </a:rPr>
              <a:t>引言</a:t>
            </a:r>
          </a:p>
        </p:txBody>
      </p:sp>
    </p:spTree>
    <p:extLst>
      <p:ext uri="{BB962C8B-B14F-4D97-AF65-F5344CB8AC3E}">
        <p14:creationId xmlns:p14="http://schemas.microsoft.com/office/powerpoint/2010/main" val="322011840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9812">
                                            <p:txEl>
                                              <p:pRg st="0" end="0"/>
                                            </p:txEl>
                                          </p:spTgt>
                                        </p:tgtEl>
                                        <p:attrNameLst>
                                          <p:attrName>style.visibility</p:attrName>
                                        </p:attrNameLst>
                                      </p:cBhvr>
                                      <p:to>
                                        <p:strVal val="visible"/>
                                      </p:to>
                                    </p:set>
                                    <p:animEffect transition="in" filter="strips(downRight)">
                                      <p:cBhvr>
                                        <p:cTn id="7" dur="500"/>
                                        <p:tgtEl>
                                          <p:spTgt spid="1198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19812">
                                            <p:txEl>
                                              <p:pRg st="1" end="1"/>
                                            </p:txEl>
                                          </p:spTgt>
                                        </p:tgtEl>
                                        <p:attrNameLst>
                                          <p:attrName>style.visibility</p:attrName>
                                        </p:attrNameLst>
                                      </p:cBhvr>
                                      <p:to>
                                        <p:strVal val="visible"/>
                                      </p:to>
                                    </p:set>
                                    <p:animEffect transition="in" filter="strips(downRight)">
                                      <p:cBhvr>
                                        <p:cTn id="12" dur="500"/>
                                        <p:tgtEl>
                                          <p:spTgt spid="1198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19812">
                                            <p:txEl>
                                              <p:pRg st="2" end="2"/>
                                            </p:txEl>
                                          </p:spTgt>
                                        </p:tgtEl>
                                        <p:attrNameLst>
                                          <p:attrName>style.visibility</p:attrName>
                                        </p:attrNameLst>
                                      </p:cBhvr>
                                      <p:to>
                                        <p:strVal val="visible"/>
                                      </p:to>
                                    </p:set>
                                    <p:animEffect transition="in" filter="strips(downRight)">
                                      <p:cBhvr>
                                        <p:cTn id="17" dur="500"/>
                                        <p:tgtEl>
                                          <p:spTgt spid="1198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100</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223035" y="777907"/>
            <a:ext cx="9389888" cy="1015663"/>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nSpc>
                <a:spcPct val="150000"/>
              </a:lnSpc>
              <a:defRPr/>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例</a:t>
            </a:r>
            <a:r>
              <a:rPr lang="en-US" altLang="zh-CN" sz="2000" b="1" dirty="0">
                <a:solidFill>
                  <a:srgbClr val="3366FF"/>
                </a:solidFill>
                <a:cs typeface="Times New Roman" panose="02020603050405020304" pitchFamily="18" charset="0"/>
              </a:rPr>
              <a:t>1-7.4】</a:t>
            </a:r>
            <a:r>
              <a:rPr lang="zh-CN" altLang="en-US" sz="2000" kern="100" dirty="0">
                <a:cs typeface="Times New Roman" panose="02020603050405020304" pitchFamily="18" charset="0"/>
              </a:rPr>
              <a:t>求出</a:t>
            </a:r>
            <a:r>
              <a:rPr lang="en-US" altLang="zh-CN" sz="2000" kern="100" dirty="0">
                <a:cs typeface="Times New Roman" panose="02020603050405020304" pitchFamily="18" charset="0"/>
              </a:rPr>
              <a:t>(P</a:t>
            </a:r>
            <a:r>
              <a:rPr lang="en-US" altLang="zh-CN" sz="2000" kern="100" dirty="0">
                <a:cs typeface="Times New Roman" panose="02020603050405020304" pitchFamily="18" charset="0"/>
                <a:sym typeface="Symbol" panose="05050102010706020507" pitchFamily="18" charset="2"/>
              </a:rPr>
              <a:t></a:t>
            </a:r>
            <a:r>
              <a:rPr lang="en-US" altLang="zh-CN" sz="2000" kern="100" dirty="0">
                <a:cs typeface="Times New Roman" panose="02020603050405020304" pitchFamily="18" charset="0"/>
              </a:rPr>
              <a:t>Q)↔R </a:t>
            </a:r>
            <a:r>
              <a:rPr lang="zh-CN" altLang="en-US" sz="2000" kern="100" dirty="0">
                <a:cs typeface="Times New Roman" panose="02020603050405020304" pitchFamily="18" charset="0"/>
              </a:rPr>
              <a:t>的析取范式与合取范式。</a:t>
            </a:r>
            <a:endParaRPr lang="en-US" altLang="zh-CN" sz="2000" kern="100" dirty="0">
              <a:cs typeface="Times New Roman" panose="02020603050405020304" pitchFamily="18" charset="0"/>
            </a:endParaRPr>
          </a:p>
          <a:p>
            <a:pPr>
              <a:lnSpc>
                <a:spcPct val="150000"/>
              </a:lnSpc>
              <a:defRPr/>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解</a:t>
            </a:r>
            <a:r>
              <a:rPr lang="en-US" altLang="zh-CN" sz="2000" b="1" dirty="0">
                <a:solidFill>
                  <a:srgbClr val="3366FF"/>
                </a:solidFill>
                <a:cs typeface="Times New Roman" panose="02020603050405020304" pitchFamily="18" charset="0"/>
              </a:rPr>
              <a:t>】</a:t>
            </a:r>
            <a:endParaRPr lang="zh-CN" altLang="zh-CN" sz="2000" kern="100" dirty="0">
              <a:cs typeface="Times New Roman" panose="02020603050405020304" pitchFamily="18" charset="0"/>
            </a:endParaRPr>
          </a:p>
        </p:txBody>
      </p:sp>
      <p:sp>
        <p:nvSpPr>
          <p:cNvPr id="4" name="矩形 3"/>
          <p:cNvSpPr/>
          <p:nvPr/>
        </p:nvSpPr>
        <p:spPr>
          <a:xfrm>
            <a:off x="1009894" y="1301372"/>
            <a:ext cx="3796566" cy="3831818"/>
          </a:xfrm>
          <a:prstGeom prst="rect">
            <a:avLst/>
          </a:prstGeom>
          <a:noFill/>
        </p:spPr>
        <p:txBody>
          <a:bodyPr wrap="square">
            <a:spAutoFit/>
          </a:bodyPr>
          <a:lstStyle/>
          <a:p>
            <a:pPr>
              <a:lnSpc>
                <a:spcPct val="150000"/>
              </a:lnSpc>
            </a:pPr>
            <a:r>
              <a:rPr lang="en-US" altLang="zh-CN" kern="100" dirty="0">
                <a:latin typeface="Times New Roman" panose="02020603050405020304" pitchFamily="18" charset="0"/>
                <a:cs typeface="Times New Roman" panose="02020603050405020304" pitchFamily="18" charset="0"/>
              </a:rPr>
              <a:t>      (P</a:t>
            </a:r>
            <a:r>
              <a:rPr lang="en-US" altLang="zh-CN" kern="100" dirty="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cs typeface="Times New Roman" panose="02020603050405020304" pitchFamily="18" charset="0"/>
              </a:rPr>
              <a:t> ↔ </a:t>
            </a:r>
            <a:r>
              <a:rPr lang="en-US" altLang="zh-CN" kern="100" dirty="0">
                <a:latin typeface="Times New Roman" panose="02020603050405020304" pitchFamily="18" charset="0"/>
                <a:cs typeface="Times New Roman" panose="02020603050405020304" pitchFamily="18" charset="0"/>
              </a:rPr>
              <a:t>R</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rPr>
              <a:t>((P</a:t>
            </a:r>
            <a:r>
              <a:rPr lang="en-US" altLang="zh-CN" kern="100" dirty="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 (R</a:t>
            </a:r>
            <a:r>
              <a:rPr lang="en-US" altLang="zh-CN" kern="100" dirty="0">
                <a:latin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(P</a:t>
            </a:r>
            <a:r>
              <a:rPr lang="en-US" altLang="zh-CN" kern="100" dirty="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R</a:t>
            </a:r>
            <a:r>
              <a:rPr lang="en-US" altLang="zh-CN" kern="100" dirty="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a:t>
            </a:r>
            <a:r>
              <a:rPr lang="en-US" altLang="zh-CN" kern="100" dirty="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 </a:t>
            </a:r>
            <a:r>
              <a:rPr lang="en-US" altLang="zh-CN" kern="100" dirty="0">
                <a:latin typeface="Times New Roman" panose="02020603050405020304" pitchFamily="18" charset="0"/>
                <a:cs typeface="Times New Roman" panose="02020603050405020304" pitchFamily="18" charset="0"/>
              </a:rPr>
              <a:t>R)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R</a:t>
            </a:r>
            <a:r>
              <a:rPr lang="en-US" altLang="zh-CN" kern="100" dirty="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a:t>
            </a:r>
            <a:r>
              <a:rPr lang="en-US" altLang="zh-CN" kern="100" dirty="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R</a:t>
            </a:r>
            <a:r>
              <a:rPr lang="en-US" altLang="zh-CN" kern="100" dirty="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a:t>
            </a:r>
            <a:r>
              <a:rPr lang="en-US" altLang="zh-CN" kern="100" dirty="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p>
          <a:p>
            <a:pPr>
              <a:lnSpc>
                <a:spcPct val="150000"/>
              </a:lnSpc>
            </a:pPr>
            <a:r>
              <a:rPr lang="zh-CN" altLang="en-US" b="1" kern="100" dirty="0">
                <a:solidFill>
                  <a:srgbClr val="FF0000"/>
                </a:solidFill>
                <a:latin typeface="Times New Roman" panose="02020603050405020304" pitchFamily="18" charset="0"/>
                <a:cs typeface="Times New Roman" panose="02020603050405020304" pitchFamily="18" charset="0"/>
              </a:rPr>
              <a:t>     合取范式</a:t>
            </a:r>
            <a:r>
              <a:rPr lang="en-US" altLang="zh-CN" kern="100" dirty="0">
                <a:latin typeface="Times New Roman" panose="02020603050405020304" pitchFamily="18" charset="0"/>
                <a:cs typeface="Times New Roman" panose="02020603050405020304" pitchFamily="18" charset="0"/>
              </a:rPr>
              <a:t>  </a:t>
            </a:r>
          </a:p>
          <a:p>
            <a:pPr>
              <a:lnSpc>
                <a:spcPct val="150000"/>
              </a:lnSpc>
            </a:pPr>
            <a:endParaRPr lang="en-US" altLang="zh-CN" kern="100" dirty="0">
              <a:latin typeface="Times New Roman" panose="02020603050405020304" pitchFamily="18" charset="0"/>
              <a:cs typeface="Times New Roman" panose="02020603050405020304" pitchFamily="18" charset="0"/>
            </a:endParaRPr>
          </a:p>
          <a:p>
            <a:pPr>
              <a:lnSpc>
                <a:spcPct val="150000"/>
              </a:lnSpc>
            </a:pPr>
            <a:r>
              <a:rPr lang="en-US" altLang="zh-CN" kern="100" dirty="0">
                <a:latin typeface="Times New Roman" panose="02020603050405020304" pitchFamily="18" charset="0"/>
                <a:cs typeface="Times New Roman" panose="02020603050405020304" pitchFamily="18" charset="0"/>
              </a:rPr>
              <a:t>    </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4917979" y="1292270"/>
            <a:ext cx="4882513" cy="3831818"/>
          </a:xfrm>
          <a:prstGeom prst="rect">
            <a:avLst/>
          </a:prstGeom>
          <a:noFill/>
        </p:spPr>
        <p:txBody>
          <a:bodyPr wrap="square">
            <a:spAutoFit/>
          </a:bodyPr>
          <a:lstStyle/>
          <a:p>
            <a:pPr>
              <a:lnSpc>
                <a:spcPct val="150000"/>
              </a:lnSpc>
            </a:pPr>
            <a:r>
              <a:rPr lang="en-US" altLang="zh-CN" kern="100" dirty="0">
                <a:latin typeface="Times New Roman" panose="02020603050405020304" pitchFamily="18" charset="0"/>
                <a:cs typeface="Times New Roman" panose="02020603050405020304" pitchFamily="18" charset="0"/>
              </a:rPr>
              <a:t>      (P</a:t>
            </a:r>
            <a:r>
              <a:rPr lang="en-US" altLang="zh-CN" kern="100" dirty="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cs typeface="Times New Roman" panose="02020603050405020304" pitchFamily="18" charset="0"/>
              </a:rPr>
              <a:t> ↔ </a:t>
            </a:r>
            <a:r>
              <a:rPr lang="en-US" altLang="zh-CN" kern="100" dirty="0">
                <a:latin typeface="Times New Roman" panose="02020603050405020304" pitchFamily="18" charset="0"/>
                <a:cs typeface="Times New Roman" panose="02020603050405020304" pitchFamily="18" charset="0"/>
              </a:rPr>
              <a:t>R</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rPr>
              <a:t>((P</a:t>
            </a:r>
            <a:r>
              <a:rPr lang="en-US" altLang="zh-CN" kern="100" dirty="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 (R</a:t>
            </a:r>
            <a:r>
              <a:rPr lang="en-US" altLang="zh-CN" kern="100" dirty="0">
                <a:latin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(P</a:t>
            </a:r>
            <a:r>
              <a:rPr lang="en-US" altLang="zh-CN" kern="100" dirty="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a:t>
            </a:r>
            <a:r>
              <a:rPr lang="en-US" altLang="zh-CN" kern="100" dirty="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a:t>
            </a:r>
            <a:r>
              <a:rPr lang="en-US" altLang="zh-CN" kern="100" dirty="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 (</a:t>
            </a:r>
            <a:r>
              <a:rPr lang="en-US" altLang="zh-CN"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solidFill>
                  <a:srgbClr val="3366FF"/>
                </a:solidFill>
                <a:latin typeface="Times New Roman" panose="02020603050405020304" pitchFamily="18" charset="0"/>
                <a:cs typeface="Times New Roman" panose="02020603050405020304" pitchFamily="18" charset="0"/>
              </a:rPr>
              <a:t>R</a:t>
            </a:r>
            <a:r>
              <a:rPr lang="en-US" altLang="zh-CN" kern="100" dirty="0">
                <a:solidFill>
                  <a:srgbClr val="3366FF"/>
                </a:solidFill>
                <a:cs typeface="Times New Roman" panose="02020603050405020304" pitchFamily="18" charset="0"/>
                <a:sym typeface="Symbol" panose="05050102010706020507" pitchFamily="18" charset="2"/>
              </a:rPr>
              <a:t></a:t>
            </a:r>
            <a:r>
              <a:rPr lang="en-US" altLang="zh-CN" kern="100" dirty="0">
                <a:solidFill>
                  <a:srgbClr val="3366FF"/>
                </a:solidFill>
                <a:latin typeface="Times New Roman" panose="02020603050405020304" pitchFamily="18" charset="0"/>
                <a:cs typeface="Times New Roman" panose="02020603050405020304" pitchFamily="18" charset="0"/>
              </a:rPr>
              <a:t>P</a:t>
            </a:r>
            <a:r>
              <a:rPr lang="en-US" altLang="zh-CN" kern="100" dirty="0">
                <a:solidFill>
                  <a:srgbClr val="3366FF"/>
                </a:solidFill>
                <a:cs typeface="Times New Roman" panose="02020603050405020304" pitchFamily="18" charset="0"/>
                <a:sym typeface="Symbol" panose="05050102010706020507" pitchFamily="18" charset="2"/>
              </a:rPr>
              <a:t></a:t>
            </a:r>
            <a:r>
              <a:rPr lang="en-US" altLang="zh-CN" kern="100" dirty="0">
                <a:solidFill>
                  <a:srgbClr val="3366FF"/>
                </a:solidFill>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rPr>
              <a:t>)</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rPr>
              <a:t>P</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 (</a:t>
            </a:r>
            <a:r>
              <a:rPr lang="en-US" altLang="zh-CN"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solidFill>
                  <a:srgbClr val="3366FF"/>
                </a:solidFill>
                <a:latin typeface="Times New Roman" panose="02020603050405020304" pitchFamily="18" charset="0"/>
                <a:cs typeface="Times New Roman" panose="02020603050405020304" pitchFamily="18" charset="0"/>
              </a:rPr>
              <a:t>R</a:t>
            </a:r>
            <a:r>
              <a:rPr lang="en-US" altLang="zh-CN" kern="100" dirty="0">
                <a:solidFill>
                  <a:srgbClr val="3366FF"/>
                </a:solidFill>
                <a:cs typeface="Times New Roman" panose="02020603050405020304" pitchFamily="18" charset="0"/>
                <a:sym typeface="Symbol" panose="05050102010706020507" pitchFamily="18" charset="2"/>
              </a:rPr>
              <a:t></a:t>
            </a:r>
            <a:r>
              <a:rPr lang="en-US" altLang="zh-CN" kern="100" dirty="0">
                <a:solidFill>
                  <a:srgbClr val="3366FF"/>
                </a:solidFill>
                <a:latin typeface="Times New Roman" panose="02020603050405020304" pitchFamily="18" charset="0"/>
                <a:cs typeface="Times New Roman" panose="02020603050405020304" pitchFamily="18" charset="0"/>
              </a:rPr>
              <a:t>P</a:t>
            </a:r>
            <a:r>
              <a:rPr lang="en-US" altLang="zh-CN" kern="100" dirty="0">
                <a:solidFill>
                  <a:srgbClr val="3366FF"/>
                </a:solidFill>
                <a:cs typeface="Times New Roman" panose="02020603050405020304" pitchFamily="18" charset="0"/>
                <a:sym typeface="Symbol" panose="05050102010706020507" pitchFamily="18" charset="2"/>
              </a:rPr>
              <a:t></a:t>
            </a:r>
            <a:r>
              <a:rPr lang="en-US" altLang="zh-CN" kern="100" dirty="0">
                <a:solidFill>
                  <a:srgbClr val="3366FF"/>
                </a:solidFill>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b="1" kern="100" dirty="0">
                <a:solidFill>
                  <a:srgbClr val="FF7F3F"/>
                </a:solidFill>
                <a:latin typeface="Times New Roman" panose="02020603050405020304" pitchFamily="18" charset="0"/>
                <a:cs typeface="Times New Roman" panose="02020603050405020304" pitchFamily="18" charset="0"/>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a:t>
            </a:r>
            <a:r>
              <a:rPr lang="en-US" altLang="zh-CN"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solidFill>
                  <a:srgbClr val="3366FF"/>
                </a:solidFill>
                <a:latin typeface="Times New Roman" panose="02020603050405020304" pitchFamily="18" charset="0"/>
                <a:cs typeface="Times New Roman" panose="02020603050405020304" pitchFamily="18" charset="0"/>
              </a:rPr>
              <a:t>R</a:t>
            </a:r>
            <a:r>
              <a:rPr lang="en-US" altLang="zh-CN" kern="100" dirty="0">
                <a:solidFill>
                  <a:srgbClr val="3366FF"/>
                </a:solidFill>
                <a:cs typeface="Times New Roman" panose="02020603050405020304" pitchFamily="18" charset="0"/>
                <a:sym typeface="Symbol" panose="05050102010706020507" pitchFamily="18" charset="2"/>
              </a:rPr>
              <a:t></a:t>
            </a:r>
            <a:r>
              <a:rPr lang="en-US" altLang="zh-CN" kern="100" dirty="0">
                <a:solidFill>
                  <a:srgbClr val="3366FF"/>
                </a:solidFill>
                <a:latin typeface="Times New Roman" panose="02020603050405020304" pitchFamily="18" charset="0"/>
                <a:cs typeface="Times New Roman" panose="02020603050405020304" pitchFamily="18" charset="0"/>
              </a:rPr>
              <a:t>P</a:t>
            </a:r>
            <a:r>
              <a:rPr lang="en-US" altLang="zh-CN" kern="100" dirty="0">
                <a:solidFill>
                  <a:srgbClr val="3366FF"/>
                </a:solidFill>
                <a:cs typeface="Times New Roman" panose="02020603050405020304" pitchFamily="18" charset="0"/>
                <a:sym typeface="Symbol" panose="05050102010706020507" pitchFamily="18" charset="2"/>
              </a:rPr>
              <a:t></a:t>
            </a:r>
            <a:r>
              <a:rPr lang="en-US" altLang="zh-CN" kern="100" dirty="0">
                <a:solidFill>
                  <a:srgbClr val="3366FF"/>
                </a:solidFill>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rPr>
              <a:t>))</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rPr>
              <a:t>P</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rPr>
              <a:t>Q</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a:t>
            </a:r>
            <a:r>
              <a:rPr lang="en-US" altLang="zh-CN" kern="100" dirty="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rPr>
              <a:t>P</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a:t>
            </a:r>
            <a:r>
              <a:rPr lang="en-US" altLang="zh-CN" kern="100" dirty="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rPr>
              <a:t>P</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b="1" kern="100" dirty="0">
                <a:solidFill>
                  <a:srgbClr val="FF7F3F"/>
                </a:solidFill>
                <a:latin typeface="Times New Roman" panose="02020603050405020304" pitchFamily="18" charset="0"/>
                <a:cs typeface="Times New Roman" panose="02020603050405020304" pitchFamily="18" charset="0"/>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R)</a:t>
            </a:r>
            <a:r>
              <a:rPr lang="en-US" altLang="zh-CN" kern="100" dirty="0">
                <a:cs typeface="Times New Roman" panose="02020603050405020304" pitchFamily="18" charset="0"/>
                <a:sym typeface="Symbol" panose="05050102010706020507" pitchFamily="18" charset="2"/>
              </a:rPr>
              <a:t>(</a:t>
            </a:r>
            <a:r>
              <a:rPr lang="en-US" altLang="zh-CN" b="1" kern="100" dirty="0">
                <a:solidFill>
                  <a:srgbClr val="FF7F3F"/>
                </a:solidFill>
                <a:latin typeface="Times New Roman" panose="02020603050405020304" pitchFamily="18" charset="0"/>
                <a:cs typeface="Times New Roman" panose="02020603050405020304" pitchFamily="18" charset="0"/>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a:t>
            </a:r>
            <a:r>
              <a:rPr lang="en-US" altLang="zh-CN" kern="100" dirty="0">
                <a:cs typeface="Times New Roman" panose="02020603050405020304" pitchFamily="18" charset="0"/>
                <a:sym typeface="Symbol" panose="05050102010706020507" pitchFamily="18" charset="2"/>
              </a:rPr>
              <a:t>(</a:t>
            </a:r>
            <a:r>
              <a:rPr lang="en-US" altLang="zh-CN" b="1" kern="100" dirty="0">
                <a:solidFill>
                  <a:srgbClr val="FF7F3F"/>
                </a:solidFill>
                <a:latin typeface="Times New Roman" panose="02020603050405020304" pitchFamily="18" charset="0"/>
                <a:cs typeface="Times New Roman" panose="02020603050405020304" pitchFamily="18" charset="0"/>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R) </a:t>
            </a:r>
            <a:r>
              <a:rPr lang="en-US" altLang="zh-CN" kern="100" dirty="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 </a:t>
            </a:r>
            <a:r>
              <a:rPr lang="en-US" altLang="zh-CN" kern="100" dirty="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p>
          <a:p>
            <a:pPr>
              <a:lnSpc>
                <a:spcPct val="150000"/>
              </a:lnSpc>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 (</a:t>
            </a:r>
            <a:r>
              <a:rPr lang="en-US" altLang="zh-CN" kern="100" dirty="0">
                <a:latin typeface="Times New Roman" panose="02020603050405020304" pitchFamily="18" charset="0"/>
                <a:cs typeface="Times New Roman" panose="02020603050405020304" pitchFamily="18" charset="0"/>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R) </a:t>
            </a:r>
            <a:r>
              <a:rPr lang="en-US" altLang="zh-CN" kern="100" dirty="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 </a:t>
            </a:r>
            <a:r>
              <a:rPr lang="en-US" altLang="zh-CN" kern="100" dirty="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zh-CN" altLang="en-US" b="1" kern="100" dirty="0">
                <a:solidFill>
                  <a:srgbClr val="FF0000"/>
                </a:solidFill>
                <a:latin typeface="Times New Roman" panose="02020603050405020304" pitchFamily="18" charset="0"/>
                <a:cs typeface="Times New Roman" panose="02020603050405020304" pitchFamily="18" charset="0"/>
              </a:rPr>
              <a:t>     析取范式</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kern="100" dirty="0">
                <a:latin typeface="Times New Roman" panose="02020603050405020304" pitchFamily="18" charset="0"/>
                <a:cs typeface="Times New Roman" panose="02020603050405020304" pitchFamily="18" charset="0"/>
              </a:rPr>
              <a:t>    </a:t>
            </a:r>
            <a:endParaRPr lang="zh-CN" alt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001815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101</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矩形 8"/>
          <p:cNvSpPr/>
          <p:nvPr/>
        </p:nvSpPr>
        <p:spPr>
          <a:xfrm>
            <a:off x="1080626" y="858883"/>
            <a:ext cx="7720474" cy="3727239"/>
          </a:xfrm>
          <a:prstGeom prst="rect">
            <a:avLst/>
          </a:prstGeom>
          <a:noFill/>
        </p:spPr>
        <p:txBody>
          <a:bodyPr wrap="square">
            <a:spAutoFit/>
          </a:bodyPr>
          <a:lstStyle/>
          <a:p>
            <a:pPr>
              <a:lnSpc>
                <a:spcPct val="150000"/>
              </a:lnSpc>
            </a:pPr>
            <a:r>
              <a:rPr lang="zh-CN" altLang="en-US" sz="2000" b="1" kern="100" dirty="0">
                <a:latin typeface="Times New Roman" panose="02020603050405020304" pitchFamily="18" charset="0"/>
                <a:cs typeface="Times New Roman" panose="02020603050405020304" pitchFamily="18" charset="0"/>
              </a:rPr>
              <a:t>对于上例的析取范式</a:t>
            </a:r>
            <a:endParaRPr lang="en-US" altLang="zh-CN" sz="2000" b="1" kern="100" dirty="0">
              <a:latin typeface="Times New Roman" panose="02020603050405020304" pitchFamily="18" charset="0"/>
              <a:cs typeface="Times New Roman" panose="02020603050405020304" pitchFamily="18" charset="0"/>
            </a:endParaRPr>
          </a:p>
          <a:p>
            <a:pPr>
              <a:lnSpc>
                <a:spcPct val="150000"/>
              </a:lnSpc>
            </a:pPr>
            <a:r>
              <a:rPr lang="en-US" altLang="zh-CN" sz="2000" kern="100" dirty="0">
                <a:latin typeface="Times New Roman" panose="02020603050405020304" pitchFamily="18" charset="0"/>
                <a:cs typeface="Times New Roman" panose="02020603050405020304" pitchFamily="18" charset="0"/>
              </a:rPr>
              <a:t>(P</a:t>
            </a:r>
            <a:r>
              <a:rPr lang="en-US" altLang="zh-CN" sz="2000" kern="100" dirty="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Q)</a:t>
            </a:r>
            <a:r>
              <a:rPr lang="en-US" altLang="zh-CN" sz="2000" kern="100" dirty="0">
                <a:cs typeface="Times New Roman" panose="02020603050405020304" pitchFamily="18" charset="0"/>
              </a:rPr>
              <a:t> ↔ </a:t>
            </a:r>
            <a:r>
              <a:rPr lang="en-US" altLang="zh-CN" sz="2000" kern="100" dirty="0">
                <a:latin typeface="Times New Roman" panose="02020603050405020304" pitchFamily="18" charset="0"/>
                <a:cs typeface="Times New Roman" panose="02020603050405020304" pitchFamily="18" charset="0"/>
              </a:rPr>
              <a:t>R</a:t>
            </a:r>
          </a:p>
          <a:p>
            <a:pPr marL="285750" indent="-285750">
              <a:lnSpc>
                <a:spcPct val="150000"/>
              </a:lnSpc>
              <a:buFont typeface="Symbol" panose="05050102010706020507" pitchFamily="18" charset="2"/>
              <a:buChar char="Û"/>
            </a:pP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P</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Q</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kern="100" dirty="0">
                <a:latin typeface="Times New Roman" panose="02020603050405020304" pitchFamily="18" charset="0"/>
                <a:cs typeface="Times New Roman" panose="02020603050405020304" pitchFamily="18" charset="0"/>
              </a:rPr>
              <a:t>R) </a:t>
            </a:r>
            <a:r>
              <a:rPr lang="en-US" altLang="zh-CN" sz="2000" kern="100" dirty="0">
                <a:cs typeface="Times New Roman" panose="02020603050405020304" pitchFamily="18" charset="0"/>
                <a:sym typeface="Symbol" panose="05050102010706020507" pitchFamily="18" charset="2"/>
              </a:rPr>
              <a:t> (</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P</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Q</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P) </a:t>
            </a:r>
            <a:r>
              <a:rPr lang="en-US" altLang="zh-CN" sz="2000" kern="100" dirty="0">
                <a:cs typeface="Times New Roman" panose="02020603050405020304" pitchFamily="18" charset="0"/>
                <a:sym typeface="Symbol" panose="05050102010706020507" pitchFamily="18" charset="2"/>
              </a:rPr>
              <a:t> (</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P</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kern="100" dirty="0">
                <a:solidFill>
                  <a:srgbClr val="00B05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kern="100" dirty="0">
                <a:solidFill>
                  <a:srgbClr val="00B050"/>
                </a:solidFill>
                <a:latin typeface="Times New Roman" panose="02020603050405020304" pitchFamily="18" charset="0"/>
                <a:cs typeface="Times New Roman" panose="02020603050405020304" pitchFamily="18" charset="0"/>
              </a:rPr>
              <a:t>Q</a:t>
            </a:r>
            <a:r>
              <a:rPr lang="en-US" altLang="zh-CN" sz="2000" b="1" kern="100" dirty="0">
                <a:solidFill>
                  <a:srgbClr val="00B05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kern="100" dirty="0">
                <a:solidFill>
                  <a:srgbClr val="00B050"/>
                </a:solidFill>
                <a:latin typeface="Times New Roman" panose="02020603050405020304" pitchFamily="18" charset="0"/>
                <a:cs typeface="Times New Roman" panose="02020603050405020304" pitchFamily="18" charset="0"/>
              </a:rPr>
              <a:t>Q</a:t>
            </a:r>
            <a:r>
              <a:rPr lang="en-US" altLang="zh-CN" sz="2000" kern="100" dirty="0">
                <a:latin typeface="Times New Roman" panose="02020603050405020304" pitchFamily="18" charset="0"/>
                <a:cs typeface="Times New Roman" panose="02020603050405020304" pitchFamily="18" charset="0"/>
              </a:rPr>
              <a:t>)</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 </a:t>
            </a:r>
          </a:p>
          <a:p>
            <a:pPr>
              <a:lnSpc>
                <a:spcPct val="150000"/>
              </a:lnSpc>
            </a:pP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      </a:t>
            </a:r>
            <a:r>
              <a:rPr lang="en-US" altLang="zh-CN" sz="2000" b="1" kern="100" dirty="0">
                <a:solidFill>
                  <a:srgbClr val="00B05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kern="100" dirty="0">
                <a:solidFill>
                  <a:srgbClr val="00B050"/>
                </a:solidFill>
                <a:latin typeface="Times New Roman" panose="02020603050405020304" pitchFamily="18" charset="0"/>
                <a:cs typeface="Times New Roman" panose="02020603050405020304" pitchFamily="18" charset="0"/>
              </a:rPr>
              <a:t>R</a:t>
            </a:r>
            <a:r>
              <a:rPr lang="en-US" altLang="zh-CN" sz="2000" b="1" kern="100" dirty="0">
                <a:solidFill>
                  <a:srgbClr val="00B05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b="1" kern="100" dirty="0">
                <a:solidFill>
                  <a:srgbClr val="00B050"/>
                </a:solidFill>
                <a:latin typeface="Times New Roman" panose="02020603050405020304" pitchFamily="18" charset="0"/>
                <a:cs typeface="Times New Roman" panose="02020603050405020304" pitchFamily="18" charset="0"/>
              </a:rPr>
              <a:t>R) </a:t>
            </a:r>
            <a:r>
              <a:rPr lang="en-US" altLang="zh-CN" sz="2000" kern="100" dirty="0">
                <a:cs typeface="Times New Roman" panose="02020603050405020304" pitchFamily="18" charset="0"/>
                <a:sym typeface="Symbol" panose="05050102010706020507" pitchFamily="18" charset="2"/>
              </a:rPr>
              <a:t> (</a:t>
            </a:r>
            <a:r>
              <a:rPr lang="en-US" altLang="zh-CN" sz="2000" kern="100" dirty="0">
                <a:latin typeface="Times New Roman" panose="02020603050405020304" pitchFamily="18" charset="0"/>
                <a:cs typeface="Times New Roman" panose="02020603050405020304" pitchFamily="18" charset="0"/>
              </a:rPr>
              <a:t>R</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P) </a:t>
            </a:r>
            <a:r>
              <a:rPr lang="en-US" altLang="zh-CN" sz="2000" kern="100" dirty="0">
                <a:cs typeface="Times New Roman" panose="02020603050405020304" pitchFamily="18" charset="0"/>
                <a:sym typeface="Symbol" panose="05050102010706020507" pitchFamily="18" charset="2"/>
              </a:rPr>
              <a:t> (</a:t>
            </a:r>
            <a:r>
              <a:rPr lang="en-US" altLang="zh-CN" sz="2000" kern="100" dirty="0">
                <a:latin typeface="Times New Roman" panose="02020603050405020304" pitchFamily="18" charset="0"/>
                <a:cs typeface="Times New Roman" panose="02020603050405020304" pitchFamily="18" charset="0"/>
              </a:rPr>
              <a:t>R</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Q)</a:t>
            </a:r>
            <a:r>
              <a:rPr lang="zh-CN" altLang="en-US" sz="2000" b="1" kern="100" dirty="0">
                <a:solidFill>
                  <a:srgbClr val="FF0000"/>
                </a:solidFill>
                <a:latin typeface="Times New Roman" panose="02020603050405020304" pitchFamily="18" charset="0"/>
                <a:cs typeface="Times New Roman" panose="02020603050405020304" pitchFamily="18" charset="0"/>
              </a:rPr>
              <a:t> </a:t>
            </a:r>
            <a:endParaRPr lang="en-US" altLang="zh-CN" sz="2000" kern="100"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Symbol" panose="05050102010706020507" pitchFamily="18" charset="2"/>
              <a:buChar char="Û"/>
            </a:pPr>
            <a:r>
              <a:rPr lang="en-US" altLang="zh-CN" sz="2000" kern="100" dirty="0">
                <a:latin typeface="Times New Roman" panose="02020603050405020304" pitchFamily="18" charset="0"/>
                <a:cs typeface="Times New Roman" panose="02020603050405020304" pitchFamily="18" charset="0"/>
              </a:rPr>
              <a:t> </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P</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Q</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kern="100" dirty="0">
                <a:latin typeface="Times New Roman" panose="02020603050405020304" pitchFamily="18" charset="0"/>
                <a:cs typeface="Times New Roman" panose="02020603050405020304" pitchFamily="18" charset="0"/>
              </a:rPr>
              <a:t>R) </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kern="100" dirty="0">
                <a:latin typeface="Times New Roman" panose="02020603050405020304" pitchFamily="18" charset="0"/>
                <a:cs typeface="Times New Roman" panose="02020603050405020304" pitchFamily="18" charset="0"/>
              </a:rPr>
              <a:t>P</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Q</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P) </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kern="100" dirty="0">
                <a:latin typeface="Times New Roman" panose="02020603050405020304" pitchFamily="18" charset="0"/>
                <a:cs typeface="Times New Roman" panose="02020603050405020304" pitchFamily="18" charset="0"/>
              </a:rPr>
              <a:t>P</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kern="100" dirty="0">
                <a:solidFill>
                  <a:srgbClr val="00B050"/>
                </a:solidFill>
                <a:latin typeface="Times New Roman" panose="02020603050405020304" pitchFamily="18" charset="0"/>
                <a:cs typeface="Times New Roman" panose="02020603050405020304" pitchFamily="18" charset="0"/>
                <a:sym typeface="Symbol" panose="05050102010706020507" pitchFamily="18" charset="2"/>
              </a:rPr>
              <a:t>F</a:t>
            </a:r>
            <a:r>
              <a:rPr lang="en-US" altLang="zh-CN" sz="2000" kern="100" dirty="0">
                <a:latin typeface="Times New Roman" panose="02020603050405020304" pitchFamily="18" charset="0"/>
                <a:cs typeface="Times New Roman" panose="02020603050405020304" pitchFamily="18" charset="0"/>
              </a:rPr>
              <a:t>)</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  </a:t>
            </a:r>
            <a:r>
              <a:rPr lang="en-US" altLang="zh-CN" sz="2000" b="1" kern="100" dirty="0">
                <a:solidFill>
                  <a:srgbClr val="00B050"/>
                </a:solidFill>
                <a:latin typeface="Times New Roman" panose="02020603050405020304" pitchFamily="18" charset="0"/>
                <a:cs typeface="Times New Roman" panose="02020603050405020304" pitchFamily="18" charset="0"/>
                <a:sym typeface="Symbol" panose="05050102010706020507" pitchFamily="18" charset="2"/>
              </a:rPr>
              <a:t>F</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  (</a:t>
            </a:r>
            <a:r>
              <a:rPr lang="en-US" altLang="zh-CN" sz="2000" kern="100" dirty="0">
                <a:latin typeface="Times New Roman" panose="02020603050405020304" pitchFamily="18" charset="0"/>
                <a:cs typeface="Times New Roman" panose="02020603050405020304" pitchFamily="18" charset="0"/>
              </a:rPr>
              <a:t>R</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P) </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kern="100" dirty="0">
                <a:latin typeface="Times New Roman" panose="02020603050405020304" pitchFamily="18" charset="0"/>
                <a:cs typeface="Times New Roman" panose="02020603050405020304" pitchFamily="18" charset="0"/>
              </a:rPr>
              <a:t>R</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Q)</a:t>
            </a:r>
          </a:p>
          <a:p>
            <a:pPr marL="285750" indent="-285750">
              <a:lnSpc>
                <a:spcPct val="150000"/>
              </a:lnSpc>
              <a:buFont typeface="Symbol" panose="05050102010706020507" pitchFamily="18" charset="2"/>
              <a:buChar char="Û"/>
            </a:pP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P</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Q</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kern="100" dirty="0">
                <a:latin typeface="Times New Roman" panose="02020603050405020304" pitchFamily="18" charset="0"/>
                <a:cs typeface="Times New Roman" panose="02020603050405020304" pitchFamily="18" charset="0"/>
              </a:rPr>
              <a:t>R) </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kern="100" dirty="0">
                <a:latin typeface="Times New Roman" panose="02020603050405020304" pitchFamily="18" charset="0"/>
                <a:cs typeface="Times New Roman" panose="02020603050405020304" pitchFamily="18" charset="0"/>
              </a:rPr>
              <a:t>P</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Q</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P) </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kern="100" dirty="0">
                <a:latin typeface="Times New Roman" panose="02020603050405020304" pitchFamily="18" charset="0"/>
                <a:cs typeface="Times New Roman" panose="02020603050405020304" pitchFamily="18" charset="0"/>
              </a:rPr>
              <a:t>R</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P) </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kern="100" dirty="0">
                <a:latin typeface="Times New Roman" panose="02020603050405020304" pitchFamily="18" charset="0"/>
                <a:cs typeface="Times New Roman" panose="02020603050405020304" pitchFamily="18" charset="0"/>
              </a:rPr>
              <a:t>R</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Q)</a:t>
            </a:r>
          </a:p>
          <a:p>
            <a:pPr marL="285750" indent="-285750">
              <a:lnSpc>
                <a:spcPct val="150000"/>
              </a:lnSpc>
              <a:buFont typeface="Symbol" panose="05050102010706020507" pitchFamily="18" charset="2"/>
              <a:buChar char="Û"/>
            </a:pP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P</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Q</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kern="100" dirty="0">
                <a:latin typeface="Times New Roman" panose="02020603050405020304" pitchFamily="18" charset="0"/>
                <a:cs typeface="Times New Roman" panose="02020603050405020304" pitchFamily="18" charset="0"/>
              </a:rPr>
              <a:t>R) </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kern="100" dirty="0">
                <a:latin typeface="Times New Roman" panose="02020603050405020304" pitchFamily="18" charset="0"/>
                <a:cs typeface="Times New Roman" panose="02020603050405020304" pitchFamily="18" charset="0"/>
              </a:rPr>
              <a:t>R</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P) </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kern="100" dirty="0">
                <a:latin typeface="Times New Roman" panose="02020603050405020304" pitchFamily="18" charset="0"/>
                <a:cs typeface="Times New Roman" panose="02020603050405020304" pitchFamily="18" charset="0"/>
              </a:rPr>
              <a:t>R</a:t>
            </a:r>
            <a:r>
              <a:rPr lang="en-US" altLang="zh-CN" sz="2000"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kern="100" dirty="0">
                <a:latin typeface="Times New Roman" panose="02020603050405020304" pitchFamily="18" charset="0"/>
                <a:cs typeface="Times New Roman" panose="02020603050405020304" pitchFamily="18" charset="0"/>
              </a:rPr>
              <a:t>Q)</a:t>
            </a:r>
          </a:p>
          <a:p>
            <a:pPr>
              <a:lnSpc>
                <a:spcPct val="150000"/>
              </a:lnSpc>
            </a:pPr>
            <a:r>
              <a:rPr lang="zh-CN" altLang="en-US" sz="2000" kern="100" dirty="0">
                <a:latin typeface="Times New Roman" panose="02020603050405020304" pitchFamily="18" charset="0"/>
                <a:cs typeface="Times New Roman" panose="02020603050405020304" pitchFamily="18" charset="0"/>
              </a:rPr>
              <a:t>因此，一个命题公式的析取范式、合取范式也</a:t>
            </a:r>
            <a:r>
              <a:rPr lang="zh-CN" altLang="en-US" sz="2000" b="1" kern="100" dirty="0">
                <a:solidFill>
                  <a:srgbClr val="3366FF"/>
                </a:solidFill>
                <a:latin typeface="Times New Roman" panose="02020603050405020304" pitchFamily="18" charset="0"/>
                <a:cs typeface="Times New Roman" panose="02020603050405020304" pitchFamily="18" charset="0"/>
              </a:rPr>
              <a:t>不是唯一</a:t>
            </a:r>
            <a:r>
              <a:rPr lang="zh-CN" altLang="en-US" sz="2000" kern="100" dirty="0">
                <a:latin typeface="Times New Roman" panose="02020603050405020304" pitchFamily="18" charset="0"/>
                <a:cs typeface="Times New Roman" panose="02020603050405020304" pitchFamily="18" charset="0"/>
              </a:rPr>
              <a:t>的。</a:t>
            </a:r>
          </a:p>
        </p:txBody>
      </p:sp>
    </p:spTree>
    <p:extLst>
      <p:ext uri="{BB962C8B-B14F-4D97-AF65-F5344CB8AC3E}">
        <p14:creationId xmlns:p14="http://schemas.microsoft.com/office/powerpoint/2010/main" val="145162746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102</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233201" y="1329977"/>
            <a:ext cx="9121814" cy="4247317"/>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gn="just">
              <a:lnSpc>
                <a:spcPct val="150000"/>
              </a:lnSpc>
              <a:buClr>
                <a:schemeClr val="accent6"/>
              </a:buClr>
            </a:pPr>
            <a:r>
              <a:rPr lang="en-US" altLang="zh-CN" sz="2000" dirty="0">
                <a:ea typeface="黑体" panose="02010609060101010101" pitchFamily="49" charset="-122"/>
                <a:cs typeface="Times New Roman" panose="02020603050405020304" pitchFamily="18" charset="0"/>
                <a:sym typeface="Symbol" panose="05050102010706020507" pitchFamily="18" charset="2"/>
              </a:rPr>
              <a:t>【</a:t>
            </a:r>
            <a:r>
              <a:rPr lang="zh-CN" altLang="en-US" sz="2000" dirty="0">
                <a:ea typeface="黑体" panose="02010609060101010101" pitchFamily="49" charset="-122"/>
                <a:cs typeface="Times New Roman" panose="02020603050405020304" pitchFamily="18" charset="0"/>
                <a:sym typeface="Symbol" panose="05050102010706020507" pitchFamily="18" charset="2"/>
              </a:rPr>
              <a:t>定义</a:t>
            </a:r>
            <a:r>
              <a:rPr lang="en-US" altLang="zh-CN" sz="2000" dirty="0">
                <a:ea typeface="黑体" panose="02010609060101010101" pitchFamily="49" charset="-122"/>
                <a:cs typeface="Times New Roman" panose="02020603050405020304" pitchFamily="18" charset="0"/>
                <a:sym typeface="Symbol" panose="05050102010706020507" pitchFamily="18" charset="2"/>
              </a:rPr>
              <a:t>1-7.4】n</a:t>
            </a:r>
            <a:r>
              <a:rPr lang="zh-CN" altLang="zh-CN" sz="2000" dirty="0">
                <a:cs typeface="Times New Roman" panose="02020603050405020304" pitchFamily="18" charset="0"/>
              </a:rPr>
              <a:t>个命题变元</a:t>
            </a:r>
            <a:r>
              <a:rPr lang="zh-CN" altLang="en-US" sz="2000" dirty="0">
                <a:cs typeface="Times New Roman" panose="02020603050405020304" pitchFamily="18" charset="0"/>
              </a:rPr>
              <a:t>的合取式，称为布尔合取</a:t>
            </a:r>
            <a:r>
              <a:rPr lang="zh-CN" altLang="zh-CN" sz="2000" dirty="0">
                <a:cs typeface="Times New Roman" panose="02020603050405020304" pitchFamily="18" charset="0"/>
              </a:rPr>
              <a:t>或</a:t>
            </a:r>
            <a:r>
              <a:rPr lang="zh-CN" altLang="en-US" sz="2000" b="1" dirty="0">
                <a:solidFill>
                  <a:srgbClr val="FF0000"/>
                </a:solidFill>
                <a:cs typeface="Times New Roman" panose="02020603050405020304" pitchFamily="18" charset="0"/>
              </a:rPr>
              <a:t>小项</a:t>
            </a:r>
            <a:r>
              <a:rPr lang="zh-CN" altLang="en-US" sz="2000" dirty="0">
                <a:cs typeface="Times New Roman" panose="02020603050405020304" pitchFamily="18" charset="0"/>
              </a:rPr>
              <a:t>，其中每个变元与它的否定不能同时存在，但两者必须出现一次且仅以此。</a:t>
            </a:r>
            <a:endParaRPr lang="en-US" altLang="zh-CN" sz="2000" dirty="0">
              <a:cs typeface="Times New Roman" panose="02020603050405020304" pitchFamily="18" charset="0"/>
            </a:endParaRPr>
          </a:p>
          <a:p>
            <a:pPr marL="1524000" indent="-1524000" algn="just">
              <a:lnSpc>
                <a:spcPct val="150000"/>
              </a:lnSpc>
              <a:buClr>
                <a:schemeClr val="accent6"/>
              </a:buClr>
            </a:pPr>
            <a:r>
              <a:rPr lang="zh-CN" altLang="en-US" sz="2000" dirty="0">
                <a:cs typeface="Times New Roman" panose="02020603050405020304" pitchFamily="18" charset="0"/>
              </a:rPr>
              <a:t>  </a:t>
            </a:r>
            <a:r>
              <a:rPr lang="zh-CN" altLang="en-US" sz="2000">
                <a:cs typeface="Times New Roman" panose="02020603050405020304" pitchFamily="18" charset="0"/>
              </a:rPr>
              <a:t>如：</a:t>
            </a:r>
            <a:r>
              <a:rPr lang="en-US" altLang="zh-CN" sz="2000">
                <a:cs typeface="Times New Roman" panose="02020603050405020304" pitchFamily="18" charset="0"/>
                <a:sym typeface="Symbol" panose="05050102010706020507" pitchFamily="18" charset="2"/>
              </a:rPr>
              <a:t>P</a:t>
            </a:r>
            <a:r>
              <a:rPr lang="en-US" altLang="zh-CN" sz="2000" dirty="0">
                <a:cs typeface="Times New Roman" panose="02020603050405020304" pitchFamily="18" charset="0"/>
                <a:sym typeface="Symbol" panose="05050102010706020507" pitchFamily="18" charset="2"/>
              </a:rPr>
              <a:t>Q </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 PQ</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 PQ </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 PQ</a:t>
            </a:r>
          </a:p>
          <a:p>
            <a:pPr marL="1524000" indent="-1524000" algn="just">
              <a:lnSpc>
                <a:spcPct val="150000"/>
              </a:lnSpc>
              <a:buClr>
                <a:schemeClr val="accent6"/>
              </a:buClr>
            </a:pPr>
            <a:r>
              <a:rPr lang="en-US" altLang="zh-CN" sz="2000" dirty="0">
                <a:cs typeface="Times New Roman" panose="02020603050405020304" pitchFamily="18" charset="0"/>
                <a:sym typeface="Symbol" panose="05050102010706020507" pitchFamily="18" charset="2"/>
              </a:rPr>
              <a:t>          PQR</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PQR</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 PQR</a:t>
            </a:r>
            <a:endParaRPr lang="en-US" altLang="zh-CN" sz="2000" dirty="0">
              <a:cs typeface="Times New Roman" panose="02020603050405020304" pitchFamily="18" charset="0"/>
            </a:endParaRPr>
          </a:p>
          <a:p>
            <a:pPr marL="1524000" indent="-1524000" algn="just">
              <a:lnSpc>
                <a:spcPct val="150000"/>
              </a:lnSpc>
              <a:buClr>
                <a:schemeClr val="accent6"/>
              </a:buClr>
            </a:pPr>
            <a:r>
              <a:rPr lang="en-US" altLang="zh-CN" sz="2000" dirty="0">
                <a:cs typeface="Times New Roman" panose="02020603050405020304" pitchFamily="18" charset="0"/>
              </a:rPr>
              <a:t>  </a:t>
            </a:r>
            <a:r>
              <a:rPr lang="zh-CN" altLang="en-US" sz="2000" b="1" dirty="0">
                <a:solidFill>
                  <a:srgbClr val="FF0000"/>
                </a:solidFill>
                <a:cs typeface="Times New Roman" panose="02020603050405020304" pitchFamily="18" charset="0"/>
              </a:rPr>
              <a:t>性质：</a:t>
            </a:r>
            <a:r>
              <a:rPr lang="en-US" altLang="zh-CN" sz="2000" dirty="0">
                <a:cs typeface="Times New Roman" panose="02020603050405020304" pitchFamily="18" charset="0"/>
              </a:rPr>
              <a:t> </a:t>
            </a:r>
          </a:p>
          <a:p>
            <a:pPr marL="1077913" indent="-358775" algn="just">
              <a:lnSpc>
                <a:spcPct val="150000"/>
              </a:lnSpc>
              <a:buClr>
                <a:schemeClr val="accent6"/>
              </a:buClr>
              <a:buFont typeface="Wingdings" panose="05000000000000000000" pitchFamily="2" charset="2"/>
              <a:buChar char="n"/>
            </a:pPr>
            <a:r>
              <a:rPr lang="en-US" altLang="zh-CN" sz="2000" dirty="0">
                <a:cs typeface="Times New Roman" panose="02020603050405020304" pitchFamily="18" charset="0"/>
              </a:rPr>
              <a:t>n</a:t>
            </a:r>
            <a:r>
              <a:rPr lang="zh-CN" altLang="en-US" sz="2000" dirty="0">
                <a:cs typeface="Times New Roman" panose="02020603050405020304" pitchFamily="18" charset="0"/>
              </a:rPr>
              <a:t>个</a:t>
            </a:r>
            <a:r>
              <a:rPr lang="zh-CN" altLang="zh-CN" sz="2000" dirty="0">
                <a:cs typeface="Times New Roman" panose="02020603050405020304" pitchFamily="18" charset="0"/>
              </a:rPr>
              <a:t>命题变元</a:t>
            </a:r>
            <a:r>
              <a:rPr lang="zh-CN" altLang="en-US" sz="2000" dirty="0">
                <a:cs typeface="Times New Roman" panose="02020603050405020304" pitchFamily="18" charset="0"/>
              </a:rPr>
              <a:t>共有</a:t>
            </a:r>
            <a:r>
              <a:rPr lang="en-US" altLang="zh-CN" sz="2000" dirty="0">
                <a:solidFill>
                  <a:srgbClr val="FF0000"/>
                </a:solidFill>
              </a:rPr>
              <a:t>2</a:t>
            </a:r>
            <a:r>
              <a:rPr lang="en-US" altLang="zh-CN" sz="2000" baseline="30000" dirty="0">
                <a:solidFill>
                  <a:srgbClr val="FF0000"/>
                </a:solidFill>
              </a:rPr>
              <a:t>n</a:t>
            </a:r>
            <a:r>
              <a:rPr lang="zh-CN" altLang="en-US" sz="2000" dirty="0">
                <a:cs typeface="Times New Roman" panose="02020603050405020304" pitchFamily="18" charset="0"/>
              </a:rPr>
              <a:t>个不同小项。</a:t>
            </a:r>
            <a:endParaRPr lang="en-US" altLang="zh-CN" sz="2000" dirty="0">
              <a:cs typeface="Times New Roman" panose="02020603050405020304" pitchFamily="18" charset="0"/>
            </a:endParaRPr>
          </a:p>
          <a:p>
            <a:pPr marL="1077913" indent="-358775" algn="just">
              <a:lnSpc>
                <a:spcPct val="150000"/>
              </a:lnSpc>
              <a:buClr>
                <a:schemeClr val="accent6"/>
              </a:buClr>
              <a:buFont typeface="Wingdings" panose="05000000000000000000" pitchFamily="2" charset="2"/>
              <a:buChar char="n"/>
            </a:pPr>
            <a:r>
              <a:rPr lang="zh-CN" altLang="zh-CN" sz="2000" dirty="0">
                <a:cs typeface="Times New Roman" panose="02020603050405020304" pitchFamily="18" charset="0"/>
              </a:rPr>
              <a:t>对于每一个小项，有且仅有一组真值指派，使其真值为真。</a:t>
            </a:r>
            <a:endParaRPr lang="en-US" altLang="zh-CN" sz="2000" dirty="0">
              <a:cs typeface="Times New Roman" panose="02020603050405020304" pitchFamily="18" charset="0"/>
            </a:endParaRPr>
          </a:p>
          <a:p>
            <a:pPr marL="1077913" indent="-358775" algn="just">
              <a:lnSpc>
                <a:spcPct val="150000"/>
              </a:lnSpc>
              <a:buClr>
                <a:schemeClr val="accent6"/>
              </a:buClr>
              <a:buFont typeface="Wingdings" panose="05000000000000000000" pitchFamily="2" charset="2"/>
              <a:buChar char="n"/>
            </a:pPr>
            <a:r>
              <a:rPr lang="zh-CN" altLang="en-US" sz="2000" dirty="0">
                <a:cs typeface="Times New Roman" panose="02020603050405020304" pitchFamily="18" charset="0"/>
              </a:rPr>
              <a:t>任意两个</a:t>
            </a:r>
            <a:r>
              <a:rPr lang="zh-CN" altLang="zh-CN" sz="2000" dirty="0">
                <a:cs typeface="Times New Roman" panose="02020603050405020304" pitchFamily="18" charset="0"/>
              </a:rPr>
              <a:t>不同的小项</a:t>
            </a:r>
            <a:r>
              <a:rPr lang="zh-CN" altLang="en-US" sz="2000" dirty="0">
                <a:cs typeface="Times New Roman" panose="02020603050405020304" pitchFamily="18" charset="0"/>
              </a:rPr>
              <a:t>的合取为永假。</a:t>
            </a:r>
            <a:endParaRPr lang="en-US" altLang="zh-CN" sz="2000" dirty="0">
              <a:cs typeface="Times New Roman" panose="02020603050405020304" pitchFamily="18" charset="0"/>
            </a:endParaRPr>
          </a:p>
          <a:p>
            <a:pPr marL="1077913" indent="-358775" algn="just">
              <a:lnSpc>
                <a:spcPct val="150000"/>
              </a:lnSpc>
              <a:buClr>
                <a:schemeClr val="accent6"/>
              </a:buClr>
              <a:buFont typeface="Wingdings" panose="05000000000000000000" pitchFamily="2" charset="2"/>
              <a:buChar char="n"/>
            </a:pPr>
            <a:r>
              <a:rPr lang="zh-CN" altLang="en-US" sz="2000" dirty="0">
                <a:cs typeface="Times New Roman" panose="02020603050405020304" pitchFamily="18" charset="0"/>
              </a:rPr>
              <a:t>全体小项的析取为永真。</a:t>
            </a:r>
            <a:endParaRPr lang="en-US" altLang="zh-CN" sz="2000" dirty="0">
              <a:cs typeface="Times New Roman" panose="02020603050405020304" pitchFamily="18" charset="0"/>
            </a:endParaRPr>
          </a:p>
        </p:txBody>
      </p:sp>
      <p:sp>
        <p:nvSpPr>
          <p:cNvPr id="6" name="Text Box 2"/>
          <p:cNvSpPr txBox="1">
            <a:spLocks noChangeArrowheads="1"/>
          </p:cNvSpPr>
          <p:nvPr/>
        </p:nvSpPr>
        <p:spPr bwMode="auto">
          <a:xfrm>
            <a:off x="381694" y="759138"/>
            <a:ext cx="5047556"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1"/>
              </a:buClr>
              <a:buFont typeface="Wingdings" panose="05000000000000000000" pitchFamily="2" charset="2"/>
              <a:buChar char="&amp;"/>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主析取范式与主合取范式</a:t>
            </a:r>
            <a:endParaRPr lang="zh-CN" altLang="en-US" sz="2800" b="1" dirty="0">
              <a:solidFill>
                <a:schemeClr val="bg1"/>
              </a:solidFill>
              <a:latin typeface="Times New Roman" panose="02020603050405020304" pitchFamily="18" charset="0"/>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253408264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103</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233201" y="1329977"/>
            <a:ext cx="9121814" cy="4247317"/>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gn="just">
              <a:lnSpc>
                <a:spcPct val="150000"/>
              </a:lnSpc>
              <a:buClr>
                <a:schemeClr val="accent6"/>
              </a:buClr>
            </a:pPr>
            <a:r>
              <a:rPr lang="en-US" altLang="zh-CN" sz="2000" dirty="0">
                <a:ea typeface="黑体" panose="02010609060101010101" pitchFamily="49" charset="-122"/>
                <a:cs typeface="Times New Roman" panose="02020603050405020304" pitchFamily="18" charset="0"/>
                <a:sym typeface="Symbol" panose="05050102010706020507" pitchFamily="18" charset="2"/>
              </a:rPr>
              <a:t>【</a:t>
            </a:r>
            <a:r>
              <a:rPr lang="zh-CN" altLang="en-US" sz="2000" dirty="0">
                <a:ea typeface="黑体" panose="02010609060101010101" pitchFamily="49" charset="-122"/>
                <a:cs typeface="Times New Roman" panose="02020603050405020304" pitchFamily="18" charset="0"/>
                <a:sym typeface="Symbol" panose="05050102010706020507" pitchFamily="18" charset="2"/>
              </a:rPr>
              <a:t>定义</a:t>
            </a:r>
            <a:r>
              <a:rPr lang="en-US" altLang="zh-CN" sz="2000" dirty="0">
                <a:ea typeface="黑体" panose="02010609060101010101" pitchFamily="49" charset="-122"/>
                <a:cs typeface="Times New Roman" panose="02020603050405020304" pitchFamily="18" charset="0"/>
                <a:sym typeface="Symbol" panose="05050102010706020507" pitchFamily="18" charset="2"/>
              </a:rPr>
              <a:t>1-7.5】n</a:t>
            </a:r>
            <a:r>
              <a:rPr lang="zh-CN" altLang="zh-CN" sz="2000" dirty="0">
                <a:cs typeface="Times New Roman" panose="02020603050405020304" pitchFamily="18" charset="0"/>
              </a:rPr>
              <a:t>个命题变元</a:t>
            </a:r>
            <a:r>
              <a:rPr lang="zh-CN" altLang="en-US" sz="2000" dirty="0">
                <a:cs typeface="Times New Roman" panose="02020603050405020304" pitchFamily="18" charset="0"/>
              </a:rPr>
              <a:t>的析取式，称为布尔析取</a:t>
            </a:r>
            <a:r>
              <a:rPr lang="zh-CN" altLang="zh-CN" sz="2000" dirty="0">
                <a:cs typeface="Times New Roman" panose="02020603050405020304" pitchFamily="18" charset="0"/>
              </a:rPr>
              <a:t>或</a:t>
            </a:r>
            <a:r>
              <a:rPr lang="zh-CN" altLang="en-US" sz="2000" b="1" dirty="0">
                <a:solidFill>
                  <a:srgbClr val="FF0000"/>
                </a:solidFill>
                <a:cs typeface="Times New Roman" panose="02020603050405020304" pitchFamily="18" charset="0"/>
              </a:rPr>
              <a:t>大项</a:t>
            </a:r>
            <a:r>
              <a:rPr lang="zh-CN" altLang="en-US" sz="2000" dirty="0">
                <a:cs typeface="Times New Roman" panose="02020603050405020304" pitchFamily="18" charset="0"/>
              </a:rPr>
              <a:t>，其中每个变元与它的否定不能同时存在，但两者必须出现一次且仅以此。</a:t>
            </a:r>
            <a:endParaRPr lang="en-US" altLang="zh-CN" sz="2000" dirty="0">
              <a:cs typeface="Times New Roman" panose="02020603050405020304" pitchFamily="18" charset="0"/>
            </a:endParaRPr>
          </a:p>
          <a:p>
            <a:pPr marL="1524000" indent="-1524000" algn="just">
              <a:lnSpc>
                <a:spcPct val="150000"/>
              </a:lnSpc>
              <a:buClr>
                <a:schemeClr val="accent6"/>
              </a:buClr>
            </a:pPr>
            <a:r>
              <a:rPr lang="zh-CN" altLang="en-US" sz="2000" dirty="0">
                <a:cs typeface="Times New Roman" panose="02020603050405020304" pitchFamily="18" charset="0"/>
              </a:rPr>
              <a:t>  如：</a:t>
            </a:r>
            <a:r>
              <a:rPr lang="en-US" altLang="zh-CN" sz="2000" dirty="0">
                <a:cs typeface="Times New Roman" panose="02020603050405020304" pitchFamily="18" charset="0"/>
                <a:sym typeface="Symbol" panose="05050102010706020507" pitchFamily="18" charset="2"/>
              </a:rPr>
              <a:t>P  Q </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 P  Q</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 P  Q </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 P  Q</a:t>
            </a:r>
          </a:p>
          <a:p>
            <a:pPr marL="1524000" indent="-1524000" algn="just">
              <a:lnSpc>
                <a:spcPct val="150000"/>
              </a:lnSpc>
              <a:buClr>
                <a:schemeClr val="accent6"/>
              </a:buClr>
            </a:pPr>
            <a:r>
              <a:rPr lang="en-US" altLang="zh-CN" sz="2000" dirty="0">
                <a:cs typeface="Times New Roman" panose="02020603050405020304" pitchFamily="18" charset="0"/>
                <a:sym typeface="Symbol" panose="05050102010706020507" pitchFamily="18" charset="2"/>
              </a:rPr>
              <a:t>          P  Q  R</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P  Q  R</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 P  Q  R</a:t>
            </a:r>
            <a:endParaRPr lang="en-US" altLang="zh-CN" sz="2000" dirty="0">
              <a:cs typeface="Times New Roman" panose="02020603050405020304" pitchFamily="18" charset="0"/>
            </a:endParaRPr>
          </a:p>
          <a:p>
            <a:pPr marL="1524000" indent="-1524000" algn="just">
              <a:lnSpc>
                <a:spcPct val="150000"/>
              </a:lnSpc>
              <a:buClr>
                <a:schemeClr val="accent6"/>
              </a:buClr>
            </a:pPr>
            <a:r>
              <a:rPr lang="en-US" altLang="zh-CN" sz="2000" dirty="0">
                <a:cs typeface="Times New Roman" panose="02020603050405020304" pitchFamily="18" charset="0"/>
              </a:rPr>
              <a:t>  </a:t>
            </a:r>
            <a:r>
              <a:rPr lang="zh-CN" altLang="en-US" sz="2000" b="1" dirty="0">
                <a:solidFill>
                  <a:srgbClr val="FF0000"/>
                </a:solidFill>
                <a:cs typeface="Times New Roman" panose="02020603050405020304" pitchFamily="18" charset="0"/>
              </a:rPr>
              <a:t>性质：</a:t>
            </a:r>
            <a:r>
              <a:rPr lang="en-US" altLang="zh-CN" sz="2000" dirty="0">
                <a:cs typeface="Times New Roman" panose="02020603050405020304" pitchFamily="18" charset="0"/>
              </a:rPr>
              <a:t> </a:t>
            </a:r>
          </a:p>
          <a:p>
            <a:pPr marL="1077913" indent="-358775" algn="just">
              <a:lnSpc>
                <a:spcPct val="150000"/>
              </a:lnSpc>
              <a:buClr>
                <a:schemeClr val="accent6"/>
              </a:buClr>
              <a:buFont typeface="Wingdings" panose="05000000000000000000" pitchFamily="2" charset="2"/>
              <a:buChar char="n"/>
            </a:pPr>
            <a:r>
              <a:rPr lang="en-US" altLang="zh-CN" sz="2000" dirty="0">
                <a:cs typeface="Times New Roman" panose="02020603050405020304" pitchFamily="18" charset="0"/>
              </a:rPr>
              <a:t>n</a:t>
            </a:r>
            <a:r>
              <a:rPr lang="zh-CN" altLang="en-US" sz="2000" dirty="0">
                <a:cs typeface="Times New Roman" panose="02020603050405020304" pitchFamily="18" charset="0"/>
              </a:rPr>
              <a:t>个</a:t>
            </a:r>
            <a:r>
              <a:rPr lang="zh-CN" altLang="zh-CN" sz="2000" dirty="0">
                <a:cs typeface="Times New Roman" panose="02020603050405020304" pitchFamily="18" charset="0"/>
              </a:rPr>
              <a:t>命题变元</a:t>
            </a:r>
            <a:r>
              <a:rPr lang="zh-CN" altLang="en-US" sz="2000" dirty="0">
                <a:cs typeface="Times New Roman" panose="02020603050405020304" pitchFamily="18" charset="0"/>
              </a:rPr>
              <a:t>共有</a:t>
            </a:r>
            <a:r>
              <a:rPr lang="en-US" altLang="zh-CN" sz="2000" dirty="0">
                <a:solidFill>
                  <a:srgbClr val="FF0000"/>
                </a:solidFill>
              </a:rPr>
              <a:t>2</a:t>
            </a:r>
            <a:r>
              <a:rPr lang="en-US" altLang="zh-CN" sz="2000" baseline="30000" dirty="0">
                <a:solidFill>
                  <a:srgbClr val="FF0000"/>
                </a:solidFill>
              </a:rPr>
              <a:t>n</a:t>
            </a:r>
            <a:r>
              <a:rPr lang="zh-CN" altLang="en-US" sz="2000" dirty="0">
                <a:cs typeface="Times New Roman" panose="02020603050405020304" pitchFamily="18" charset="0"/>
              </a:rPr>
              <a:t>个不同大项。</a:t>
            </a:r>
            <a:endParaRPr lang="en-US" altLang="zh-CN" sz="2000" dirty="0">
              <a:cs typeface="Times New Roman" panose="02020603050405020304" pitchFamily="18" charset="0"/>
            </a:endParaRPr>
          </a:p>
          <a:p>
            <a:pPr marL="1077913" indent="-358775" algn="just">
              <a:lnSpc>
                <a:spcPct val="150000"/>
              </a:lnSpc>
              <a:buClr>
                <a:schemeClr val="accent6"/>
              </a:buClr>
              <a:buFont typeface="Wingdings" panose="05000000000000000000" pitchFamily="2" charset="2"/>
              <a:buChar char="n"/>
            </a:pPr>
            <a:r>
              <a:rPr lang="zh-CN" altLang="zh-CN" sz="2000" dirty="0">
                <a:cs typeface="Times New Roman" panose="02020603050405020304" pitchFamily="18" charset="0"/>
              </a:rPr>
              <a:t>对于每一个</a:t>
            </a:r>
            <a:r>
              <a:rPr lang="zh-CN" altLang="en-US" sz="2000" dirty="0">
                <a:cs typeface="Times New Roman" panose="02020603050405020304" pitchFamily="18" charset="0"/>
              </a:rPr>
              <a:t>大</a:t>
            </a:r>
            <a:r>
              <a:rPr lang="zh-CN" altLang="zh-CN" sz="2000" dirty="0">
                <a:cs typeface="Times New Roman" panose="02020603050405020304" pitchFamily="18" charset="0"/>
              </a:rPr>
              <a:t>项，有且仅有一组真值指派，使其真值为</a:t>
            </a:r>
            <a:r>
              <a:rPr lang="zh-CN" altLang="en-US" sz="2000" dirty="0">
                <a:cs typeface="Times New Roman" panose="02020603050405020304" pitchFamily="18" charset="0"/>
              </a:rPr>
              <a:t>假</a:t>
            </a:r>
            <a:r>
              <a:rPr lang="zh-CN" altLang="zh-CN" sz="2000" dirty="0">
                <a:cs typeface="Times New Roman" panose="02020603050405020304" pitchFamily="18" charset="0"/>
              </a:rPr>
              <a:t>。</a:t>
            </a:r>
            <a:endParaRPr lang="en-US" altLang="zh-CN" sz="2000" dirty="0">
              <a:cs typeface="Times New Roman" panose="02020603050405020304" pitchFamily="18" charset="0"/>
            </a:endParaRPr>
          </a:p>
          <a:p>
            <a:pPr marL="1077913" indent="-358775" algn="just">
              <a:lnSpc>
                <a:spcPct val="150000"/>
              </a:lnSpc>
              <a:buClr>
                <a:schemeClr val="accent6"/>
              </a:buClr>
              <a:buFont typeface="Wingdings" panose="05000000000000000000" pitchFamily="2" charset="2"/>
              <a:buChar char="n"/>
            </a:pPr>
            <a:r>
              <a:rPr lang="zh-CN" altLang="en-US" sz="2000" dirty="0">
                <a:cs typeface="Times New Roman" panose="02020603050405020304" pitchFamily="18" charset="0"/>
              </a:rPr>
              <a:t>任意两个</a:t>
            </a:r>
            <a:r>
              <a:rPr lang="zh-CN" altLang="zh-CN" sz="2000" dirty="0">
                <a:cs typeface="Times New Roman" panose="02020603050405020304" pitchFamily="18" charset="0"/>
              </a:rPr>
              <a:t>不同的</a:t>
            </a:r>
            <a:r>
              <a:rPr lang="zh-CN" altLang="en-US" sz="2000" dirty="0">
                <a:cs typeface="Times New Roman" panose="02020603050405020304" pitchFamily="18" charset="0"/>
              </a:rPr>
              <a:t>大</a:t>
            </a:r>
            <a:r>
              <a:rPr lang="zh-CN" altLang="zh-CN" sz="2000" dirty="0">
                <a:cs typeface="Times New Roman" panose="02020603050405020304" pitchFamily="18" charset="0"/>
              </a:rPr>
              <a:t>项</a:t>
            </a:r>
            <a:r>
              <a:rPr lang="zh-CN" altLang="en-US" sz="2000" dirty="0">
                <a:cs typeface="Times New Roman" panose="02020603050405020304" pitchFamily="18" charset="0"/>
              </a:rPr>
              <a:t>的析取为永真。</a:t>
            </a:r>
            <a:endParaRPr lang="en-US" altLang="zh-CN" sz="2000" dirty="0">
              <a:cs typeface="Times New Roman" panose="02020603050405020304" pitchFamily="18" charset="0"/>
            </a:endParaRPr>
          </a:p>
          <a:p>
            <a:pPr marL="1077913" indent="-358775" algn="just">
              <a:lnSpc>
                <a:spcPct val="150000"/>
              </a:lnSpc>
              <a:buClr>
                <a:schemeClr val="accent6"/>
              </a:buClr>
              <a:buFont typeface="Wingdings" panose="05000000000000000000" pitchFamily="2" charset="2"/>
              <a:buChar char="n"/>
            </a:pPr>
            <a:r>
              <a:rPr lang="zh-CN" altLang="en-US" sz="2000" dirty="0">
                <a:cs typeface="Times New Roman" panose="02020603050405020304" pitchFamily="18" charset="0"/>
              </a:rPr>
              <a:t>全体大项的合取取为永假。</a:t>
            </a:r>
            <a:endParaRPr lang="en-US" altLang="zh-CN" sz="2000" dirty="0">
              <a:cs typeface="Times New Roman" panose="02020603050405020304" pitchFamily="18" charset="0"/>
            </a:endParaRPr>
          </a:p>
        </p:txBody>
      </p:sp>
      <p:sp>
        <p:nvSpPr>
          <p:cNvPr id="6" name="Text Box 2"/>
          <p:cNvSpPr txBox="1">
            <a:spLocks noChangeArrowheads="1"/>
          </p:cNvSpPr>
          <p:nvPr/>
        </p:nvSpPr>
        <p:spPr bwMode="auto">
          <a:xfrm>
            <a:off x="381694" y="759138"/>
            <a:ext cx="5047556"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1"/>
              </a:buClr>
              <a:buFont typeface="Wingdings" panose="05000000000000000000" pitchFamily="2" charset="2"/>
              <a:buChar char="&amp;"/>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主析取范式与主合取范式</a:t>
            </a:r>
            <a:endParaRPr lang="zh-CN" altLang="en-US" sz="2800" b="1" dirty="0">
              <a:solidFill>
                <a:schemeClr val="bg1"/>
              </a:solidFill>
              <a:latin typeface="Times New Roman" panose="02020603050405020304" pitchFamily="18" charset="0"/>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258065865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104</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233201" y="1282358"/>
            <a:ext cx="9121814" cy="1938992"/>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gn="just">
              <a:lnSpc>
                <a:spcPct val="150000"/>
              </a:lnSpc>
              <a:buClr>
                <a:schemeClr val="accent6"/>
              </a:buClr>
            </a:pPr>
            <a:r>
              <a:rPr lang="en-US" altLang="zh-CN" sz="2000" dirty="0">
                <a:ea typeface="黑体" panose="02010609060101010101" pitchFamily="49" charset="-122"/>
                <a:cs typeface="Times New Roman" panose="02020603050405020304" pitchFamily="18" charset="0"/>
                <a:sym typeface="Symbol" panose="05050102010706020507" pitchFamily="18" charset="2"/>
              </a:rPr>
              <a:t>【</a:t>
            </a:r>
            <a:r>
              <a:rPr lang="zh-CN" altLang="en-US" sz="2000" dirty="0">
                <a:ea typeface="黑体" panose="02010609060101010101" pitchFamily="49" charset="-122"/>
                <a:cs typeface="Times New Roman" panose="02020603050405020304" pitchFamily="18" charset="0"/>
                <a:sym typeface="Symbol" panose="05050102010706020507" pitchFamily="18" charset="2"/>
              </a:rPr>
              <a:t>定义</a:t>
            </a:r>
            <a:r>
              <a:rPr lang="en-US" altLang="zh-CN" sz="2000" dirty="0">
                <a:ea typeface="黑体" panose="02010609060101010101" pitchFamily="49" charset="-122"/>
                <a:cs typeface="Times New Roman" panose="02020603050405020304" pitchFamily="18" charset="0"/>
                <a:sym typeface="Symbol" panose="05050102010706020507" pitchFamily="18" charset="2"/>
              </a:rPr>
              <a:t>1-7.6】</a:t>
            </a:r>
            <a:r>
              <a:rPr lang="zh-CN" altLang="en-US" sz="2000" dirty="0">
                <a:cs typeface="Times New Roman" panose="02020603050405020304" pitchFamily="18" charset="0"/>
                <a:sym typeface="Symbol" panose="05050102010706020507" pitchFamily="18" charset="2"/>
              </a:rPr>
              <a:t>对给定的</a:t>
            </a:r>
            <a:r>
              <a:rPr lang="zh-CN" altLang="en-US" sz="2000">
                <a:cs typeface="Times New Roman" panose="02020603050405020304" pitchFamily="18" charset="0"/>
                <a:sym typeface="Symbol" panose="05050102010706020507" pitchFamily="18" charset="2"/>
              </a:rPr>
              <a:t>命题公式</a:t>
            </a:r>
            <a:r>
              <a:rPr lang="en-US" altLang="zh-CN" sz="2000">
                <a:cs typeface="Times New Roman" panose="02020603050405020304" pitchFamily="18" charset="0"/>
                <a:sym typeface="Symbol" panose="05050102010706020507" pitchFamily="18" charset="2"/>
              </a:rPr>
              <a:t>A</a:t>
            </a:r>
            <a:r>
              <a:rPr lang="zh-CN" altLang="en-US" sz="200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如果有</a:t>
            </a:r>
            <a:r>
              <a:rPr lang="zh-CN" altLang="en-US" sz="2000">
                <a:cs typeface="Times New Roman" panose="02020603050405020304" pitchFamily="18" charset="0"/>
                <a:sym typeface="Symbol" panose="05050102010706020507" pitchFamily="18" charset="2"/>
              </a:rPr>
              <a:t>一个</a:t>
            </a:r>
            <a:r>
              <a:rPr lang="en-US" altLang="zh-CN" sz="2000">
                <a:cs typeface="Times New Roman" panose="02020603050405020304" pitchFamily="18" charset="0"/>
                <a:sym typeface="Symbol" panose="05050102010706020507" pitchFamily="18" charset="2"/>
              </a:rPr>
              <a:t>A</a:t>
            </a:r>
            <a:r>
              <a:rPr lang="zh-CN" altLang="en-US" sz="2000">
                <a:cs typeface="Times New Roman" panose="02020603050405020304" pitchFamily="18" charset="0"/>
                <a:sym typeface="Symbol" panose="05050102010706020507" pitchFamily="18" charset="2"/>
              </a:rPr>
              <a:t>的</a:t>
            </a:r>
            <a:r>
              <a:rPr lang="zh-CN" altLang="en-US" sz="2000" dirty="0">
                <a:cs typeface="Times New Roman" panose="02020603050405020304" pitchFamily="18" charset="0"/>
                <a:sym typeface="Symbol" panose="05050102010706020507" pitchFamily="18" charset="2"/>
              </a:rPr>
              <a:t>等价公式</a:t>
            </a:r>
            <a:r>
              <a:rPr lang="en-US" altLang="zh-CN" sz="2000" dirty="0">
                <a:cs typeface="Times New Roman" panose="02020603050405020304" pitchFamily="18" charset="0"/>
                <a:sym typeface="Symbol" panose="05050102010706020507" pitchFamily="18" charset="2"/>
              </a:rPr>
              <a:t>B</a:t>
            </a:r>
            <a:r>
              <a:rPr lang="zh-CN" altLang="en-US" sz="2000" dirty="0">
                <a:cs typeface="Times New Roman" panose="02020603050405020304" pitchFamily="18" charset="0"/>
                <a:sym typeface="Symbol" panose="05050102010706020507" pitchFamily="18" charset="2"/>
              </a:rPr>
              <a:t>，它仅由不同小项的析取组成，则</a:t>
            </a:r>
            <a:r>
              <a:rPr lang="en-US" altLang="zh-CN" sz="2000">
                <a:cs typeface="Times New Roman" panose="02020603050405020304" pitchFamily="18" charset="0"/>
                <a:sym typeface="Symbol" panose="05050102010706020507" pitchFamily="18" charset="2"/>
              </a:rPr>
              <a:t>B</a:t>
            </a:r>
            <a:r>
              <a:rPr lang="zh-CN" altLang="en-US" sz="2000">
                <a:cs typeface="Times New Roman" panose="02020603050405020304" pitchFamily="18" charset="0"/>
                <a:sym typeface="Symbol" panose="05050102010706020507" pitchFamily="18" charset="2"/>
              </a:rPr>
              <a:t>称为</a:t>
            </a:r>
            <a:r>
              <a:rPr lang="en-US" altLang="zh-CN" sz="2000">
                <a:cs typeface="Times New Roman" panose="02020603050405020304" pitchFamily="18" charset="0"/>
                <a:sym typeface="Symbol" panose="05050102010706020507" pitchFamily="18" charset="2"/>
              </a:rPr>
              <a:t>A</a:t>
            </a:r>
            <a:r>
              <a:rPr lang="zh-CN" altLang="en-US" sz="2000">
                <a:cs typeface="Times New Roman" panose="02020603050405020304" pitchFamily="18" charset="0"/>
                <a:sym typeface="Symbol" panose="05050102010706020507" pitchFamily="18" charset="2"/>
              </a:rPr>
              <a:t>的</a:t>
            </a:r>
            <a:r>
              <a:rPr lang="zh-CN" altLang="en-US" sz="2000" dirty="0">
                <a:solidFill>
                  <a:srgbClr val="FF0000"/>
                </a:solidFill>
                <a:cs typeface="Times New Roman" panose="02020603050405020304" pitchFamily="18" charset="0"/>
                <a:sym typeface="Symbol" panose="05050102010706020507" pitchFamily="18" charset="2"/>
              </a:rPr>
              <a:t>主析取范式</a:t>
            </a:r>
            <a:r>
              <a:rPr lang="zh-CN" altLang="en-US" sz="2000" dirty="0">
                <a:cs typeface="Times New Roman" panose="02020603050405020304" pitchFamily="18" charset="0"/>
                <a:sym typeface="Symbol" panose="05050102010706020507" pitchFamily="18" charset="2"/>
              </a:rPr>
              <a:t>。</a:t>
            </a:r>
            <a:endParaRPr lang="en-US" altLang="zh-CN" sz="2000" dirty="0">
              <a:cs typeface="Times New Roman" panose="02020603050405020304" pitchFamily="18" charset="0"/>
              <a:sym typeface="Symbol" panose="05050102010706020507" pitchFamily="18" charset="2"/>
            </a:endParaRPr>
          </a:p>
          <a:p>
            <a:pPr marL="1524000" indent="-1524000" algn="just">
              <a:lnSpc>
                <a:spcPct val="150000"/>
              </a:lnSpc>
              <a:buClr>
                <a:schemeClr val="accent6"/>
              </a:buClr>
            </a:pPr>
            <a:r>
              <a:rPr lang="en-US" altLang="zh-CN" sz="2000" dirty="0">
                <a:ea typeface="黑体" panose="02010609060101010101" pitchFamily="49" charset="-122"/>
                <a:cs typeface="Times New Roman" panose="02020603050405020304" pitchFamily="18" charset="0"/>
                <a:sym typeface="Symbol" panose="05050102010706020507" pitchFamily="18" charset="2"/>
              </a:rPr>
              <a:t>【</a:t>
            </a:r>
            <a:r>
              <a:rPr lang="zh-CN" altLang="en-US" sz="2000" dirty="0">
                <a:ea typeface="黑体" panose="02010609060101010101" pitchFamily="49" charset="-122"/>
                <a:cs typeface="Times New Roman" panose="02020603050405020304" pitchFamily="18" charset="0"/>
                <a:sym typeface="Symbol" panose="05050102010706020507" pitchFamily="18" charset="2"/>
              </a:rPr>
              <a:t>定义</a:t>
            </a:r>
            <a:r>
              <a:rPr lang="en-US" altLang="zh-CN" sz="2000" dirty="0">
                <a:ea typeface="黑体" panose="02010609060101010101" pitchFamily="49" charset="-122"/>
                <a:cs typeface="Times New Roman" panose="02020603050405020304" pitchFamily="18" charset="0"/>
                <a:sym typeface="Symbol" panose="05050102010706020507" pitchFamily="18" charset="2"/>
              </a:rPr>
              <a:t>1-7.7】</a:t>
            </a:r>
            <a:r>
              <a:rPr lang="zh-CN" altLang="en-US" sz="2000" dirty="0">
                <a:cs typeface="Times New Roman" panose="02020603050405020304" pitchFamily="18" charset="0"/>
                <a:sym typeface="Symbol" panose="05050102010706020507" pitchFamily="18" charset="2"/>
              </a:rPr>
              <a:t>对给定的</a:t>
            </a:r>
            <a:r>
              <a:rPr lang="zh-CN" altLang="en-US" sz="2000">
                <a:cs typeface="Times New Roman" panose="02020603050405020304" pitchFamily="18" charset="0"/>
                <a:sym typeface="Symbol" panose="05050102010706020507" pitchFamily="18" charset="2"/>
              </a:rPr>
              <a:t>命题公式</a:t>
            </a:r>
            <a:r>
              <a:rPr lang="en-US" altLang="zh-CN" sz="2000">
                <a:cs typeface="Times New Roman" panose="02020603050405020304" pitchFamily="18" charset="0"/>
                <a:sym typeface="Symbol" panose="05050102010706020507" pitchFamily="18" charset="2"/>
              </a:rPr>
              <a:t>A</a:t>
            </a:r>
            <a:r>
              <a:rPr lang="zh-CN" altLang="en-US" sz="200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如果有</a:t>
            </a:r>
            <a:r>
              <a:rPr lang="zh-CN" altLang="en-US" sz="2000">
                <a:cs typeface="Times New Roman" panose="02020603050405020304" pitchFamily="18" charset="0"/>
                <a:sym typeface="Symbol" panose="05050102010706020507" pitchFamily="18" charset="2"/>
              </a:rPr>
              <a:t>一个</a:t>
            </a:r>
            <a:r>
              <a:rPr lang="en-US" altLang="zh-CN" sz="2000">
                <a:cs typeface="Times New Roman" panose="02020603050405020304" pitchFamily="18" charset="0"/>
                <a:sym typeface="Symbol" panose="05050102010706020507" pitchFamily="18" charset="2"/>
              </a:rPr>
              <a:t>A</a:t>
            </a:r>
            <a:r>
              <a:rPr lang="zh-CN" altLang="en-US" sz="2000">
                <a:cs typeface="Times New Roman" panose="02020603050405020304" pitchFamily="18" charset="0"/>
                <a:sym typeface="Symbol" panose="05050102010706020507" pitchFamily="18" charset="2"/>
              </a:rPr>
              <a:t>的</a:t>
            </a:r>
            <a:r>
              <a:rPr lang="zh-CN" altLang="en-US" sz="2000" dirty="0">
                <a:cs typeface="Times New Roman" panose="02020603050405020304" pitchFamily="18" charset="0"/>
                <a:sym typeface="Symbol" panose="05050102010706020507" pitchFamily="18" charset="2"/>
              </a:rPr>
              <a:t>等价公式</a:t>
            </a:r>
            <a:r>
              <a:rPr lang="en-US" altLang="zh-CN" sz="2000" dirty="0">
                <a:cs typeface="Times New Roman" panose="02020603050405020304" pitchFamily="18" charset="0"/>
                <a:sym typeface="Symbol" panose="05050102010706020507" pitchFamily="18" charset="2"/>
              </a:rPr>
              <a:t>B</a:t>
            </a:r>
            <a:r>
              <a:rPr lang="zh-CN" altLang="en-US" sz="2000" dirty="0">
                <a:cs typeface="Times New Roman" panose="02020603050405020304" pitchFamily="18" charset="0"/>
                <a:sym typeface="Symbol" panose="05050102010706020507" pitchFamily="18" charset="2"/>
              </a:rPr>
              <a:t>，它仅由不同大项的合取组成，则</a:t>
            </a:r>
            <a:r>
              <a:rPr lang="en-US" altLang="zh-CN" sz="2000">
                <a:cs typeface="Times New Roman" panose="02020603050405020304" pitchFamily="18" charset="0"/>
                <a:sym typeface="Symbol" panose="05050102010706020507" pitchFamily="18" charset="2"/>
              </a:rPr>
              <a:t>B</a:t>
            </a:r>
            <a:r>
              <a:rPr lang="zh-CN" altLang="en-US" sz="2000">
                <a:cs typeface="Times New Roman" panose="02020603050405020304" pitchFamily="18" charset="0"/>
                <a:sym typeface="Symbol" panose="05050102010706020507" pitchFamily="18" charset="2"/>
              </a:rPr>
              <a:t>称为</a:t>
            </a:r>
            <a:r>
              <a:rPr lang="en-US" altLang="zh-CN" sz="2000">
                <a:cs typeface="Times New Roman" panose="02020603050405020304" pitchFamily="18" charset="0"/>
                <a:sym typeface="Symbol" panose="05050102010706020507" pitchFamily="18" charset="2"/>
              </a:rPr>
              <a:t>A</a:t>
            </a:r>
            <a:r>
              <a:rPr lang="zh-CN" altLang="en-US" sz="2000">
                <a:cs typeface="Times New Roman" panose="02020603050405020304" pitchFamily="18" charset="0"/>
                <a:sym typeface="Symbol" panose="05050102010706020507" pitchFamily="18" charset="2"/>
              </a:rPr>
              <a:t>的</a:t>
            </a:r>
            <a:r>
              <a:rPr lang="zh-CN" altLang="en-US" sz="2000" dirty="0">
                <a:solidFill>
                  <a:srgbClr val="FF0000"/>
                </a:solidFill>
                <a:cs typeface="Times New Roman" panose="02020603050405020304" pitchFamily="18" charset="0"/>
                <a:sym typeface="Symbol" panose="05050102010706020507" pitchFamily="18" charset="2"/>
              </a:rPr>
              <a:t>主合取范式</a:t>
            </a:r>
            <a:r>
              <a:rPr lang="zh-CN" altLang="en-US" sz="2000" dirty="0">
                <a:cs typeface="Times New Roman" panose="02020603050405020304" pitchFamily="18" charset="0"/>
                <a:sym typeface="Symbol" panose="05050102010706020507" pitchFamily="18" charset="2"/>
              </a:rPr>
              <a:t>。</a:t>
            </a:r>
            <a:endParaRPr lang="en-US" altLang="zh-CN" sz="2000" dirty="0">
              <a:cs typeface="Times New Roman" panose="02020603050405020304" pitchFamily="18" charset="0"/>
            </a:endParaRPr>
          </a:p>
        </p:txBody>
      </p:sp>
      <p:sp>
        <p:nvSpPr>
          <p:cNvPr id="6" name="Text Box 2"/>
          <p:cNvSpPr txBox="1">
            <a:spLocks noChangeArrowheads="1"/>
          </p:cNvSpPr>
          <p:nvPr/>
        </p:nvSpPr>
        <p:spPr bwMode="auto">
          <a:xfrm>
            <a:off x="381694" y="736738"/>
            <a:ext cx="5047556"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1"/>
              </a:buClr>
              <a:buFont typeface="Wingdings" panose="05000000000000000000" pitchFamily="2" charset="2"/>
              <a:buChar char="&amp;"/>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主析取范式与主合取范式</a:t>
            </a:r>
            <a:endParaRPr lang="zh-CN" altLang="en-US" sz="2800" b="1" dirty="0">
              <a:solidFill>
                <a:schemeClr val="bg1"/>
              </a:solidFill>
              <a:latin typeface="Times New Roman" panose="02020603050405020304" pitchFamily="18" charset="0"/>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236059606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105</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233201" y="807459"/>
            <a:ext cx="9121814" cy="1015663"/>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gn="just">
              <a:lnSpc>
                <a:spcPct val="150000"/>
              </a:lnSpc>
              <a:buClr>
                <a:schemeClr val="accent6"/>
              </a:buClr>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例</a:t>
            </a:r>
            <a:r>
              <a:rPr lang="en-US" altLang="zh-CN" sz="2000" b="1" dirty="0">
                <a:solidFill>
                  <a:srgbClr val="3366FF"/>
                </a:solidFill>
                <a:cs typeface="Times New Roman" panose="02020603050405020304" pitchFamily="18" charset="0"/>
              </a:rPr>
              <a:t>1-7.5】</a:t>
            </a:r>
            <a:r>
              <a:rPr lang="zh-CN" altLang="en-US" sz="2000" kern="100" dirty="0">
                <a:cs typeface="Times New Roman" panose="02020603050405020304" pitchFamily="18" charset="0"/>
              </a:rPr>
              <a:t>求出</a:t>
            </a:r>
            <a:r>
              <a:rPr lang="en-US" altLang="zh-CN" sz="2000" kern="100" dirty="0">
                <a:cs typeface="Times New Roman" panose="02020603050405020304" pitchFamily="18" charset="0"/>
              </a:rPr>
              <a:t>(P→Q)→R </a:t>
            </a:r>
            <a:r>
              <a:rPr lang="zh-CN" altLang="en-US" sz="2000" kern="100" dirty="0">
                <a:cs typeface="Times New Roman" panose="02020603050405020304" pitchFamily="18" charset="0"/>
              </a:rPr>
              <a:t>的主析取范式与主合取范式。</a:t>
            </a:r>
            <a:endParaRPr lang="en-US" altLang="zh-CN" sz="2000" kern="100" dirty="0">
              <a:cs typeface="Times New Roman" panose="02020603050405020304" pitchFamily="18" charset="0"/>
            </a:endParaRPr>
          </a:p>
          <a:p>
            <a:pPr marL="1524000" indent="-1524000" algn="just">
              <a:lnSpc>
                <a:spcPct val="150000"/>
              </a:lnSpc>
              <a:buClr>
                <a:schemeClr val="accent6"/>
              </a:buClr>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解</a:t>
            </a:r>
            <a:r>
              <a:rPr lang="en-US" altLang="zh-CN" sz="2000" b="1" dirty="0">
                <a:solidFill>
                  <a:srgbClr val="3366FF"/>
                </a:solidFill>
                <a:cs typeface="Times New Roman" panose="02020603050405020304" pitchFamily="18" charset="0"/>
              </a:rPr>
              <a:t>】</a:t>
            </a:r>
            <a:endParaRPr lang="en-US" altLang="zh-CN" sz="2000" dirty="0">
              <a:cs typeface="Times New Roman" panose="02020603050405020304" pitchFamily="18" charset="0"/>
            </a:endParaRPr>
          </a:p>
        </p:txBody>
      </p:sp>
      <p:sp>
        <p:nvSpPr>
          <p:cNvPr id="8" name="矩形 7"/>
          <p:cNvSpPr/>
          <p:nvPr/>
        </p:nvSpPr>
        <p:spPr>
          <a:xfrm>
            <a:off x="1013529" y="1324094"/>
            <a:ext cx="2403754" cy="3000821"/>
          </a:xfrm>
          <a:prstGeom prst="rect">
            <a:avLst/>
          </a:prstGeom>
        </p:spPr>
        <p:txBody>
          <a:bodyPr wrap="square">
            <a:spAutoFit/>
          </a:bodyPr>
          <a:lstStyle/>
          <a:p>
            <a:pPr>
              <a:lnSpc>
                <a:spcPct val="150000"/>
              </a:lnSpc>
            </a:pPr>
            <a:r>
              <a:rPr lang="en-US" altLang="zh-CN" kern="100" dirty="0">
                <a:latin typeface="Times New Roman" panose="02020603050405020304" pitchFamily="18" charset="0"/>
                <a:cs typeface="Times New Roman" panose="02020603050405020304" pitchFamily="18" charset="0"/>
              </a:rPr>
              <a:t>    (P→Q)→R</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 </a:t>
            </a:r>
          </a:p>
          <a:p>
            <a:pPr>
              <a:lnSpc>
                <a:spcPct val="150000"/>
              </a:lnSpc>
            </a:pPr>
            <a:r>
              <a:rPr lang="en-US" altLang="zh-CN" kern="100" dirty="0">
                <a:latin typeface="Times New Roman" panose="02020603050405020304" pitchFamily="18" charset="0"/>
                <a:cs typeface="Times New Roman" panose="02020603050405020304" pitchFamily="18" charset="0"/>
              </a:rPr>
              <a:t>      </a:t>
            </a:r>
            <a:r>
              <a:rPr lang="zh-CN" altLang="en-US" b="1" kern="100" dirty="0">
                <a:solidFill>
                  <a:srgbClr val="FF0000"/>
                </a:solidFill>
                <a:latin typeface="Times New Roman" panose="02020603050405020304" pitchFamily="18" charset="0"/>
                <a:cs typeface="Times New Roman" panose="02020603050405020304" pitchFamily="18" charset="0"/>
              </a:rPr>
              <a:t>析取范式</a:t>
            </a:r>
            <a:endParaRPr lang="en-US" altLang="zh-CN" b="1" kern="100" dirty="0">
              <a:solidFill>
                <a:srgbClr val="FF0000"/>
              </a:solidFill>
              <a:latin typeface="Times New Roman" panose="02020603050405020304" pitchFamily="18" charset="0"/>
              <a:cs typeface="Times New Roman" panose="02020603050405020304" pitchFamily="18" charset="0"/>
            </a:endParaRP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a:t>
            </a:r>
          </a:p>
          <a:p>
            <a:pPr>
              <a:lnSpc>
                <a:spcPct val="150000"/>
              </a:lnSpc>
            </a:pPr>
            <a:r>
              <a:rPr lang="en-US" altLang="zh-CN" kern="100" dirty="0">
                <a:latin typeface="Times New Roman" panose="02020603050405020304" pitchFamily="18" charset="0"/>
                <a:cs typeface="Times New Roman" panose="02020603050405020304" pitchFamily="18" charset="0"/>
              </a:rPr>
              <a:t>      </a:t>
            </a:r>
            <a:r>
              <a:rPr lang="zh-CN" altLang="en-US" b="1" kern="100" dirty="0">
                <a:solidFill>
                  <a:srgbClr val="FF0000"/>
                </a:solidFill>
                <a:latin typeface="Times New Roman" panose="02020603050405020304" pitchFamily="18" charset="0"/>
                <a:cs typeface="Times New Roman" panose="02020603050405020304" pitchFamily="18" charset="0"/>
              </a:rPr>
              <a:t>合取范式</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3956020" y="1294166"/>
            <a:ext cx="5844472" cy="4247317"/>
          </a:xfrm>
          <a:prstGeom prst="rect">
            <a:avLst/>
          </a:prstGeom>
        </p:spPr>
        <p:txBody>
          <a:bodyPr wrap="square">
            <a:spAutoFit/>
          </a:bodyPr>
          <a:lstStyle/>
          <a:p>
            <a:pPr>
              <a:lnSpc>
                <a:spcPct val="150000"/>
              </a:lnSpc>
            </a:pPr>
            <a:r>
              <a:rPr lang="en-US" altLang="zh-CN" kern="100" dirty="0">
                <a:latin typeface="Times New Roman" panose="02020603050405020304" pitchFamily="18" charset="0"/>
                <a:cs typeface="Times New Roman" panose="02020603050405020304" pitchFamily="18" charset="0"/>
              </a:rPr>
              <a:t>    (P→Q)→R</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 </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(R</a:t>
            </a:r>
            <a:r>
              <a:rPr lang="en-US" altLang="zh-CN" b="1" kern="100" dirty="0">
                <a:solidFill>
                  <a:schemeClr val="accent6"/>
                </a:solidFill>
                <a:latin typeface="Times New Roman" panose="02020603050405020304" pitchFamily="18" charset="0"/>
                <a:cs typeface="Times New Roman" panose="02020603050405020304" pitchFamily="18" charset="0"/>
              </a:rPr>
              <a:t>R</a:t>
            </a:r>
            <a:r>
              <a:rPr lang="en-US"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R</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R</a:t>
            </a:r>
            <a:r>
              <a:rPr lang="en-US" altLang="zh-CN" b="1"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b="1" kern="100" dirty="0">
                <a:solidFill>
                  <a:srgbClr val="3366FF"/>
                </a:solidFill>
                <a:latin typeface="Times New Roman" panose="02020603050405020304" pitchFamily="18" charset="0"/>
                <a:cs typeface="Times New Roman" panose="02020603050405020304" pitchFamily="18" charset="0"/>
              </a:rPr>
              <a:t>R</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R</a:t>
            </a:r>
            <a:r>
              <a:rPr lang="en-US" altLang="zh-CN" b="1"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p>
          <a:p>
            <a:pPr>
              <a:lnSpc>
                <a:spcPct val="150000"/>
              </a:lnSpc>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 (P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R</a:t>
            </a:r>
            <a:r>
              <a:rPr lang="en-US" altLang="zh-CN" b="1"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endParaRPr lang="en-US" altLang="zh-CN" b="1" kern="100" dirty="0">
              <a:solidFill>
                <a:srgbClr val="FF0000"/>
              </a:solidFill>
              <a:latin typeface="Times New Roman" panose="02020603050405020304" pitchFamily="18" charset="0"/>
              <a:cs typeface="Times New Roman" panose="02020603050405020304" pitchFamily="18" charset="0"/>
            </a:endParaRPr>
          </a:p>
        </p:txBody>
      </p:sp>
      <p:sp>
        <p:nvSpPr>
          <p:cNvPr id="4" name="矩形 3"/>
          <p:cNvSpPr/>
          <p:nvPr/>
        </p:nvSpPr>
        <p:spPr>
          <a:xfrm>
            <a:off x="6242020" y="4994577"/>
            <a:ext cx="1346844" cy="455253"/>
          </a:xfrm>
          <a:prstGeom prst="rect">
            <a:avLst/>
          </a:prstGeom>
        </p:spPr>
        <p:txBody>
          <a:bodyPr wrap="none">
            <a:spAutoFit/>
          </a:bodyPr>
          <a:lstStyle/>
          <a:p>
            <a:pPr>
              <a:lnSpc>
                <a:spcPct val="150000"/>
              </a:lnSpc>
            </a:pPr>
            <a:r>
              <a:rPr lang="zh-CN" altLang="en-US" b="1"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主析取范式</a:t>
            </a:r>
            <a:endParaRPr lang="en-US" altLang="zh-CN" b="1" kern="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67066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106</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233201" y="807459"/>
            <a:ext cx="9121814" cy="1015663"/>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gn="just">
              <a:lnSpc>
                <a:spcPct val="150000"/>
              </a:lnSpc>
              <a:buClr>
                <a:schemeClr val="accent6"/>
              </a:buClr>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例</a:t>
            </a:r>
            <a:r>
              <a:rPr lang="en-US" altLang="zh-CN" sz="2000" b="1" dirty="0">
                <a:solidFill>
                  <a:srgbClr val="3366FF"/>
                </a:solidFill>
                <a:cs typeface="Times New Roman" panose="02020603050405020304" pitchFamily="18" charset="0"/>
              </a:rPr>
              <a:t>1-7.5】</a:t>
            </a:r>
            <a:r>
              <a:rPr lang="zh-CN" altLang="en-US" sz="2000" kern="100" dirty="0">
                <a:cs typeface="Times New Roman" panose="02020603050405020304" pitchFamily="18" charset="0"/>
              </a:rPr>
              <a:t>求出</a:t>
            </a:r>
            <a:r>
              <a:rPr lang="en-US" altLang="zh-CN" sz="2000" kern="100" dirty="0">
                <a:cs typeface="Times New Roman" panose="02020603050405020304" pitchFamily="18" charset="0"/>
              </a:rPr>
              <a:t>(P→Q)→R </a:t>
            </a:r>
            <a:r>
              <a:rPr lang="zh-CN" altLang="en-US" sz="2000" kern="100" dirty="0">
                <a:cs typeface="Times New Roman" panose="02020603050405020304" pitchFamily="18" charset="0"/>
              </a:rPr>
              <a:t>的主析取范式与主合取范式。</a:t>
            </a:r>
            <a:endParaRPr lang="en-US" altLang="zh-CN" sz="2000" kern="100" dirty="0">
              <a:cs typeface="Times New Roman" panose="02020603050405020304" pitchFamily="18" charset="0"/>
            </a:endParaRPr>
          </a:p>
          <a:p>
            <a:pPr marL="1524000" indent="-1524000" algn="just">
              <a:lnSpc>
                <a:spcPct val="150000"/>
              </a:lnSpc>
              <a:buClr>
                <a:schemeClr val="accent6"/>
              </a:buClr>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解</a:t>
            </a:r>
            <a:r>
              <a:rPr lang="en-US" altLang="zh-CN" sz="2000" b="1" dirty="0">
                <a:solidFill>
                  <a:srgbClr val="3366FF"/>
                </a:solidFill>
                <a:cs typeface="Times New Roman" panose="02020603050405020304" pitchFamily="18" charset="0"/>
              </a:rPr>
              <a:t>】</a:t>
            </a:r>
            <a:endParaRPr lang="en-US" altLang="zh-CN" sz="2000" dirty="0">
              <a:cs typeface="Times New Roman" panose="02020603050405020304" pitchFamily="18" charset="0"/>
            </a:endParaRPr>
          </a:p>
        </p:txBody>
      </p:sp>
      <p:sp>
        <p:nvSpPr>
          <p:cNvPr id="9" name="矩形 8"/>
          <p:cNvSpPr/>
          <p:nvPr/>
        </p:nvSpPr>
        <p:spPr>
          <a:xfrm>
            <a:off x="979076" y="1315493"/>
            <a:ext cx="5844472" cy="3831818"/>
          </a:xfrm>
          <a:prstGeom prst="rect">
            <a:avLst/>
          </a:prstGeom>
        </p:spPr>
        <p:txBody>
          <a:bodyPr wrap="square">
            <a:spAutoFit/>
          </a:bodyPr>
          <a:lstStyle/>
          <a:p>
            <a:pPr>
              <a:lnSpc>
                <a:spcPct val="150000"/>
              </a:lnSpc>
            </a:pPr>
            <a:r>
              <a:rPr lang="en-US" altLang="zh-CN" kern="100" dirty="0">
                <a:latin typeface="Times New Roman" panose="02020603050405020304" pitchFamily="18" charset="0"/>
                <a:cs typeface="Times New Roman" panose="02020603050405020304" pitchFamily="18" charset="0"/>
              </a:rPr>
              <a:t>    (P→Q)→R</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             </a:t>
            </a:r>
            <a:r>
              <a:rPr lang="zh-CN" altLang="en-US" b="1" kern="100" dirty="0">
                <a:solidFill>
                  <a:srgbClr val="FF0000"/>
                </a:solidFill>
                <a:latin typeface="Times New Roman" panose="02020603050405020304" pitchFamily="18" charset="0"/>
                <a:cs typeface="Times New Roman" panose="02020603050405020304" pitchFamily="18" charset="0"/>
              </a:rPr>
              <a:t>析取范式</a:t>
            </a:r>
            <a:endParaRPr lang="en-US" altLang="zh-CN" b="1" kern="100" dirty="0">
              <a:solidFill>
                <a:srgbClr val="FF0000"/>
              </a:solidFill>
              <a:latin typeface="Times New Roman" panose="02020603050405020304" pitchFamily="18" charset="0"/>
              <a:cs typeface="Times New Roman" panose="02020603050405020304" pitchFamily="18" charset="0"/>
            </a:endParaRP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     </a:t>
            </a:r>
            <a:r>
              <a:rPr lang="zh-CN" altLang="en-US" b="1" kern="100" dirty="0">
                <a:solidFill>
                  <a:srgbClr val="FF0000"/>
                </a:solidFill>
                <a:latin typeface="Times New Roman" panose="02020603050405020304" pitchFamily="18" charset="0"/>
                <a:cs typeface="Times New Roman" panose="02020603050405020304" pitchFamily="18" charset="0"/>
              </a:rPr>
              <a:t>合取范式</a:t>
            </a:r>
            <a:endParaRPr lang="en-US" altLang="zh-CN" b="1" kern="100" dirty="0">
              <a:solidFill>
                <a:srgbClr val="FF0000"/>
              </a:solidFill>
              <a:latin typeface="Times New Roman" panose="02020603050405020304" pitchFamily="18" charset="0"/>
              <a:cs typeface="Times New Roman" panose="02020603050405020304" pitchFamily="18" charset="0"/>
            </a:endParaRP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(Q</a:t>
            </a:r>
            <a:r>
              <a:rPr lang="en-US" altLang="zh-CN" b="1" kern="100" dirty="0">
                <a:solidFill>
                  <a:schemeClr val="accent6"/>
                </a:solidFill>
                <a:latin typeface="Times New Roman" panose="02020603050405020304" pitchFamily="18" charset="0"/>
                <a:cs typeface="Times New Roman" panose="02020603050405020304" pitchFamily="18" charset="0"/>
              </a:rPr>
              <a:t>Q)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(PP</a:t>
            </a:r>
            <a:r>
              <a:rPr lang="en-US" altLang="zh-CN" b="1" kern="100" dirty="0">
                <a:solidFill>
                  <a:schemeClr val="accent6"/>
                </a:solidFill>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 </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R)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R)) ((</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R))</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R) </a:t>
            </a:r>
            <a:r>
              <a:rPr lang="en-US" altLang="zh-CN" u="sng"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u="sng" kern="100" dirty="0">
                <a:solidFill>
                  <a:srgbClr val="FF0000"/>
                </a:solidFill>
                <a:latin typeface="Times New Roman" panose="02020603050405020304" pitchFamily="18" charset="0"/>
                <a:cs typeface="Times New Roman" panose="02020603050405020304" pitchFamily="18" charset="0"/>
              </a:rPr>
              <a:t>P</a:t>
            </a:r>
            <a:r>
              <a:rPr lang="en-US" altLang="zh-CN" u="sng"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u="sng"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u="sng" kern="100" dirty="0">
                <a:solidFill>
                  <a:srgbClr val="FF0000"/>
                </a:solidFill>
                <a:latin typeface="Times New Roman" panose="02020603050405020304" pitchFamily="18" charset="0"/>
                <a:cs typeface="Times New Roman" panose="02020603050405020304" pitchFamily="18" charset="0"/>
              </a:rPr>
              <a:t>Q</a:t>
            </a:r>
            <a:r>
              <a:rPr lang="en-US" altLang="zh-CN" u="sng"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R)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u="sng"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u="sng"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P</a:t>
            </a:r>
            <a:r>
              <a:rPr lang="en-US" altLang="zh-CN" u="sng"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u="sng" kern="100" dirty="0">
                <a:solidFill>
                  <a:srgbClr val="FF0000"/>
                </a:solidFill>
                <a:latin typeface="Times New Roman" panose="02020603050405020304" pitchFamily="18" charset="0"/>
                <a:cs typeface="Times New Roman" panose="02020603050405020304" pitchFamily="18" charset="0"/>
              </a:rPr>
              <a:t>Q</a:t>
            </a:r>
            <a:r>
              <a:rPr lang="en-US" altLang="zh-CN" u="sng"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u="sng" kern="100" dirty="0">
                <a:solidFill>
                  <a:srgbClr val="FF0000"/>
                </a:solidFill>
                <a:latin typeface="Times New Roman" panose="02020603050405020304" pitchFamily="18" charset="0"/>
                <a:cs typeface="Times New Roman" panose="02020603050405020304" pitchFamily="18" charset="0"/>
              </a:rPr>
              <a:t>R)</a:t>
            </a:r>
            <a:r>
              <a:rPr lang="en-US" altLang="zh-CN" u="sng"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R)</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R)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R)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R)     </a:t>
            </a:r>
            <a:endParaRPr lang="en-US" altLang="zh-CN" b="1" kern="100" dirty="0">
              <a:solidFill>
                <a:srgbClr val="FF0000"/>
              </a:solidFill>
              <a:latin typeface="Times New Roman" panose="02020603050405020304" pitchFamily="18" charset="0"/>
              <a:cs typeface="Times New Roman" panose="02020603050405020304" pitchFamily="18" charset="0"/>
            </a:endParaRPr>
          </a:p>
        </p:txBody>
      </p:sp>
      <p:sp>
        <p:nvSpPr>
          <p:cNvPr id="4" name="矩形 3"/>
          <p:cNvSpPr/>
          <p:nvPr/>
        </p:nvSpPr>
        <p:spPr>
          <a:xfrm>
            <a:off x="1333832" y="4972772"/>
            <a:ext cx="1346844" cy="455253"/>
          </a:xfrm>
          <a:prstGeom prst="rect">
            <a:avLst/>
          </a:prstGeom>
        </p:spPr>
        <p:txBody>
          <a:bodyPr wrap="none">
            <a:spAutoFit/>
          </a:bodyPr>
          <a:lstStyle/>
          <a:p>
            <a:pPr>
              <a:lnSpc>
                <a:spcPct val="150000"/>
              </a:lnSpc>
            </a:pPr>
            <a:r>
              <a:rPr lang="zh-CN" altLang="en-US" b="1"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主合取范式</a:t>
            </a:r>
            <a:endParaRPr lang="en-US" altLang="zh-CN" b="1" kern="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169985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4792FEF4-D2D0-44EC-A258-698D3ACBBA4F}"/>
              </a:ext>
            </a:extLst>
          </p:cNvPr>
          <p:cNvPicPr>
            <a:picLocks noChangeAspect="1"/>
          </p:cNvPicPr>
          <p:nvPr/>
        </p:nvPicPr>
        <p:blipFill>
          <a:blip r:embed="rId4"/>
          <a:stretch>
            <a:fillRect/>
          </a:stretch>
        </p:blipFill>
        <p:spPr>
          <a:xfrm>
            <a:off x="6152391" y="1181289"/>
            <a:ext cx="1370549" cy="2407397"/>
          </a:xfrm>
          <a:prstGeom prst="rect">
            <a:avLst/>
          </a:prstGeom>
        </p:spPr>
      </p:pic>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107</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172860" y="649294"/>
            <a:ext cx="6511079" cy="495585"/>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gn="just">
              <a:lnSpc>
                <a:spcPct val="150000"/>
              </a:lnSpc>
              <a:buClr>
                <a:schemeClr val="accent6"/>
              </a:buClr>
            </a:pPr>
            <a:r>
              <a:rPr lang="zh-CN" altLang="en-US" sz="2000" b="1" dirty="0">
                <a:solidFill>
                  <a:srgbClr val="3366FF"/>
                </a:solidFill>
                <a:cs typeface="Times New Roman" panose="02020603050405020304" pitchFamily="18" charset="0"/>
              </a:rPr>
              <a:t>    </a:t>
            </a:r>
            <a:r>
              <a:rPr lang="zh-CN" altLang="en-US" sz="1800" dirty="0">
                <a:cs typeface="Times New Roman" panose="02020603050405020304" pitchFamily="18" charset="0"/>
              </a:rPr>
              <a:t>除了利用推导的方法求解，还可以利用真值表求解</a:t>
            </a:r>
            <a:r>
              <a:rPr lang="zh-CN" altLang="en-US" sz="2000" dirty="0">
                <a:cs typeface="Times New Roman" panose="02020603050405020304" pitchFamily="18" charset="0"/>
              </a:rPr>
              <a:t>。</a:t>
            </a:r>
            <a:endParaRPr lang="en-US" altLang="zh-CN" sz="20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41264" y="3597970"/>
                <a:ext cx="5530392" cy="1719060"/>
              </a:xfrm>
              <a:prstGeom prst="rect">
                <a:avLst/>
              </a:prstGeom>
            </p:spPr>
            <p:txBody>
              <a:bodyPr wrap="square">
                <a:spAutoFit/>
              </a:bodyPr>
              <a:lstStyle/>
              <a:p>
                <a:pPr>
                  <a:lnSpc>
                    <a:spcPct val="150000"/>
                  </a:lnSpc>
                </a:pPr>
                <a:r>
                  <a:rPr lang="zh-CN" altLang="en-US"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主合取范式：</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(1) </a:t>
                </a:r>
                <a:r>
                  <a:rPr lang="zh-CN" altLang="en-US" kern="100" dirty="0">
                    <a:latin typeface="Times New Roman" panose="02020603050405020304" pitchFamily="18" charset="0"/>
                    <a:cs typeface="Times New Roman" panose="02020603050405020304" pitchFamily="18" charset="0"/>
                    <a:sym typeface="Symbol" panose="05050102010706020507" pitchFamily="18" charset="2"/>
                  </a:rPr>
                  <a:t>取真值表中表达式的值为</a:t>
                </a:r>
                <a:r>
                  <a:rPr lang="zh-CN" altLang="en-US"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假</a:t>
                </a:r>
                <a:r>
                  <a:rPr lang="zh-CN" altLang="en-US" kern="100" dirty="0">
                    <a:latin typeface="Times New Roman" panose="02020603050405020304" pitchFamily="18" charset="0"/>
                    <a:cs typeface="Times New Roman" panose="02020603050405020304" pitchFamily="18" charset="0"/>
                    <a:sym typeface="Symbol" panose="05050102010706020507" pitchFamily="18" charset="2"/>
                  </a:rPr>
                  <a:t>的项</a:t>
                </a:r>
                <a:endParaRPr lang="en-US" altLang="zh-CN" kern="100" dirty="0">
                  <a:latin typeface="Times New Roman" panose="02020603050405020304" pitchFamily="18" charset="0"/>
                  <a:cs typeface="Times New Roman" panose="02020603050405020304" pitchFamily="18" charset="0"/>
                  <a:sym typeface="Symbol" panose="05050102010706020507" pitchFamily="18" charset="2"/>
                </a:endParaRPr>
              </a:p>
              <a:p>
                <a:pPr>
                  <a:lnSpc>
                    <a:spcPct val="150000"/>
                  </a:lnSpc>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(2) </a:t>
                </a:r>
                <a:r>
                  <a:rPr lang="zh-CN" altLang="en-US" kern="100" dirty="0">
                    <a:latin typeface="Times New Roman" panose="02020603050405020304" pitchFamily="18" charset="0"/>
                    <a:cs typeface="Times New Roman" panose="02020603050405020304" pitchFamily="18" charset="0"/>
                    <a:sym typeface="Symbol" panose="05050102010706020507" pitchFamily="18" charset="2"/>
                  </a:rPr>
                  <a:t>写出对应的大项</a:t>
                </a:r>
                <a14:m>
                  <m:oMath xmlns:m="http://schemas.openxmlformats.org/officeDocument/2006/math">
                    <m:r>
                      <a:rPr lang="en-US" altLang="zh-CN" kern="100">
                        <a:latin typeface="Cambria Math" panose="02040503050406030204" pitchFamily="18" charset="0"/>
                        <a:cs typeface="Times New Roman" panose="02020603050405020304" pitchFamily="18" charset="0"/>
                        <a:sym typeface="Symbol" panose="05050102010706020507" pitchFamily="18" charset="2"/>
                      </a:rPr>
                      <m:t> </m:t>
                    </m:r>
                    <m:acc>
                      <m:accPr>
                        <m:chr m:val="̃"/>
                        <m:ctrlPr>
                          <a:rPr lang="en-US" altLang="zh-CN" i="1" kern="100">
                            <a:latin typeface="Cambria Math" panose="02040503050406030204" pitchFamily="18" charset="0"/>
                            <a:cs typeface="Times New Roman" panose="02020603050405020304" pitchFamily="18" charset="0"/>
                            <a:sym typeface="Symbol" panose="05050102010706020507" pitchFamily="18" charset="2"/>
                          </a:rPr>
                        </m:ctrlPr>
                      </m:accPr>
                      <m:e>
                        <m:r>
                          <a:rPr lang="en-US" altLang="zh-CN" kern="100">
                            <a:latin typeface="Cambria Math" panose="02040503050406030204" pitchFamily="18" charset="0"/>
                            <a:cs typeface="Times New Roman" panose="02020603050405020304" pitchFamily="18" charset="0"/>
                            <a:sym typeface="Symbol" panose="05050102010706020507" pitchFamily="18" charset="2"/>
                          </a:rPr>
                          <m:t> </m:t>
                        </m:r>
                        <m:r>
                          <m:rPr>
                            <m:sty m:val="p"/>
                          </m:rPr>
                          <a:rPr lang="en-US" altLang="zh-CN" kern="100">
                            <a:latin typeface="Cambria Math" panose="02040503050406030204" pitchFamily="18" charset="0"/>
                            <a:cs typeface="Times New Roman" panose="02020603050405020304" pitchFamily="18" charset="0"/>
                            <a:sym typeface="Symbol" panose="05050102010706020507" pitchFamily="18" charset="2"/>
                          </a:rPr>
                          <m:t>P</m:t>
                        </m:r>
                        <m:r>
                          <a:rPr lang="en-US" altLang="zh-CN" kern="100">
                            <a:latin typeface="Cambria Math" panose="02040503050406030204" pitchFamily="18" charset="0"/>
                            <a:cs typeface="Times New Roman" panose="02020603050405020304" pitchFamily="18" charset="0"/>
                            <a:sym typeface="Symbol" panose="05050102010706020507" pitchFamily="18" charset="2"/>
                          </a:rPr>
                          <m:t> </m:t>
                        </m:r>
                      </m:e>
                    </m:acc>
                    <m:r>
                      <m:rPr>
                        <m:nor/>
                      </m:rPr>
                      <a:rPr lang="en-US" altLang="zh-CN" kern="100" dirty="0">
                        <a:latin typeface="Times New Roman" panose="02020603050405020304" pitchFamily="18" charset="0"/>
                        <a:cs typeface="Times New Roman" panose="02020603050405020304" pitchFamily="18" charset="0"/>
                        <a:sym typeface="Symbol" panose="05050102010706020507" pitchFamily="18" charset="2"/>
                      </a:rPr>
                      <m:t></m:t>
                    </m:r>
                    <m:acc>
                      <m:accPr>
                        <m:chr m:val="̃"/>
                        <m:ctrlPr>
                          <a:rPr lang="en-US" altLang="zh-CN" i="1" kern="100">
                            <a:latin typeface="Cambria Math" panose="02040503050406030204" pitchFamily="18" charset="0"/>
                            <a:cs typeface="Times New Roman" panose="02020603050405020304" pitchFamily="18" charset="0"/>
                            <a:sym typeface="Symbol" panose="05050102010706020507" pitchFamily="18" charset="2"/>
                          </a:rPr>
                        </m:ctrlPr>
                      </m:accPr>
                      <m:e>
                        <m:r>
                          <a:rPr lang="en-US" altLang="zh-CN" kern="100">
                            <a:latin typeface="Cambria Math" panose="02040503050406030204" pitchFamily="18" charset="0"/>
                            <a:cs typeface="Times New Roman" panose="02020603050405020304" pitchFamily="18" charset="0"/>
                            <a:sym typeface="Symbol" panose="05050102010706020507" pitchFamily="18" charset="2"/>
                          </a:rPr>
                          <m:t> </m:t>
                        </m:r>
                        <m:r>
                          <m:rPr>
                            <m:sty m:val="p"/>
                          </m:rPr>
                          <a:rPr lang="en-US" altLang="zh-CN" kern="100">
                            <a:latin typeface="Cambria Math" panose="02040503050406030204" pitchFamily="18" charset="0"/>
                            <a:cs typeface="Times New Roman" panose="02020603050405020304" pitchFamily="18" charset="0"/>
                            <a:sym typeface="Symbol" panose="05050102010706020507" pitchFamily="18" charset="2"/>
                          </a:rPr>
                          <m:t>Q</m:t>
                        </m:r>
                        <m:r>
                          <a:rPr lang="en-US" altLang="zh-CN" kern="100">
                            <a:latin typeface="Cambria Math" panose="02040503050406030204" pitchFamily="18" charset="0"/>
                            <a:cs typeface="Times New Roman" panose="02020603050405020304" pitchFamily="18" charset="0"/>
                            <a:sym typeface="Symbol" panose="05050102010706020507" pitchFamily="18" charset="2"/>
                          </a:rPr>
                          <m:t> </m:t>
                        </m:r>
                      </m:e>
                    </m:acc>
                  </m:oMath>
                </a14:m>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14:m>
                  <m:oMath xmlns:m="http://schemas.openxmlformats.org/officeDocument/2006/math">
                    <m:acc>
                      <m:accPr>
                        <m:chr m:val="̃"/>
                        <m:ctrlPr>
                          <a:rPr lang="en-US" altLang="zh-CN" i="1" kern="100">
                            <a:latin typeface="Cambria Math" panose="02040503050406030204" pitchFamily="18" charset="0"/>
                            <a:cs typeface="Times New Roman" panose="02020603050405020304" pitchFamily="18" charset="0"/>
                            <a:sym typeface="Symbol" panose="05050102010706020507" pitchFamily="18" charset="2"/>
                          </a:rPr>
                        </m:ctrlPr>
                      </m:accPr>
                      <m:e>
                        <m:r>
                          <a:rPr lang="en-US" altLang="zh-CN" kern="100">
                            <a:latin typeface="Cambria Math" panose="02040503050406030204" pitchFamily="18" charset="0"/>
                            <a:cs typeface="Times New Roman" panose="02020603050405020304" pitchFamily="18" charset="0"/>
                            <a:sym typeface="Symbol" panose="05050102010706020507" pitchFamily="18" charset="2"/>
                          </a:rPr>
                          <m:t> </m:t>
                        </m:r>
                        <m:r>
                          <m:rPr>
                            <m:sty m:val="p"/>
                          </m:rPr>
                          <a:rPr lang="en-US" altLang="zh-CN" kern="100">
                            <a:latin typeface="Cambria Math" panose="02040503050406030204" pitchFamily="18" charset="0"/>
                            <a:cs typeface="Times New Roman" panose="02020603050405020304" pitchFamily="18" charset="0"/>
                            <a:sym typeface="Symbol" panose="05050102010706020507" pitchFamily="18" charset="2"/>
                          </a:rPr>
                          <m:t>R</m:t>
                        </m:r>
                        <m:r>
                          <a:rPr lang="en-US" altLang="zh-CN" kern="100">
                            <a:latin typeface="Cambria Math" panose="02040503050406030204" pitchFamily="18" charset="0"/>
                            <a:cs typeface="Times New Roman" panose="02020603050405020304" pitchFamily="18" charset="0"/>
                            <a:sym typeface="Symbol" panose="05050102010706020507" pitchFamily="18" charset="2"/>
                          </a:rPr>
                          <m:t> </m:t>
                        </m:r>
                      </m:e>
                    </m:acc>
                  </m:oMath>
                </a14:m>
                <a:r>
                  <a:rPr lang="en-US" altLang="zh-CN" kern="100" dirty="0">
                    <a:latin typeface="Times New Roman" panose="02020603050405020304" pitchFamily="18" charset="0"/>
                    <a:cs typeface="Times New Roman" panose="02020603050405020304" pitchFamily="18" charset="0"/>
                  </a:rPr>
                  <a:t> </a:t>
                </a:r>
              </a:p>
              <a:p>
                <a:pPr>
                  <a:lnSpc>
                    <a:spcPct val="150000"/>
                  </a:lnSpc>
                </a:pPr>
                <a:r>
                  <a:rPr lang="en-US" altLang="zh-CN" kern="100" dirty="0">
                    <a:latin typeface="Times New Roman" panose="02020603050405020304" pitchFamily="18" charset="0"/>
                    <a:cs typeface="Times New Roman" panose="02020603050405020304" pitchFamily="18" charset="0"/>
                  </a:rPr>
                  <a:t>                        (3) </a:t>
                </a:r>
                <a:r>
                  <a:rPr lang="zh-CN" altLang="en-US" kern="100" dirty="0">
                    <a:latin typeface="Times New Roman" panose="02020603050405020304" pitchFamily="18" charset="0"/>
                    <a:cs typeface="Times New Roman" panose="02020603050405020304" pitchFamily="18" charset="0"/>
                  </a:rPr>
                  <a:t>所有大项的合取即为主合取范式</a:t>
                </a:r>
                <a:endParaRPr lang="en-US" altLang="zh-CN" kern="100" dirty="0">
                  <a:latin typeface="Times New Roman" panose="02020603050405020304" pitchFamily="18" charset="0"/>
                  <a:cs typeface="Times New Roman" panose="02020603050405020304" pitchFamily="18" charset="0"/>
                </a:endParaRPr>
              </a:p>
              <a:p>
                <a:pPr indent="1346200">
                  <a:lnSpc>
                    <a:spcPct val="150000"/>
                  </a:lnSpc>
                </a:pPr>
                <a:r>
                  <a:rPr lang="en-US" altLang="zh-CN"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Q</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rPr>
                  <a:t>˅R)</a:t>
                </a:r>
                <a:r>
                  <a:rPr lang="en-US" altLang="zh-CN" b="1"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Q</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rPr>
                  <a:t>˅R)</a:t>
                </a:r>
                <a:r>
                  <a:rPr lang="en-US" altLang="zh-CN" b="1"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Q</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rPr>
                  <a:t>˅R)</a:t>
                </a:r>
                <a:endParaRPr lang="en-US" altLang="zh-CN" kern="1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341264" y="3597970"/>
                <a:ext cx="5530392" cy="1719060"/>
              </a:xfrm>
              <a:prstGeom prst="rect">
                <a:avLst/>
              </a:prstGeom>
              <a:blipFill>
                <a:blip r:embed="rId5"/>
                <a:stretch>
                  <a:fillRect l="-992" b="-4965"/>
                </a:stretch>
              </a:blipFill>
            </p:spPr>
            <p:txBody>
              <a:bodyPr/>
              <a:lstStyle/>
              <a:p>
                <a:r>
                  <a:rPr lang="zh-CN" altLang="en-US">
                    <a:noFill/>
                  </a:rPr>
                  <a:t> </a:t>
                </a:r>
              </a:p>
            </p:txBody>
          </p:sp>
        </mc:Fallback>
      </mc:AlternateContent>
      <p:graphicFrame>
        <p:nvGraphicFramePr>
          <p:cNvPr id="12" name="对象 11">
            <a:extLst>
              <a:ext uri="{FF2B5EF4-FFF2-40B4-BE49-F238E27FC236}">
                <a16:creationId xmlns:a16="http://schemas.microsoft.com/office/drawing/2014/main" id="{755DD1A2-7934-4744-999B-193648655DF4}"/>
              </a:ext>
            </a:extLst>
          </p:cNvPr>
          <p:cNvGraphicFramePr>
            <a:graphicFrameLocks noChangeAspect="1"/>
          </p:cNvGraphicFramePr>
          <p:nvPr/>
        </p:nvGraphicFramePr>
        <p:xfrm>
          <a:off x="517135" y="1175135"/>
          <a:ext cx="5564172" cy="2406423"/>
        </p:xfrm>
        <a:graphic>
          <a:graphicData uri="http://schemas.openxmlformats.org/presentationml/2006/ole">
            <mc:AlternateContent xmlns:mc="http://schemas.openxmlformats.org/markup-compatibility/2006">
              <mc:Choice xmlns:v="urn:schemas-microsoft-com:vml" Requires="v">
                <p:oleObj spid="_x0000_s4111" name="Worksheet" r:id="rId6" imgW="4867281" imgH="2104917" progId="Excel.Sheet.12">
                  <p:embed/>
                </p:oleObj>
              </mc:Choice>
              <mc:Fallback>
                <p:oleObj name="Worksheet" r:id="rId6" imgW="4867281" imgH="2104917" progId="Excel.Sheet.12">
                  <p:embed/>
                  <p:pic>
                    <p:nvPicPr>
                      <p:cNvPr id="12" name="对象 11">
                        <a:extLst>
                          <a:ext uri="{FF2B5EF4-FFF2-40B4-BE49-F238E27FC236}">
                            <a16:creationId xmlns:a16="http://schemas.microsoft.com/office/drawing/2014/main" id="{755DD1A2-7934-4744-999B-193648655DF4}"/>
                          </a:ext>
                        </a:extLst>
                      </p:cNvPr>
                      <p:cNvPicPr/>
                      <p:nvPr/>
                    </p:nvPicPr>
                    <p:blipFill>
                      <a:blip r:embed="rId7"/>
                      <a:stretch>
                        <a:fillRect/>
                      </a:stretch>
                    </p:blipFill>
                    <p:spPr>
                      <a:xfrm>
                        <a:off x="517135" y="1175135"/>
                        <a:ext cx="5564172" cy="2406423"/>
                      </a:xfrm>
                      <a:prstGeom prst="rect">
                        <a:avLst/>
                      </a:prstGeom>
                    </p:spPr>
                  </p:pic>
                </p:oleObj>
              </mc:Fallback>
            </mc:AlternateContent>
          </a:graphicData>
        </a:graphic>
      </p:graphicFrame>
      <p:sp>
        <p:nvSpPr>
          <p:cNvPr id="16" name="文本框 15">
            <a:extLst>
              <a:ext uri="{FF2B5EF4-FFF2-40B4-BE49-F238E27FC236}">
                <a16:creationId xmlns:a16="http://schemas.microsoft.com/office/drawing/2014/main" id="{00E5646F-9537-497C-BBB9-93CD5120423C}"/>
              </a:ext>
            </a:extLst>
          </p:cNvPr>
          <p:cNvSpPr txBox="1"/>
          <p:nvPr/>
        </p:nvSpPr>
        <p:spPr>
          <a:xfrm>
            <a:off x="6152391" y="2760389"/>
            <a:ext cx="1048685" cy="338554"/>
          </a:xfrm>
          <a:prstGeom prst="rect">
            <a:avLst/>
          </a:prstGeom>
          <a:noFill/>
        </p:spPr>
        <p:txBody>
          <a:bodyPr wrap="none" rtlCol="0">
            <a:spAutoFit/>
          </a:bodyPr>
          <a:lstStyle/>
          <a:p>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 P</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Q</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rPr>
              <a:t>˅R</a:t>
            </a:r>
            <a:endParaRPr lang="zh-CN" altLang="en-US" sz="1600" b="1"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E12DFCB8-0683-4DE9-8287-E4FF3D9B6449}"/>
              </a:ext>
            </a:extLst>
          </p:cNvPr>
          <p:cNvSpPr txBox="1"/>
          <p:nvPr/>
        </p:nvSpPr>
        <p:spPr>
          <a:xfrm>
            <a:off x="6190072" y="1653041"/>
            <a:ext cx="1289233" cy="338554"/>
          </a:xfrm>
          <a:prstGeom prst="rect">
            <a:avLst/>
          </a:prstGeom>
          <a:noFill/>
        </p:spPr>
        <p:txBody>
          <a:bodyPr wrap="square" rtlCol="0">
            <a:spAutoFit/>
          </a:bodyPr>
          <a:lstStyle/>
          <a:p>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Q</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rPr>
              <a:t>˅R</a:t>
            </a:r>
            <a:endParaRPr lang="zh-CN" altLang="en-US" sz="1600" b="1"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2832B91A-1638-4FB0-8539-96C77AE15105}"/>
              </a:ext>
            </a:extLst>
          </p:cNvPr>
          <p:cNvSpPr txBox="1"/>
          <p:nvPr/>
        </p:nvSpPr>
        <p:spPr>
          <a:xfrm>
            <a:off x="6190072" y="3242703"/>
            <a:ext cx="1370548" cy="338554"/>
          </a:xfrm>
          <a:prstGeom prst="rect">
            <a:avLst/>
          </a:prstGeom>
          <a:noFill/>
        </p:spPr>
        <p:txBody>
          <a:bodyPr wrap="square" rtlCol="0">
            <a:spAutoFit/>
          </a:bodyPr>
          <a:lstStyle/>
          <a:p>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Q</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rPr>
              <a:t>˅R</a:t>
            </a:r>
            <a:endParaRPr lang="zh-CN" altLang="en-US" sz="1600" b="1"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FFA333E5-554F-463B-B73E-FCC6E6FB6489}"/>
              </a:ext>
            </a:extLst>
          </p:cNvPr>
          <p:cNvSpPr txBox="1"/>
          <p:nvPr/>
        </p:nvSpPr>
        <p:spPr>
          <a:xfrm>
            <a:off x="6230729" y="1170727"/>
            <a:ext cx="1289233" cy="338554"/>
          </a:xfrm>
          <a:prstGeom prst="rect">
            <a:avLst/>
          </a:prstGeom>
          <a:noFill/>
        </p:spPr>
        <p:txBody>
          <a:bodyPr wrap="square" rtlCol="0">
            <a:spAutoFit/>
          </a:bodyPr>
          <a:lstStyle/>
          <a:p>
            <a:pPr algn="ctr"/>
            <a:r>
              <a:rPr lang="zh-CN" altLang="en-US" sz="1600" b="1" dirty="0">
                <a:solidFill>
                  <a:schemeClr val="accent6"/>
                </a:solidFill>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大项</a:t>
            </a:r>
            <a:endParaRPr lang="zh-CN" altLang="en-US" sz="1600" b="1" dirty="0">
              <a:solidFill>
                <a:schemeClr val="accent6"/>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6F7C225B-49F2-48C8-9C5D-01B24E7DE05C}"/>
              </a:ext>
            </a:extLst>
          </p:cNvPr>
          <p:cNvSpPr/>
          <p:nvPr/>
        </p:nvSpPr>
        <p:spPr>
          <a:xfrm>
            <a:off x="5461317" y="4841782"/>
            <a:ext cx="4123245" cy="457241"/>
          </a:xfrm>
          <a:prstGeom prst="rect">
            <a:avLst/>
          </a:prstGeom>
        </p:spPr>
        <p:txBody>
          <a:bodyPr wrap="none">
            <a:spAutoFit/>
          </a:bodyPr>
          <a:lstStyle/>
          <a:p>
            <a:pPr>
              <a:lnSpc>
                <a:spcPct val="150000"/>
              </a:lnSpc>
            </a:pPr>
            <a:r>
              <a:rPr lang="en-US" altLang="zh-CN" b="1" kern="100" dirty="0">
                <a:solidFill>
                  <a:srgbClr val="3366FF"/>
                </a:solidFill>
                <a:latin typeface="Times New Roman" panose="02020603050405020304" pitchFamily="18" charset="0"/>
                <a:cs typeface="Times New Roman" panose="02020603050405020304" pitchFamily="18" charset="0"/>
              </a:rPr>
              <a:t>(P</a:t>
            </a:r>
            <a:r>
              <a:rPr lang="en-US" altLang="zh-CN" b="1"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rgbClr val="3366FF"/>
                </a:solidFill>
                <a:latin typeface="Times New Roman" panose="02020603050405020304" pitchFamily="18" charset="0"/>
                <a:cs typeface="Times New Roman" panose="02020603050405020304" pitchFamily="18" charset="0"/>
              </a:rPr>
              <a:t>Q</a:t>
            </a:r>
            <a:r>
              <a:rPr lang="en-US" altLang="zh-CN" b="1"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R) (</a:t>
            </a:r>
            <a:r>
              <a:rPr lang="en-US" altLang="zh-CN" b="1" kern="100" dirty="0">
                <a:solidFill>
                  <a:srgbClr val="3366FF"/>
                </a:solidFill>
                <a:latin typeface="Times New Roman" panose="02020603050405020304" pitchFamily="18" charset="0"/>
                <a:cs typeface="Times New Roman" panose="02020603050405020304" pitchFamily="18" charset="0"/>
              </a:rPr>
              <a:t>P</a:t>
            </a:r>
            <a:r>
              <a:rPr lang="en-US" altLang="zh-CN" b="1"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rgbClr val="3366FF"/>
                </a:solidFill>
                <a:latin typeface="Times New Roman" panose="02020603050405020304" pitchFamily="18" charset="0"/>
                <a:cs typeface="Times New Roman" panose="02020603050405020304" pitchFamily="18" charset="0"/>
              </a:rPr>
              <a:t>Q</a:t>
            </a:r>
            <a:r>
              <a:rPr lang="en-US" altLang="zh-CN" b="1"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R) (</a:t>
            </a:r>
            <a:r>
              <a:rPr lang="en-US" altLang="zh-CN" b="1" kern="100" dirty="0">
                <a:solidFill>
                  <a:srgbClr val="3366FF"/>
                </a:solidFill>
                <a:latin typeface="Times New Roman" panose="02020603050405020304" pitchFamily="18" charset="0"/>
                <a:cs typeface="Times New Roman" panose="02020603050405020304" pitchFamily="18" charset="0"/>
              </a:rPr>
              <a:t>P</a:t>
            </a:r>
            <a:r>
              <a:rPr lang="en-US" altLang="zh-CN" b="1"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rgbClr val="3366FF"/>
                </a:solidFill>
                <a:latin typeface="Times New Roman" panose="02020603050405020304" pitchFamily="18" charset="0"/>
                <a:cs typeface="Times New Roman" panose="02020603050405020304" pitchFamily="18" charset="0"/>
              </a:rPr>
              <a:t>Q</a:t>
            </a:r>
            <a:r>
              <a:rPr lang="en-US" altLang="zh-CN" b="1"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R)     </a:t>
            </a:r>
            <a:endParaRPr lang="en-US" altLang="zh-CN" b="1" kern="100" dirty="0">
              <a:solidFill>
                <a:srgbClr val="3366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138350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8" grpId="0"/>
      <p:bldP spid="21" grpId="0"/>
      <p:bldP spid="2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4792FEF4-D2D0-44EC-A258-698D3ACBBA4F}"/>
              </a:ext>
            </a:extLst>
          </p:cNvPr>
          <p:cNvPicPr>
            <a:picLocks noChangeAspect="1"/>
          </p:cNvPicPr>
          <p:nvPr/>
        </p:nvPicPr>
        <p:blipFill>
          <a:blip r:embed="rId4"/>
          <a:stretch>
            <a:fillRect/>
          </a:stretch>
        </p:blipFill>
        <p:spPr>
          <a:xfrm>
            <a:off x="6129181" y="847098"/>
            <a:ext cx="1370549" cy="2407397"/>
          </a:xfrm>
          <a:prstGeom prst="rect">
            <a:avLst/>
          </a:prstGeom>
        </p:spPr>
      </p:pic>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108</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mc:AlternateContent xmlns:mc="http://schemas.openxmlformats.org/markup-compatibility/2006" xmlns:a14="http://schemas.microsoft.com/office/drawing/2010/main">
        <mc:Choice Requires="a14">
          <p:sp>
            <p:nvSpPr>
              <p:cNvPr id="4" name="矩形 3"/>
              <p:cNvSpPr/>
              <p:nvPr/>
            </p:nvSpPr>
            <p:spPr>
              <a:xfrm>
                <a:off x="266997" y="3295683"/>
                <a:ext cx="8649563" cy="1719060"/>
              </a:xfrm>
              <a:prstGeom prst="rect">
                <a:avLst/>
              </a:prstGeom>
            </p:spPr>
            <p:txBody>
              <a:bodyPr wrap="square">
                <a:spAutoFit/>
              </a:bodyPr>
              <a:lstStyle/>
              <a:p>
                <a:pPr>
                  <a:lnSpc>
                    <a:spcPct val="150000"/>
                  </a:lnSpc>
                </a:pPr>
                <a:r>
                  <a:rPr lang="zh-CN" altLang="en-US" b="1"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主析取范式：</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(1) </a:t>
                </a:r>
                <a:r>
                  <a:rPr lang="zh-CN" altLang="en-US" kern="100" dirty="0">
                    <a:latin typeface="Times New Roman" panose="02020603050405020304" pitchFamily="18" charset="0"/>
                    <a:cs typeface="Times New Roman" panose="02020603050405020304" pitchFamily="18" charset="0"/>
                    <a:sym typeface="Symbol" panose="05050102010706020507" pitchFamily="18" charset="2"/>
                  </a:rPr>
                  <a:t>取真值表中表达式的值为</a:t>
                </a:r>
                <a:r>
                  <a:rPr lang="zh-CN" altLang="en-US" b="1"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真</a:t>
                </a:r>
                <a:r>
                  <a:rPr lang="zh-CN" altLang="en-US" kern="100" dirty="0">
                    <a:latin typeface="Times New Roman" panose="02020603050405020304" pitchFamily="18" charset="0"/>
                    <a:cs typeface="Times New Roman" panose="02020603050405020304" pitchFamily="18" charset="0"/>
                    <a:sym typeface="Symbol" panose="05050102010706020507" pitchFamily="18" charset="2"/>
                  </a:rPr>
                  <a:t>的项</a:t>
                </a:r>
                <a:endParaRPr lang="en-US" altLang="zh-CN" kern="100" dirty="0">
                  <a:latin typeface="Times New Roman" panose="02020603050405020304" pitchFamily="18" charset="0"/>
                  <a:cs typeface="Times New Roman" panose="02020603050405020304" pitchFamily="18" charset="0"/>
                  <a:sym typeface="Symbol" panose="05050102010706020507" pitchFamily="18" charset="2"/>
                </a:endParaRPr>
              </a:p>
              <a:p>
                <a:pPr>
                  <a:lnSpc>
                    <a:spcPct val="150000"/>
                  </a:lnSpc>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(2) </a:t>
                </a:r>
                <a:r>
                  <a:rPr lang="zh-CN" altLang="en-US" kern="100" dirty="0">
                    <a:latin typeface="Times New Roman" panose="02020603050405020304" pitchFamily="18" charset="0"/>
                    <a:cs typeface="Times New Roman" panose="02020603050405020304" pitchFamily="18" charset="0"/>
                    <a:sym typeface="Symbol" panose="05050102010706020507" pitchFamily="18" charset="2"/>
                  </a:rPr>
                  <a:t>写出对应的小项</a:t>
                </a:r>
                <a14:m>
                  <m:oMath xmlns:m="http://schemas.openxmlformats.org/officeDocument/2006/math">
                    <m:r>
                      <a:rPr lang="en-US" altLang="zh-CN" kern="100">
                        <a:latin typeface="Cambria Math" panose="02040503050406030204" pitchFamily="18" charset="0"/>
                        <a:cs typeface="Times New Roman" panose="02020603050405020304" pitchFamily="18" charset="0"/>
                        <a:sym typeface="Symbol" panose="05050102010706020507" pitchFamily="18" charset="2"/>
                      </a:rPr>
                      <m:t> </m:t>
                    </m:r>
                    <m:acc>
                      <m:accPr>
                        <m:chr m:val="̃"/>
                        <m:ctrlPr>
                          <a:rPr lang="en-US" altLang="zh-CN" i="1" kern="100">
                            <a:latin typeface="Cambria Math" panose="02040503050406030204" pitchFamily="18" charset="0"/>
                            <a:cs typeface="Times New Roman" panose="02020603050405020304" pitchFamily="18" charset="0"/>
                            <a:sym typeface="Symbol" panose="05050102010706020507" pitchFamily="18" charset="2"/>
                          </a:rPr>
                        </m:ctrlPr>
                      </m:accPr>
                      <m:e>
                        <m:r>
                          <a:rPr lang="en-US" altLang="zh-CN" kern="100">
                            <a:latin typeface="Cambria Math" panose="02040503050406030204" pitchFamily="18" charset="0"/>
                            <a:cs typeface="Times New Roman" panose="02020603050405020304" pitchFamily="18" charset="0"/>
                            <a:sym typeface="Symbol" panose="05050102010706020507" pitchFamily="18" charset="2"/>
                          </a:rPr>
                          <m:t> </m:t>
                        </m:r>
                        <m:r>
                          <m:rPr>
                            <m:sty m:val="p"/>
                          </m:rPr>
                          <a:rPr lang="en-US" altLang="zh-CN" kern="100">
                            <a:latin typeface="Cambria Math" panose="02040503050406030204" pitchFamily="18" charset="0"/>
                            <a:cs typeface="Times New Roman" panose="02020603050405020304" pitchFamily="18" charset="0"/>
                            <a:sym typeface="Symbol" panose="05050102010706020507" pitchFamily="18" charset="2"/>
                          </a:rPr>
                          <m:t>P</m:t>
                        </m:r>
                        <m:r>
                          <a:rPr lang="en-US" altLang="zh-CN" kern="100">
                            <a:latin typeface="Cambria Math" panose="02040503050406030204" pitchFamily="18" charset="0"/>
                            <a:cs typeface="Times New Roman" panose="02020603050405020304" pitchFamily="18" charset="0"/>
                            <a:sym typeface="Symbol" panose="05050102010706020507" pitchFamily="18" charset="2"/>
                          </a:rPr>
                          <m:t> </m:t>
                        </m:r>
                      </m:e>
                    </m:acc>
                    <m:r>
                      <a:rPr lang="en-US" altLang="zh-CN" i="1" kern="100" dirty="0" smtClean="0">
                        <a:latin typeface="Cambria Math" panose="02040503050406030204" pitchFamily="18" charset="0"/>
                        <a:cs typeface="Times New Roman" panose="02020603050405020304" pitchFamily="18" charset="0"/>
                        <a:sym typeface="Symbol" panose="05050102010706020507" pitchFamily="18" charset="2"/>
                      </a:rPr>
                      <m:t></m:t>
                    </m:r>
                    <m:acc>
                      <m:accPr>
                        <m:chr m:val="̃"/>
                        <m:ctrlPr>
                          <a:rPr lang="en-US" altLang="zh-CN" i="1" kern="100">
                            <a:latin typeface="Cambria Math" panose="02040503050406030204" pitchFamily="18" charset="0"/>
                            <a:cs typeface="Times New Roman" panose="02020603050405020304" pitchFamily="18" charset="0"/>
                            <a:sym typeface="Symbol" panose="05050102010706020507" pitchFamily="18" charset="2"/>
                          </a:rPr>
                        </m:ctrlPr>
                      </m:accPr>
                      <m:e>
                        <m:r>
                          <a:rPr lang="en-US" altLang="zh-CN" kern="100">
                            <a:latin typeface="Cambria Math" panose="02040503050406030204" pitchFamily="18" charset="0"/>
                            <a:cs typeface="Times New Roman" panose="02020603050405020304" pitchFamily="18" charset="0"/>
                            <a:sym typeface="Symbol" panose="05050102010706020507" pitchFamily="18" charset="2"/>
                          </a:rPr>
                          <m:t> </m:t>
                        </m:r>
                        <m:r>
                          <m:rPr>
                            <m:sty m:val="p"/>
                          </m:rPr>
                          <a:rPr lang="en-US" altLang="zh-CN" kern="100">
                            <a:latin typeface="Cambria Math" panose="02040503050406030204" pitchFamily="18" charset="0"/>
                            <a:cs typeface="Times New Roman" panose="02020603050405020304" pitchFamily="18" charset="0"/>
                            <a:sym typeface="Symbol" panose="05050102010706020507" pitchFamily="18" charset="2"/>
                          </a:rPr>
                          <m:t>Q</m:t>
                        </m:r>
                        <m:r>
                          <a:rPr lang="en-US" altLang="zh-CN" kern="100">
                            <a:latin typeface="Cambria Math" panose="02040503050406030204" pitchFamily="18" charset="0"/>
                            <a:cs typeface="Times New Roman" panose="02020603050405020304" pitchFamily="18" charset="0"/>
                            <a:sym typeface="Symbol" panose="05050102010706020507" pitchFamily="18" charset="2"/>
                          </a:rPr>
                          <m:t> </m:t>
                        </m:r>
                      </m:e>
                    </m:acc>
                  </m:oMath>
                </a14:m>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14:m>
                  <m:oMath xmlns:m="http://schemas.openxmlformats.org/officeDocument/2006/math">
                    <m:acc>
                      <m:accPr>
                        <m:chr m:val="̃"/>
                        <m:ctrlPr>
                          <a:rPr lang="en-US" altLang="zh-CN" i="1" kern="100">
                            <a:latin typeface="Cambria Math" panose="02040503050406030204" pitchFamily="18" charset="0"/>
                            <a:cs typeface="Times New Roman" panose="02020603050405020304" pitchFamily="18" charset="0"/>
                            <a:sym typeface="Symbol" panose="05050102010706020507" pitchFamily="18" charset="2"/>
                          </a:rPr>
                        </m:ctrlPr>
                      </m:accPr>
                      <m:e>
                        <m:r>
                          <a:rPr lang="en-US" altLang="zh-CN" kern="100">
                            <a:latin typeface="Cambria Math" panose="02040503050406030204" pitchFamily="18" charset="0"/>
                            <a:cs typeface="Times New Roman" panose="02020603050405020304" pitchFamily="18" charset="0"/>
                            <a:sym typeface="Symbol" panose="05050102010706020507" pitchFamily="18" charset="2"/>
                          </a:rPr>
                          <m:t> </m:t>
                        </m:r>
                        <m:r>
                          <m:rPr>
                            <m:sty m:val="p"/>
                          </m:rPr>
                          <a:rPr lang="en-US" altLang="zh-CN" kern="100">
                            <a:latin typeface="Cambria Math" panose="02040503050406030204" pitchFamily="18" charset="0"/>
                            <a:cs typeface="Times New Roman" panose="02020603050405020304" pitchFamily="18" charset="0"/>
                            <a:sym typeface="Symbol" panose="05050102010706020507" pitchFamily="18" charset="2"/>
                          </a:rPr>
                          <m:t>R</m:t>
                        </m:r>
                        <m:r>
                          <a:rPr lang="en-US" altLang="zh-CN" kern="100">
                            <a:latin typeface="Cambria Math" panose="02040503050406030204" pitchFamily="18" charset="0"/>
                            <a:cs typeface="Times New Roman" panose="02020603050405020304" pitchFamily="18" charset="0"/>
                            <a:sym typeface="Symbol" panose="05050102010706020507" pitchFamily="18" charset="2"/>
                          </a:rPr>
                          <m:t> </m:t>
                        </m:r>
                      </m:e>
                    </m:acc>
                  </m:oMath>
                </a14:m>
                <a:r>
                  <a:rPr lang="en-US" altLang="zh-CN" kern="100" dirty="0">
                    <a:latin typeface="Times New Roman" panose="02020603050405020304" pitchFamily="18" charset="0"/>
                    <a:cs typeface="Times New Roman" panose="02020603050405020304" pitchFamily="18" charset="0"/>
                  </a:rPr>
                  <a:t> </a:t>
                </a:r>
              </a:p>
              <a:p>
                <a:pPr>
                  <a:lnSpc>
                    <a:spcPct val="150000"/>
                  </a:lnSpc>
                </a:pPr>
                <a:r>
                  <a:rPr lang="en-US" altLang="zh-CN" kern="100" dirty="0">
                    <a:latin typeface="Times New Roman" panose="02020603050405020304" pitchFamily="18" charset="0"/>
                    <a:cs typeface="Times New Roman" panose="02020603050405020304" pitchFamily="18" charset="0"/>
                  </a:rPr>
                  <a:t>                        (3) </a:t>
                </a:r>
                <a:r>
                  <a:rPr lang="zh-CN" altLang="en-US" kern="100" dirty="0">
                    <a:latin typeface="Times New Roman" panose="02020603050405020304" pitchFamily="18" charset="0"/>
                    <a:cs typeface="Times New Roman" panose="02020603050405020304" pitchFamily="18" charset="0"/>
                  </a:rPr>
                  <a:t>所有小项的析取即为主析取范式</a:t>
                </a:r>
                <a:endParaRPr lang="en-US" altLang="zh-CN" kern="100" dirty="0">
                  <a:latin typeface="Times New Roman" panose="02020603050405020304" pitchFamily="18" charset="0"/>
                  <a:cs typeface="Times New Roman" panose="02020603050405020304" pitchFamily="18" charset="0"/>
                </a:endParaRPr>
              </a:p>
              <a:p>
                <a:pPr indent="1346200">
                  <a:lnSpc>
                    <a:spcPct val="150000"/>
                  </a:lnSpc>
                </a:pPr>
                <a:r>
                  <a:rPr lang="en-US" altLang="zh-CN"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(PQ</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rPr>
                  <a:t>R) ˅</a:t>
                </a:r>
                <a:r>
                  <a:rPr lang="en-US" altLang="zh-CN" b="1"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PQ</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rPr>
                  <a:t>R) ˅</a:t>
                </a:r>
                <a:r>
                  <a:rPr lang="en-US" altLang="zh-CN" b="1"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PQ</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rPr>
                  <a:t>R) ˅(</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PQ</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rPr>
                  <a:t>R) ˅(</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PQ</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rPr>
                  <a:t>R)</a:t>
                </a:r>
                <a:endParaRPr lang="en-US" altLang="zh-CN" kern="1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66997" y="3295683"/>
                <a:ext cx="8649563" cy="1719060"/>
              </a:xfrm>
              <a:prstGeom prst="rect">
                <a:avLst/>
              </a:prstGeom>
              <a:blipFill>
                <a:blip r:embed="rId5"/>
                <a:stretch>
                  <a:fillRect l="-634" b="-4965"/>
                </a:stretch>
              </a:blipFill>
            </p:spPr>
            <p:txBody>
              <a:bodyPr/>
              <a:lstStyle/>
              <a:p>
                <a:r>
                  <a:rPr lang="zh-CN" altLang="en-US">
                    <a:noFill/>
                  </a:rPr>
                  <a:t> </a:t>
                </a:r>
              </a:p>
            </p:txBody>
          </p:sp>
        </mc:Fallback>
      </mc:AlternateContent>
      <p:graphicFrame>
        <p:nvGraphicFramePr>
          <p:cNvPr id="12" name="对象 11">
            <a:extLst>
              <a:ext uri="{FF2B5EF4-FFF2-40B4-BE49-F238E27FC236}">
                <a16:creationId xmlns:a16="http://schemas.microsoft.com/office/drawing/2014/main" id="{755DD1A2-7934-4744-999B-193648655DF4}"/>
              </a:ext>
            </a:extLst>
          </p:cNvPr>
          <p:cNvGraphicFramePr>
            <a:graphicFrameLocks noChangeAspect="1"/>
          </p:cNvGraphicFramePr>
          <p:nvPr/>
        </p:nvGraphicFramePr>
        <p:xfrm>
          <a:off x="394800" y="854185"/>
          <a:ext cx="5564172" cy="2406423"/>
        </p:xfrm>
        <a:graphic>
          <a:graphicData uri="http://schemas.openxmlformats.org/presentationml/2006/ole">
            <mc:AlternateContent xmlns:mc="http://schemas.openxmlformats.org/markup-compatibility/2006">
              <mc:Choice xmlns:v="urn:schemas-microsoft-com:vml" Requires="v">
                <p:oleObj spid="_x0000_s5135" name="Worksheet" r:id="rId6" imgW="4867281" imgH="2104917" progId="Excel.Sheet.12">
                  <p:embed/>
                </p:oleObj>
              </mc:Choice>
              <mc:Fallback>
                <p:oleObj name="Worksheet" r:id="rId6" imgW="4867281" imgH="2104917" progId="Excel.Sheet.12">
                  <p:embed/>
                  <p:pic>
                    <p:nvPicPr>
                      <p:cNvPr id="12" name="对象 11">
                        <a:extLst>
                          <a:ext uri="{FF2B5EF4-FFF2-40B4-BE49-F238E27FC236}">
                            <a16:creationId xmlns:a16="http://schemas.microsoft.com/office/drawing/2014/main" id="{755DD1A2-7934-4744-999B-193648655DF4}"/>
                          </a:ext>
                        </a:extLst>
                      </p:cNvPr>
                      <p:cNvPicPr/>
                      <p:nvPr/>
                    </p:nvPicPr>
                    <p:blipFill>
                      <a:blip r:embed="rId7"/>
                      <a:stretch>
                        <a:fillRect/>
                      </a:stretch>
                    </p:blipFill>
                    <p:spPr>
                      <a:xfrm>
                        <a:off x="394800" y="854185"/>
                        <a:ext cx="5564172" cy="2406423"/>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E12DFCB8-0683-4DE9-8287-E4FF3D9B6449}"/>
              </a:ext>
            </a:extLst>
          </p:cNvPr>
          <p:cNvSpPr txBox="1"/>
          <p:nvPr/>
        </p:nvSpPr>
        <p:spPr>
          <a:xfrm>
            <a:off x="6276870" y="1057845"/>
            <a:ext cx="1289233" cy="338554"/>
          </a:xfrm>
          <a:prstGeom prst="rect">
            <a:avLst/>
          </a:prstGeom>
          <a:noFill/>
        </p:spPr>
        <p:txBody>
          <a:bodyPr wrap="square" rtlCol="0">
            <a:spAutoFit/>
          </a:bodyPr>
          <a:lstStyle/>
          <a:p>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PQ</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rPr>
              <a:t>R</a:t>
            </a:r>
            <a:endParaRPr lang="zh-CN" altLang="en-US" sz="1600" b="1"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FFA333E5-554F-463B-B73E-FCC6E6FB6489}"/>
              </a:ext>
            </a:extLst>
          </p:cNvPr>
          <p:cNvSpPr txBox="1"/>
          <p:nvPr/>
        </p:nvSpPr>
        <p:spPr>
          <a:xfrm>
            <a:off x="6169838" y="807124"/>
            <a:ext cx="1289233" cy="338554"/>
          </a:xfrm>
          <a:prstGeom prst="rect">
            <a:avLst/>
          </a:prstGeom>
          <a:noFill/>
        </p:spPr>
        <p:txBody>
          <a:bodyPr wrap="square" rtlCol="0">
            <a:spAutoFit/>
          </a:bodyPr>
          <a:lstStyle/>
          <a:p>
            <a:pPr algn="ctr"/>
            <a:r>
              <a:rPr lang="zh-CN" altLang="en-US" sz="1600" b="1" dirty="0">
                <a:solidFill>
                  <a:srgbClr val="00B050"/>
                </a:solidFill>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小项</a:t>
            </a:r>
            <a:endParaRPr lang="zh-CN" altLang="en-US" sz="1600" b="1" dirty="0">
              <a:solidFill>
                <a:srgbClr val="00B050"/>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2E42653E-E6E0-4788-829C-BC89FEEE13AB}"/>
              </a:ext>
            </a:extLst>
          </p:cNvPr>
          <p:cNvSpPr txBox="1"/>
          <p:nvPr/>
        </p:nvSpPr>
        <p:spPr>
          <a:xfrm>
            <a:off x="6283073" y="1583222"/>
            <a:ext cx="1289233" cy="338554"/>
          </a:xfrm>
          <a:prstGeom prst="rect">
            <a:avLst/>
          </a:prstGeom>
          <a:noFill/>
        </p:spPr>
        <p:txBody>
          <a:bodyPr wrap="square" rtlCol="0">
            <a:spAutoFit/>
          </a:bodyPr>
          <a:lstStyle/>
          <a:p>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PQ</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rPr>
              <a:t>R</a:t>
            </a:r>
            <a:endParaRPr lang="zh-CN" altLang="en-US" sz="1600" b="1"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1A98810D-7057-4F80-A890-BDDBF5610ECF}"/>
              </a:ext>
            </a:extLst>
          </p:cNvPr>
          <p:cNvSpPr txBox="1"/>
          <p:nvPr/>
        </p:nvSpPr>
        <p:spPr>
          <a:xfrm>
            <a:off x="6275787" y="1852336"/>
            <a:ext cx="1289233" cy="338554"/>
          </a:xfrm>
          <a:prstGeom prst="rect">
            <a:avLst/>
          </a:prstGeom>
          <a:noFill/>
        </p:spPr>
        <p:txBody>
          <a:bodyPr wrap="square" rtlCol="0">
            <a:spAutoFit/>
          </a:bodyPr>
          <a:lstStyle/>
          <a:p>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PQ</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rPr>
              <a:t>R</a:t>
            </a:r>
            <a:endParaRPr lang="zh-CN" altLang="en-US" sz="1600" b="1"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DAA51D76-E1F0-4D25-90EA-785F53BC143F}"/>
              </a:ext>
            </a:extLst>
          </p:cNvPr>
          <p:cNvSpPr txBox="1"/>
          <p:nvPr/>
        </p:nvSpPr>
        <p:spPr>
          <a:xfrm>
            <a:off x="6275787" y="2141753"/>
            <a:ext cx="1289233" cy="338554"/>
          </a:xfrm>
          <a:prstGeom prst="rect">
            <a:avLst/>
          </a:prstGeom>
          <a:noFill/>
        </p:spPr>
        <p:txBody>
          <a:bodyPr wrap="square" rtlCol="0">
            <a:spAutoFit/>
          </a:bodyPr>
          <a:lstStyle/>
          <a:p>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PQ</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rPr>
              <a:t>R</a:t>
            </a:r>
            <a:endParaRPr lang="zh-CN" altLang="en-US" sz="160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12360888-8140-4526-88B5-910BD3F33B12}"/>
              </a:ext>
            </a:extLst>
          </p:cNvPr>
          <p:cNvSpPr txBox="1"/>
          <p:nvPr/>
        </p:nvSpPr>
        <p:spPr>
          <a:xfrm>
            <a:off x="6250579" y="2646827"/>
            <a:ext cx="1289233" cy="338554"/>
          </a:xfrm>
          <a:prstGeom prst="rect">
            <a:avLst/>
          </a:prstGeom>
          <a:noFill/>
        </p:spPr>
        <p:txBody>
          <a:bodyPr wrap="square" rtlCol="0">
            <a:spAutoFit/>
          </a:bodyPr>
          <a:lstStyle/>
          <a:p>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PQ</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rPr>
              <a:t>R</a:t>
            </a:r>
            <a:endParaRPr lang="zh-CN" altLang="en-US" sz="16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1A47F885-4EFE-4F4B-B127-65C5E1714F86}"/>
              </a:ext>
            </a:extLst>
          </p:cNvPr>
          <p:cNvSpPr/>
          <p:nvPr/>
        </p:nvSpPr>
        <p:spPr>
          <a:xfrm>
            <a:off x="1592076" y="4898595"/>
            <a:ext cx="7324484" cy="457241"/>
          </a:xfrm>
          <a:prstGeom prst="rect">
            <a:avLst/>
          </a:prstGeom>
        </p:spPr>
        <p:txBody>
          <a:bodyPr wrap="square">
            <a:spAutoFit/>
          </a:bodyPr>
          <a:lstStyle/>
          <a:p>
            <a:pPr>
              <a:lnSpc>
                <a:spcPct val="150000"/>
              </a:lnSpc>
            </a:pPr>
            <a:r>
              <a:rPr lang="en-US" altLang="zh-CN" b="1" kern="100" dirty="0">
                <a:solidFill>
                  <a:srgbClr val="FF0000"/>
                </a:solidFill>
                <a:latin typeface="Times New Roman" panose="02020603050405020304" pitchFamily="18" charset="0"/>
                <a:cs typeface="Times New Roman" panose="02020603050405020304" pitchFamily="18" charset="0"/>
              </a:rPr>
              <a:t>(P</a:t>
            </a:r>
            <a:r>
              <a:rPr lang="en-US" altLang="zh-CN" b="1"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rgbClr val="FF0000"/>
                </a:solidFill>
                <a:latin typeface="Times New Roman" panose="02020603050405020304" pitchFamily="18" charset="0"/>
                <a:cs typeface="Times New Roman" panose="02020603050405020304" pitchFamily="18" charset="0"/>
              </a:rPr>
              <a:t>Q</a:t>
            </a:r>
            <a:r>
              <a:rPr lang="en-US" altLang="zh-CN" b="1"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R) (</a:t>
            </a:r>
            <a:r>
              <a:rPr lang="en-US" altLang="zh-CN" b="1" kern="100" dirty="0">
                <a:solidFill>
                  <a:srgbClr val="FF0000"/>
                </a:solidFill>
                <a:latin typeface="Times New Roman" panose="02020603050405020304" pitchFamily="18" charset="0"/>
                <a:cs typeface="Times New Roman" panose="02020603050405020304" pitchFamily="18" charset="0"/>
              </a:rPr>
              <a:t>P</a:t>
            </a:r>
            <a:r>
              <a:rPr lang="en-US" altLang="zh-CN" b="1"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rgbClr val="FF0000"/>
                </a:solidFill>
                <a:latin typeface="Times New Roman" panose="02020603050405020304" pitchFamily="18" charset="0"/>
                <a:cs typeface="Times New Roman" panose="02020603050405020304" pitchFamily="18" charset="0"/>
              </a:rPr>
              <a:t>Q</a:t>
            </a:r>
            <a:r>
              <a:rPr lang="en-US" altLang="zh-CN" b="1"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R)  </a:t>
            </a:r>
            <a:r>
              <a:rPr lang="en-US" altLang="zh-CN" b="1" kern="100" dirty="0">
                <a:solidFill>
                  <a:srgbClr val="FF0000"/>
                </a:solidFill>
                <a:latin typeface="Times New Roman" panose="02020603050405020304" pitchFamily="18" charset="0"/>
                <a:cs typeface="Times New Roman" panose="02020603050405020304" pitchFamily="18" charset="0"/>
              </a:rPr>
              <a:t>(P</a:t>
            </a:r>
            <a:r>
              <a:rPr lang="en-US" altLang="zh-CN" b="1"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rgbClr val="FF0000"/>
                </a:solidFill>
                <a:latin typeface="Times New Roman" panose="02020603050405020304" pitchFamily="18" charset="0"/>
                <a:cs typeface="Times New Roman" panose="02020603050405020304" pitchFamily="18" charset="0"/>
              </a:rPr>
              <a:t>Q</a:t>
            </a:r>
            <a:r>
              <a:rPr lang="en-US" altLang="zh-CN" b="1"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R) </a:t>
            </a:r>
            <a:r>
              <a:rPr lang="en-US" altLang="zh-CN" b="1" kern="100" dirty="0">
                <a:solidFill>
                  <a:srgbClr val="FF0000"/>
                </a:solidFill>
                <a:latin typeface="Times New Roman" panose="02020603050405020304" pitchFamily="18" charset="0"/>
                <a:cs typeface="Times New Roman" panose="02020603050405020304" pitchFamily="18" charset="0"/>
              </a:rPr>
              <a:t> (</a:t>
            </a:r>
            <a:r>
              <a:rPr lang="en-US" altLang="zh-CN" b="1"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rgbClr val="FF0000"/>
                </a:solidFill>
                <a:latin typeface="Times New Roman" panose="02020603050405020304" pitchFamily="18" charset="0"/>
                <a:cs typeface="Times New Roman" panose="02020603050405020304" pitchFamily="18" charset="0"/>
              </a:rPr>
              <a:t>P</a:t>
            </a:r>
            <a:r>
              <a:rPr lang="en-US" altLang="zh-CN" b="1"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rgbClr val="FF0000"/>
                </a:solidFill>
                <a:latin typeface="Times New Roman" panose="02020603050405020304" pitchFamily="18" charset="0"/>
                <a:cs typeface="Times New Roman" panose="02020603050405020304" pitchFamily="18" charset="0"/>
              </a:rPr>
              <a:t>Q</a:t>
            </a:r>
            <a:r>
              <a:rPr lang="en-US" altLang="zh-CN" b="1"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R) </a:t>
            </a:r>
            <a:r>
              <a:rPr lang="en-US" altLang="zh-CN" b="1" kern="100" dirty="0">
                <a:solidFill>
                  <a:srgbClr val="FF0000"/>
                </a:solidFill>
                <a:latin typeface="Times New Roman" panose="02020603050405020304" pitchFamily="18" charset="0"/>
                <a:cs typeface="Times New Roman" panose="02020603050405020304" pitchFamily="18" charset="0"/>
              </a:rPr>
              <a:t> (</a:t>
            </a:r>
            <a:r>
              <a:rPr lang="en-US" altLang="zh-CN" b="1"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rgbClr val="FF0000"/>
                </a:solidFill>
                <a:latin typeface="Times New Roman" panose="02020603050405020304" pitchFamily="18" charset="0"/>
                <a:cs typeface="Times New Roman" panose="02020603050405020304" pitchFamily="18" charset="0"/>
              </a:rPr>
              <a:t>P</a:t>
            </a:r>
            <a:r>
              <a:rPr lang="en-US" altLang="zh-CN" b="1"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rgbClr val="FF0000"/>
                </a:solidFill>
                <a:latin typeface="Times New Roman" panose="02020603050405020304" pitchFamily="18" charset="0"/>
                <a:cs typeface="Times New Roman" panose="02020603050405020304" pitchFamily="18" charset="0"/>
              </a:rPr>
              <a:t>Q</a:t>
            </a:r>
            <a:r>
              <a:rPr lang="en-US" altLang="zh-CN" b="1"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R)</a:t>
            </a:r>
            <a:endParaRPr lang="en-US" altLang="zh-CN" b="1" kern="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336333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P spid="21" grpId="0"/>
      <p:bldP spid="15" grpId="0"/>
      <p:bldP spid="19" grpId="0"/>
      <p:bldP spid="23" grpId="0"/>
      <p:bldP spid="24" grpId="0"/>
      <p:bldP spid="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4792FEF4-D2D0-44EC-A258-698D3ACBBA4F}"/>
              </a:ext>
            </a:extLst>
          </p:cNvPr>
          <p:cNvPicPr>
            <a:picLocks noChangeAspect="1"/>
          </p:cNvPicPr>
          <p:nvPr/>
        </p:nvPicPr>
        <p:blipFill>
          <a:blip r:embed="rId4"/>
          <a:stretch>
            <a:fillRect/>
          </a:stretch>
        </p:blipFill>
        <p:spPr>
          <a:xfrm>
            <a:off x="6152391" y="1181289"/>
            <a:ext cx="1370549" cy="2407397"/>
          </a:xfrm>
          <a:prstGeom prst="rect">
            <a:avLst/>
          </a:prstGeom>
        </p:spPr>
      </p:pic>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109</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172860" y="649294"/>
            <a:ext cx="6511079" cy="495585"/>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gn="just">
              <a:lnSpc>
                <a:spcPct val="150000"/>
              </a:lnSpc>
              <a:buClr>
                <a:schemeClr val="accent6"/>
              </a:buClr>
            </a:pPr>
            <a:r>
              <a:rPr lang="zh-CN" altLang="en-US" sz="1800" dirty="0">
                <a:cs typeface="Times New Roman" panose="02020603050405020304" pitchFamily="18" charset="0"/>
              </a:rPr>
              <a:t>对于利用真值表求解，我们还可以采用</a:t>
            </a:r>
            <a:r>
              <a:rPr lang="zh-CN" altLang="en-US" sz="1800" b="1" dirty="0">
                <a:solidFill>
                  <a:srgbClr val="3366FF"/>
                </a:solidFill>
                <a:cs typeface="Times New Roman" panose="02020603050405020304" pitchFamily="18" charset="0"/>
              </a:rPr>
              <a:t>下标式</a:t>
            </a:r>
            <a:r>
              <a:rPr lang="zh-CN" altLang="en-US" sz="1800" dirty="0">
                <a:cs typeface="Times New Roman" panose="02020603050405020304" pitchFamily="18" charset="0"/>
              </a:rPr>
              <a:t>表示</a:t>
            </a:r>
            <a:r>
              <a:rPr lang="zh-CN" altLang="en-US" sz="2000" dirty="0">
                <a:cs typeface="Times New Roman" panose="02020603050405020304" pitchFamily="18" charset="0"/>
              </a:rPr>
              <a:t>。</a:t>
            </a:r>
            <a:endParaRPr lang="en-US" altLang="zh-CN" sz="2000" dirty="0">
              <a:cs typeface="Times New Roman" panose="02020603050405020304" pitchFamily="18" charset="0"/>
            </a:endParaRPr>
          </a:p>
        </p:txBody>
      </p:sp>
      <p:sp>
        <p:nvSpPr>
          <p:cNvPr id="4" name="矩形 3"/>
          <p:cNvSpPr/>
          <p:nvPr/>
        </p:nvSpPr>
        <p:spPr>
          <a:xfrm>
            <a:off x="341264" y="3597970"/>
            <a:ext cx="5530392" cy="1288751"/>
          </a:xfrm>
          <a:prstGeom prst="rect">
            <a:avLst/>
          </a:prstGeom>
        </p:spPr>
        <p:txBody>
          <a:bodyPr wrap="square">
            <a:spAutoFit/>
          </a:bodyPr>
          <a:lstStyle/>
          <a:p>
            <a:pPr>
              <a:lnSpc>
                <a:spcPct val="150000"/>
              </a:lnSpc>
            </a:pPr>
            <a:r>
              <a:rPr lang="zh-CN" altLang="en-US"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主合取范式：</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Q</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rPr>
              <a:t>˅R)</a:t>
            </a:r>
            <a:r>
              <a:rPr lang="en-US" altLang="zh-CN" b="1"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Q</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rPr>
              <a:t>˅R)</a:t>
            </a:r>
            <a:r>
              <a:rPr lang="en-US" altLang="zh-CN" b="1"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Q</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rPr>
              <a:t>˅R)</a:t>
            </a:r>
          </a:p>
          <a:p>
            <a:pPr>
              <a:lnSpc>
                <a:spcPct val="150000"/>
              </a:lnSpc>
            </a:pPr>
            <a:r>
              <a:rPr lang="en-US" altLang="zh-CN" b="1" kern="100"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a:t>
            </a:r>
            <a:r>
              <a:rPr lang="en-US" altLang="zh-CN" sz="1200" dirty="0">
                <a:latin typeface="Times New Roman" panose="02020603050405020304" pitchFamily="18" charset="0"/>
                <a:cs typeface="Times New Roman" panose="02020603050405020304" pitchFamily="18" charset="0"/>
              </a:rPr>
              <a:t>110</a:t>
            </a:r>
            <a:r>
              <a:rPr lang="en-US" altLang="zh-CN" b="1"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M</a:t>
            </a:r>
            <a:r>
              <a:rPr lang="en-US" altLang="zh-CN" sz="1200" dirty="0">
                <a:latin typeface="Times New Roman" panose="02020603050405020304" pitchFamily="18" charset="0"/>
                <a:cs typeface="Times New Roman" panose="02020603050405020304" pitchFamily="18" charset="0"/>
              </a:rPr>
              <a:t>010</a:t>
            </a:r>
            <a:r>
              <a:rPr lang="en-US" altLang="zh-CN" b="1" dirty="0">
                <a:latin typeface="Cambria Math" panose="02040503050406030204" pitchFamily="18" charset="0"/>
                <a:ea typeface="Cambria Math" panose="02040503050406030204" pitchFamily="18" charset="0"/>
                <a:cs typeface="Times New Roman" panose="02020603050405020304" pitchFamily="18" charset="0"/>
              </a:rPr>
              <a:t> ˄ </a:t>
            </a:r>
            <a:r>
              <a:rPr lang="en-US" altLang="zh-CN" dirty="0">
                <a:latin typeface="Times New Roman" panose="02020603050405020304" pitchFamily="18" charset="0"/>
                <a:cs typeface="Times New Roman" panose="02020603050405020304" pitchFamily="18" charset="0"/>
              </a:rPr>
              <a:t>M</a:t>
            </a:r>
            <a:r>
              <a:rPr lang="en-US" altLang="zh-CN" sz="1200" dirty="0">
                <a:latin typeface="Times New Roman" panose="02020603050405020304" pitchFamily="18" charset="0"/>
                <a:cs typeface="Times New Roman" panose="02020603050405020304" pitchFamily="18" charset="0"/>
              </a:rPr>
              <a:t>000</a:t>
            </a:r>
            <a:r>
              <a:rPr lang="en-US" altLang="zh-CN" b="1" dirty="0">
                <a:latin typeface="Cambria Math" panose="02040503050406030204" pitchFamily="18" charset="0"/>
                <a:ea typeface="Cambria Math" panose="02040503050406030204" pitchFamily="18" charset="0"/>
                <a:cs typeface="Times New Roman" panose="02020603050405020304" pitchFamily="18" charset="0"/>
              </a:rPr>
              <a:t> </a:t>
            </a:r>
          </a:p>
          <a:p>
            <a:pPr indent="1433513">
              <a:lnSpc>
                <a:spcPct val="150000"/>
              </a:lnSpc>
            </a:pPr>
            <a:r>
              <a:rPr lang="en-US" altLang="zh-CN" dirty="0">
                <a:latin typeface="Times New Roman" panose="02020603050405020304" pitchFamily="18" charset="0"/>
                <a:cs typeface="Times New Roman" panose="02020603050405020304" pitchFamily="18" charset="0"/>
              </a:rPr>
              <a:t>M</a:t>
            </a:r>
            <a:r>
              <a:rPr lang="en-US" altLang="zh-CN" sz="1200" dirty="0">
                <a:latin typeface="Times New Roman" panose="02020603050405020304" pitchFamily="18" charset="0"/>
                <a:cs typeface="Times New Roman" panose="02020603050405020304" pitchFamily="18" charset="0"/>
              </a:rPr>
              <a:t>6</a:t>
            </a:r>
            <a:r>
              <a:rPr lang="en-US" altLang="zh-CN" b="1"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M</a:t>
            </a:r>
            <a:r>
              <a:rPr lang="en-US" altLang="zh-CN" sz="1200" dirty="0">
                <a:latin typeface="Times New Roman" panose="02020603050405020304" pitchFamily="18" charset="0"/>
                <a:cs typeface="Times New Roman" panose="02020603050405020304" pitchFamily="18" charset="0"/>
              </a:rPr>
              <a:t>2</a:t>
            </a:r>
            <a:r>
              <a:rPr lang="en-US" altLang="zh-CN" b="1" dirty="0">
                <a:latin typeface="Cambria Math" panose="02040503050406030204" pitchFamily="18" charset="0"/>
                <a:ea typeface="Cambria Math" panose="02040503050406030204" pitchFamily="18" charset="0"/>
                <a:cs typeface="Times New Roman" panose="02020603050405020304" pitchFamily="18" charset="0"/>
              </a:rPr>
              <a:t> ˄ </a:t>
            </a:r>
            <a:r>
              <a:rPr lang="en-US" altLang="zh-CN" dirty="0">
                <a:latin typeface="Times New Roman" panose="02020603050405020304" pitchFamily="18" charset="0"/>
                <a:cs typeface="Times New Roman" panose="02020603050405020304" pitchFamily="18" charset="0"/>
              </a:rPr>
              <a:t>M</a:t>
            </a:r>
            <a:r>
              <a:rPr lang="en-US" altLang="zh-CN" sz="1200" dirty="0">
                <a:latin typeface="Times New Roman" panose="02020603050405020304" pitchFamily="18" charset="0"/>
                <a:cs typeface="Times New Roman" panose="02020603050405020304" pitchFamily="18" charset="0"/>
              </a:rPr>
              <a:t>0</a:t>
            </a:r>
            <a:endParaRPr lang="en-US" altLang="zh-CN" kern="100" dirty="0">
              <a:latin typeface="Times New Roman" panose="02020603050405020304" pitchFamily="18" charset="0"/>
              <a:cs typeface="Times New Roman" panose="02020603050405020304" pitchFamily="18" charset="0"/>
            </a:endParaRPr>
          </a:p>
        </p:txBody>
      </p:sp>
      <p:graphicFrame>
        <p:nvGraphicFramePr>
          <p:cNvPr id="12" name="对象 11">
            <a:extLst>
              <a:ext uri="{FF2B5EF4-FFF2-40B4-BE49-F238E27FC236}">
                <a16:creationId xmlns:a16="http://schemas.microsoft.com/office/drawing/2014/main" id="{755DD1A2-7934-4744-999B-193648655DF4}"/>
              </a:ext>
            </a:extLst>
          </p:cNvPr>
          <p:cNvGraphicFramePr>
            <a:graphicFrameLocks noChangeAspect="1"/>
          </p:cNvGraphicFramePr>
          <p:nvPr/>
        </p:nvGraphicFramePr>
        <p:xfrm>
          <a:off x="517135" y="1175135"/>
          <a:ext cx="5564172" cy="2406423"/>
        </p:xfrm>
        <a:graphic>
          <a:graphicData uri="http://schemas.openxmlformats.org/presentationml/2006/ole">
            <mc:AlternateContent xmlns:mc="http://schemas.openxmlformats.org/markup-compatibility/2006">
              <mc:Choice xmlns:v="urn:schemas-microsoft-com:vml" Requires="v">
                <p:oleObj spid="_x0000_s6159" name="Worksheet" r:id="rId5" imgW="4867281" imgH="2104917" progId="Excel.Sheet.12">
                  <p:embed/>
                </p:oleObj>
              </mc:Choice>
              <mc:Fallback>
                <p:oleObj name="Worksheet" r:id="rId5" imgW="4867281" imgH="2104917" progId="Excel.Sheet.12">
                  <p:embed/>
                  <p:pic>
                    <p:nvPicPr>
                      <p:cNvPr id="12" name="对象 11">
                        <a:extLst>
                          <a:ext uri="{FF2B5EF4-FFF2-40B4-BE49-F238E27FC236}">
                            <a16:creationId xmlns:a16="http://schemas.microsoft.com/office/drawing/2014/main" id="{755DD1A2-7934-4744-999B-193648655DF4}"/>
                          </a:ext>
                        </a:extLst>
                      </p:cNvPr>
                      <p:cNvPicPr/>
                      <p:nvPr/>
                    </p:nvPicPr>
                    <p:blipFill>
                      <a:blip r:embed="rId6"/>
                      <a:stretch>
                        <a:fillRect/>
                      </a:stretch>
                    </p:blipFill>
                    <p:spPr>
                      <a:xfrm>
                        <a:off x="517135" y="1175135"/>
                        <a:ext cx="5564172" cy="2406423"/>
                      </a:xfrm>
                      <a:prstGeom prst="rect">
                        <a:avLst/>
                      </a:prstGeom>
                    </p:spPr>
                  </p:pic>
                </p:oleObj>
              </mc:Fallback>
            </mc:AlternateContent>
          </a:graphicData>
        </a:graphic>
      </p:graphicFrame>
      <p:sp>
        <p:nvSpPr>
          <p:cNvPr id="16" name="文本框 15">
            <a:extLst>
              <a:ext uri="{FF2B5EF4-FFF2-40B4-BE49-F238E27FC236}">
                <a16:creationId xmlns:a16="http://schemas.microsoft.com/office/drawing/2014/main" id="{00E5646F-9537-497C-BBB9-93CD5120423C}"/>
              </a:ext>
            </a:extLst>
          </p:cNvPr>
          <p:cNvSpPr txBox="1"/>
          <p:nvPr/>
        </p:nvSpPr>
        <p:spPr>
          <a:xfrm>
            <a:off x="6152391" y="2760389"/>
            <a:ext cx="1048685" cy="338554"/>
          </a:xfrm>
          <a:prstGeom prst="rect">
            <a:avLst/>
          </a:prstGeom>
          <a:noFill/>
        </p:spPr>
        <p:txBody>
          <a:bodyPr wrap="none" rtlCol="0">
            <a:spAutoFit/>
          </a:bodyPr>
          <a:lstStyle/>
          <a:p>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 P</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Q</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rPr>
              <a:t>˅R</a:t>
            </a:r>
            <a:endParaRPr lang="zh-CN" altLang="en-US" sz="1600" b="1"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E12DFCB8-0683-4DE9-8287-E4FF3D9B6449}"/>
              </a:ext>
            </a:extLst>
          </p:cNvPr>
          <p:cNvSpPr txBox="1"/>
          <p:nvPr/>
        </p:nvSpPr>
        <p:spPr>
          <a:xfrm>
            <a:off x="6190072" y="1653041"/>
            <a:ext cx="1289233" cy="338554"/>
          </a:xfrm>
          <a:prstGeom prst="rect">
            <a:avLst/>
          </a:prstGeom>
          <a:noFill/>
        </p:spPr>
        <p:txBody>
          <a:bodyPr wrap="square" rtlCol="0">
            <a:spAutoFit/>
          </a:bodyPr>
          <a:lstStyle/>
          <a:p>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Q</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rPr>
              <a:t>˅R</a:t>
            </a:r>
            <a:endParaRPr lang="zh-CN" altLang="en-US" sz="1600" b="1"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2832B91A-1638-4FB0-8539-96C77AE15105}"/>
              </a:ext>
            </a:extLst>
          </p:cNvPr>
          <p:cNvSpPr txBox="1"/>
          <p:nvPr/>
        </p:nvSpPr>
        <p:spPr>
          <a:xfrm>
            <a:off x="6190072" y="3242703"/>
            <a:ext cx="1370548" cy="338554"/>
          </a:xfrm>
          <a:prstGeom prst="rect">
            <a:avLst/>
          </a:prstGeom>
          <a:noFill/>
        </p:spPr>
        <p:txBody>
          <a:bodyPr wrap="square" rtlCol="0">
            <a:spAutoFit/>
          </a:bodyPr>
          <a:lstStyle/>
          <a:p>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Q</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rPr>
              <a:t>˅R</a:t>
            </a:r>
            <a:endParaRPr lang="zh-CN" altLang="en-US" sz="1600" b="1"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FFA333E5-554F-463B-B73E-FCC6E6FB6489}"/>
              </a:ext>
            </a:extLst>
          </p:cNvPr>
          <p:cNvSpPr txBox="1"/>
          <p:nvPr/>
        </p:nvSpPr>
        <p:spPr>
          <a:xfrm>
            <a:off x="6230729" y="1170727"/>
            <a:ext cx="1289233" cy="338554"/>
          </a:xfrm>
          <a:prstGeom prst="rect">
            <a:avLst/>
          </a:prstGeom>
          <a:noFill/>
        </p:spPr>
        <p:txBody>
          <a:bodyPr wrap="square" rtlCol="0">
            <a:spAutoFit/>
          </a:bodyPr>
          <a:lstStyle/>
          <a:p>
            <a:pPr algn="ctr"/>
            <a:r>
              <a:rPr lang="zh-CN" altLang="en-US" sz="1600" b="1" dirty="0">
                <a:solidFill>
                  <a:schemeClr val="accent6"/>
                </a:solidFill>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大项</a:t>
            </a:r>
            <a:endParaRPr lang="zh-CN" altLang="en-US" sz="1600" b="1" dirty="0">
              <a:solidFill>
                <a:schemeClr val="accent6"/>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BAC2F2FB-8D5D-4462-ABD9-9467AB8F1A3E}"/>
              </a:ext>
            </a:extLst>
          </p:cNvPr>
          <p:cNvSpPr txBox="1"/>
          <p:nvPr/>
        </p:nvSpPr>
        <p:spPr>
          <a:xfrm>
            <a:off x="7594024" y="1631293"/>
            <a:ext cx="61497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a:t>
            </a:r>
            <a:r>
              <a:rPr lang="en-US" altLang="zh-CN" sz="1200" dirty="0">
                <a:latin typeface="Times New Roman" panose="02020603050405020304" pitchFamily="18" charset="0"/>
                <a:cs typeface="Times New Roman" panose="02020603050405020304" pitchFamily="18" charset="0"/>
              </a:rPr>
              <a:t>110</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B8FD715-28D2-4CC8-AA51-36C563A610F1}"/>
                  </a:ext>
                </a:extLst>
              </p:cNvPr>
              <p:cNvSpPr/>
              <p:nvPr/>
            </p:nvSpPr>
            <p:spPr>
              <a:xfrm>
                <a:off x="1692383" y="4827278"/>
                <a:ext cx="1376146"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CN" i="1" kern="100">
                              <a:latin typeface="Cambria Math" panose="02040503050406030204" pitchFamily="18" charset="0"/>
                              <a:cs typeface="Times New Roman" panose="02020603050405020304" pitchFamily="18" charset="0"/>
                            </a:rPr>
                          </m:ctrlPr>
                        </m:naryPr>
                        <m:sub/>
                        <m:sup/>
                        <m:e>
                          <m:r>
                            <a:rPr lang="en-US" altLang="zh-CN" i="1" kern="100">
                              <a:latin typeface="Cambria Math" panose="02040503050406030204" pitchFamily="18" charset="0"/>
                              <a:cs typeface="Times New Roman" panose="02020603050405020304" pitchFamily="18" charset="0"/>
                            </a:rPr>
                            <m:t>(</m:t>
                          </m:r>
                          <m:r>
                            <a:rPr lang="en-US" altLang="zh-CN" b="1" i="1" kern="100">
                              <a:latin typeface="Cambria Math" panose="02040503050406030204" pitchFamily="18" charset="0"/>
                              <a:cs typeface="Times New Roman" panose="02020603050405020304" pitchFamily="18" charset="0"/>
                            </a:rPr>
                            <m:t>𝟎</m:t>
                          </m:r>
                          <m:r>
                            <a:rPr lang="en-US" altLang="zh-CN" b="1" i="1" kern="100">
                              <a:latin typeface="Cambria Math" panose="02040503050406030204" pitchFamily="18" charset="0"/>
                              <a:cs typeface="Times New Roman" panose="02020603050405020304" pitchFamily="18" charset="0"/>
                            </a:rPr>
                            <m:t>,</m:t>
                          </m:r>
                          <m:r>
                            <a:rPr lang="en-US" altLang="zh-CN" b="1" i="1" kern="100">
                              <a:latin typeface="Cambria Math" panose="02040503050406030204" pitchFamily="18" charset="0"/>
                              <a:cs typeface="Times New Roman" panose="02020603050405020304" pitchFamily="18" charset="0"/>
                            </a:rPr>
                            <m:t>𝟐</m:t>
                          </m:r>
                          <m:r>
                            <a:rPr lang="en-US" altLang="zh-CN" b="1" i="1" kern="100">
                              <a:latin typeface="Cambria Math" panose="02040503050406030204" pitchFamily="18" charset="0"/>
                              <a:cs typeface="Times New Roman" panose="02020603050405020304" pitchFamily="18" charset="0"/>
                            </a:rPr>
                            <m:t>,</m:t>
                          </m:r>
                          <m:r>
                            <a:rPr lang="en-US" altLang="zh-CN" b="1" i="1" kern="100">
                              <a:latin typeface="Cambria Math" panose="02040503050406030204" pitchFamily="18" charset="0"/>
                              <a:cs typeface="Times New Roman" panose="02020603050405020304" pitchFamily="18" charset="0"/>
                            </a:rPr>
                            <m:t>𝟔</m:t>
                          </m:r>
                          <m:r>
                            <a:rPr lang="en-US" altLang="zh-CN" i="1" kern="100">
                              <a:latin typeface="Cambria Math" panose="02040503050406030204" pitchFamily="18" charset="0"/>
                              <a:cs typeface="Times New Roman" panose="02020603050405020304" pitchFamily="18" charset="0"/>
                            </a:rPr>
                            <m:t>)</m:t>
                          </m:r>
                        </m:e>
                      </m:nary>
                    </m:oMath>
                  </m:oMathPara>
                </a14:m>
                <a:endParaRPr lang="zh-CN" altLang="en-US" dirty="0"/>
              </a:p>
            </p:txBody>
          </p:sp>
        </mc:Choice>
        <mc:Fallback xmlns="">
          <p:sp>
            <p:nvSpPr>
              <p:cNvPr id="6" name="矩形 5">
                <a:extLst>
                  <a:ext uri="{FF2B5EF4-FFF2-40B4-BE49-F238E27FC236}">
                    <a16:creationId xmlns:a16="http://schemas.microsoft.com/office/drawing/2014/main" id="{CB8FD715-28D2-4CC8-AA51-36C563A610F1}"/>
                  </a:ext>
                </a:extLst>
              </p:cNvPr>
              <p:cNvSpPr>
                <a:spLocks noRot="1" noChangeAspect="1" noMove="1" noResize="1" noEditPoints="1" noAdjustHandles="1" noChangeArrowheads="1" noChangeShapeType="1" noTextEdit="1"/>
              </p:cNvSpPr>
              <p:nvPr/>
            </p:nvSpPr>
            <p:spPr>
              <a:xfrm>
                <a:off x="1692383" y="4827278"/>
                <a:ext cx="1376146" cy="763094"/>
              </a:xfrm>
              <a:prstGeom prst="rect">
                <a:avLst/>
              </a:prstGeom>
              <a:blipFill>
                <a:blip r:embed="rId7"/>
                <a:stretch>
                  <a:fillRect/>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494454FC-A46A-43BF-9E59-76CD42412A09}"/>
              </a:ext>
            </a:extLst>
          </p:cNvPr>
          <p:cNvSpPr txBox="1"/>
          <p:nvPr/>
        </p:nvSpPr>
        <p:spPr>
          <a:xfrm>
            <a:off x="7591170" y="3271722"/>
            <a:ext cx="620683"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a:t>
            </a:r>
            <a:r>
              <a:rPr lang="en-US" altLang="zh-CN" sz="1200" dirty="0">
                <a:latin typeface="Times New Roman" panose="02020603050405020304" pitchFamily="18" charset="0"/>
                <a:cs typeface="Times New Roman" panose="02020603050405020304" pitchFamily="18" charset="0"/>
              </a:rPr>
              <a:t>000</a:t>
            </a:r>
            <a:endParaRPr lang="zh-CN" altLang="en-US"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CC40849A-6747-49AB-BCDC-08DB869D9F4B}"/>
              </a:ext>
            </a:extLst>
          </p:cNvPr>
          <p:cNvSpPr txBox="1"/>
          <p:nvPr/>
        </p:nvSpPr>
        <p:spPr>
          <a:xfrm>
            <a:off x="7594024" y="2729611"/>
            <a:ext cx="620683"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a:t>
            </a:r>
            <a:r>
              <a:rPr lang="en-US" altLang="zh-CN" sz="1200" dirty="0">
                <a:latin typeface="Times New Roman" panose="02020603050405020304" pitchFamily="18" charset="0"/>
                <a:cs typeface="Times New Roman" panose="02020603050405020304" pitchFamily="18" charset="0"/>
              </a:rPr>
              <a:t>010</a:t>
            </a:r>
          </a:p>
        </p:txBody>
      </p:sp>
    </p:spTree>
    <p:extLst>
      <p:ext uri="{BB962C8B-B14F-4D97-AF65-F5344CB8AC3E}">
        <p14:creationId xmlns:p14="http://schemas.microsoft.com/office/powerpoint/2010/main" val="133037248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1" grpId="0"/>
      <p:bldP spid="5" grpId="0"/>
      <p:bldP spid="6" grpId="0"/>
      <p:bldP spid="20"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339833" y="793293"/>
            <a:ext cx="9489967" cy="449341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fontScale="70000" lnSpcReduction="20000"/>
          </a:bodyPr>
          <a:lstStyle/>
          <a:p>
            <a:pPr marL="0" indent="0" algn="just" fontAlgn="auto">
              <a:lnSpc>
                <a:spcPct val="170000"/>
              </a:lnSpc>
              <a:spcAft>
                <a:spcPts val="0"/>
              </a:spcAft>
              <a:buClr>
                <a:srgbClr val="00B050"/>
              </a:buClr>
              <a:buSzPct val="80000"/>
              <a:buNone/>
              <a:defRPr/>
            </a:pPr>
            <a:r>
              <a:rPr lang="zh-CN" altLang="en-US" sz="2600" dirty="0"/>
              <a:t>  （</a:t>
            </a:r>
            <a:r>
              <a:rPr lang="en-US" altLang="zh-CN" sz="2600" dirty="0"/>
              <a:t>3</a:t>
            </a:r>
            <a:r>
              <a:rPr lang="zh-CN" altLang="en-US" sz="2600" dirty="0"/>
              <a:t>）第三次工业革命主要是</a:t>
            </a:r>
            <a:r>
              <a:rPr lang="zh-CN" altLang="en-US" sz="2600" b="1" dirty="0">
                <a:solidFill>
                  <a:srgbClr val="FF0000"/>
                </a:solidFill>
              </a:rPr>
              <a:t>电子计算机</a:t>
            </a:r>
            <a:r>
              <a:rPr lang="zh-CN" altLang="en-US" sz="2600" dirty="0"/>
              <a:t>的发明使用、</a:t>
            </a:r>
            <a:r>
              <a:rPr lang="zh-CN" altLang="en-US" sz="2600" b="1" dirty="0">
                <a:solidFill>
                  <a:srgbClr val="FF0000"/>
                </a:solidFill>
              </a:rPr>
              <a:t>原子能</a:t>
            </a:r>
            <a:r>
              <a:rPr lang="zh-CN" altLang="en-US" sz="2600" dirty="0"/>
              <a:t>的利用以及</a:t>
            </a:r>
            <a:r>
              <a:rPr lang="zh-CN" altLang="en-US" sz="2600" b="1" dirty="0">
                <a:solidFill>
                  <a:srgbClr val="FF0000"/>
                </a:solidFill>
              </a:rPr>
              <a:t>空间技术</a:t>
            </a:r>
            <a:r>
              <a:rPr lang="zh-CN" altLang="en-US" sz="2600" dirty="0"/>
              <a:t>、</a:t>
            </a:r>
            <a:r>
              <a:rPr lang="zh-CN" altLang="en-US" sz="2600" b="1" dirty="0">
                <a:solidFill>
                  <a:srgbClr val="FF0000"/>
                </a:solidFill>
              </a:rPr>
              <a:t>生产自动化</a:t>
            </a:r>
            <a:r>
              <a:rPr lang="zh-CN" altLang="en-US" sz="2600" dirty="0"/>
              <a:t>等为标志。始于</a:t>
            </a:r>
            <a:r>
              <a:rPr lang="en-US" altLang="zh-CN" sz="2600" dirty="0"/>
              <a:t>20</a:t>
            </a:r>
            <a:r>
              <a:rPr lang="zh-CN" altLang="en-US" sz="2600" dirty="0"/>
              <a:t>世纪</a:t>
            </a:r>
            <a:r>
              <a:rPr lang="en-US" altLang="zh-CN" sz="2600" dirty="0"/>
              <a:t>40</a:t>
            </a:r>
            <a:r>
              <a:rPr lang="zh-CN" altLang="en-US" sz="2600" dirty="0"/>
              <a:t>年代，</a:t>
            </a:r>
            <a:r>
              <a:rPr lang="zh-CN" altLang="zh-CN" sz="2600" dirty="0"/>
              <a:t>电子计算机从设想、理论设计、研制一直到程序存储等过程，数学家在其中起决定性的主导作用。从理论上哥德尔创建了可计算理论和递归理论，图灵第一个设计出通用数字计算机，他们都是数学家。冯</a:t>
            </a:r>
            <a:r>
              <a:rPr lang="en-US" altLang="zh-CN" sz="2600" dirty="0"/>
              <a:t>·</a:t>
            </a:r>
            <a:r>
              <a:rPr lang="zh-CN" altLang="zh-CN" sz="2600" dirty="0"/>
              <a:t>诺依曼是第一台电子计算机的研制、程序和存储的创建人，维纳和香农分别是控制论和信息论的创始人，他们也都是数学家。</a:t>
            </a:r>
            <a:endParaRPr lang="en-US" altLang="zh-CN" sz="2600" dirty="0"/>
          </a:p>
          <a:p>
            <a:pPr marL="0" indent="0" algn="just" fontAlgn="auto">
              <a:lnSpc>
                <a:spcPct val="170000"/>
              </a:lnSpc>
              <a:spcAft>
                <a:spcPts val="0"/>
              </a:spcAft>
              <a:buClr>
                <a:srgbClr val="00B050"/>
              </a:buClr>
              <a:buSzPct val="80000"/>
              <a:buNone/>
              <a:defRPr/>
            </a:pPr>
            <a:r>
              <a:rPr lang="zh-CN" altLang="en-US" sz="2600" dirty="0">
                <a:effectLst>
                  <a:outerShdw blurRad="38100" dist="38100" dir="2700000" algn="tl">
                    <a:srgbClr val="C0C0C0"/>
                  </a:outerShdw>
                </a:effectLst>
              </a:rPr>
              <a:t> （</a:t>
            </a:r>
            <a:r>
              <a:rPr lang="en-US" altLang="zh-CN" sz="2600" dirty="0">
                <a:effectLst>
                  <a:outerShdw blurRad="38100" dist="38100" dir="2700000" algn="tl">
                    <a:srgbClr val="C0C0C0"/>
                  </a:outerShdw>
                </a:effectLst>
              </a:rPr>
              <a:t>4</a:t>
            </a:r>
            <a:r>
              <a:rPr lang="zh-CN" altLang="en-US" sz="2600" dirty="0">
                <a:effectLst>
                  <a:outerShdw blurRad="38100" dist="38100" dir="2700000" algn="tl">
                    <a:srgbClr val="C0C0C0"/>
                  </a:outerShdw>
                </a:effectLst>
              </a:rPr>
              <a:t>）第四次工业革命（工业</a:t>
            </a:r>
            <a:r>
              <a:rPr lang="en-US" altLang="zh-CN" sz="2600" dirty="0">
                <a:effectLst>
                  <a:outerShdw blurRad="38100" dist="38100" dir="2700000" algn="tl">
                    <a:srgbClr val="C0C0C0"/>
                  </a:outerShdw>
                </a:effectLst>
              </a:rPr>
              <a:t>4.0</a:t>
            </a:r>
            <a:r>
              <a:rPr lang="zh-CN" altLang="en-US" sz="2600" dirty="0">
                <a:effectLst>
                  <a:outerShdw blurRad="38100" dist="38100" dir="2700000" algn="tl">
                    <a:srgbClr val="C0C0C0"/>
                  </a:outerShdw>
                </a:effectLst>
              </a:rPr>
              <a:t>）始于</a:t>
            </a:r>
            <a:r>
              <a:rPr lang="en-US" altLang="zh-CN" sz="2600" dirty="0">
                <a:effectLst>
                  <a:outerShdw blurRad="38100" dist="38100" dir="2700000" algn="tl">
                    <a:srgbClr val="C0C0C0"/>
                  </a:outerShdw>
                </a:effectLst>
              </a:rPr>
              <a:t>21</a:t>
            </a:r>
            <a:r>
              <a:rPr lang="zh-CN" altLang="en-US" sz="2600" dirty="0">
                <a:effectLst>
                  <a:outerShdw blurRad="38100" dist="38100" dir="2700000" algn="tl">
                    <a:srgbClr val="C0C0C0"/>
                  </a:outerShdw>
                </a:effectLst>
              </a:rPr>
              <a:t>世纪，</a:t>
            </a:r>
            <a:r>
              <a:rPr lang="zh-CN" altLang="en-US" sz="2600" dirty="0"/>
              <a:t>这个概念最早出现在德国，在 </a:t>
            </a:r>
            <a:r>
              <a:rPr lang="en-US" altLang="zh-CN" sz="2600" dirty="0"/>
              <a:t>2013</a:t>
            </a:r>
            <a:r>
              <a:rPr lang="zh-CN" altLang="en-US" sz="2600" dirty="0"/>
              <a:t>年的汉诺威工业博览会上正式推出， 其核心目的是为了提高德国工业的竞争力，是指利用物联信息系统将生产中的供应、制造和销售信息</a:t>
            </a:r>
            <a:r>
              <a:rPr lang="zh-CN" altLang="en-US" sz="2600" b="1" dirty="0">
                <a:solidFill>
                  <a:srgbClr val="FF0000"/>
                </a:solidFill>
              </a:rPr>
              <a:t>数据化</a:t>
            </a:r>
            <a:r>
              <a:rPr lang="zh-CN" altLang="en-US" sz="2600" dirty="0"/>
              <a:t>、</a:t>
            </a:r>
            <a:r>
              <a:rPr lang="zh-CN" altLang="en-US" sz="2600" b="1" dirty="0">
                <a:solidFill>
                  <a:srgbClr val="FF0000"/>
                </a:solidFill>
              </a:rPr>
              <a:t>智慧化</a:t>
            </a:r>
            <a:r>
              <a:rPr lang="zh-CN" altLang="en-US" sz="2600" dirty="0"/>
              <a:t>，最后达到快速、有效及个人化的产品供应。我国在</a:t>
            </a:r>
            <a:r>
              <a:rPr lang="en-US" altLang="zh-CN" sz="2600" dirty="0"/>
              <a:t>2015</a:t>
            </a:r>
            <a:r>
              <a:rPr lang="zh-CN" altLang="en-US" sz="2600" dirty="0"/>
              <a:t>年</a:t>
            </a:r>
            <a:r>
              <a:rPr lang="en-US" altLang="zh-CN" sz="2600" dirty="0"/>
              <a:t>5</a:t>
            </a:r>
            <a:r>
              <a:rPr lang="zh-CN" altLang="en-US" sz="2600" dirty="0"/>
              <a:t>月，国务院正式印发了</a:t>
            </a:r>
            <a:r>
              <a:rPr lang="en-US" altLang="zh-CN" sz="2600" dirty="0"/>
              <a:t>《</a:t>
            </a:r>
            <a:r>
              <a:rPr lang="zh-CN" altLang="en-US" sz="2600" dirty="0"/>
              <a:t>中国制造</a:t>
            </a:r>
            <a:r>
              <a:rPr lang="en-US" altLang="zh-CN" sz="2600" dirty="0"/>
              <a:t>2025》</a:t>
            </a:r>
            <a:r>
              <a:rPr lang="zh-CN" altLang="en-US" sz="2600" dirty="0"/>
              <a:t>，部署全面推进实施制造强国战略。</a:t>
            </a:r>
            <a:endParaRPr lang="en-US" altLang="zh-CN" sz="2600" dirty="0"/>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11</a:t>
            </a:fld>
            <a:endParaRPr lang="zh-CN" altLang="en-US" dirty="0"/>
          </a:p>
        </p:txBody>
      </p:sp>
      <p:sp>
        <p:nvSpPr>
          <p:cNvPr id="4" name="文本框 3"/>
          <p:cNvSpPr txBox="1"/>
          <p:nvPr/>
        </p:nvSpPr>
        <p:spPr>
          <a:xfrm>
            <a:off x="1534508" y="126595"/>
            <a:ext cx="1660635" cy="492443"/>
          </a:xfrm>
          <a:prstGeom prst="rect">
            <a:avLst/>
          </a:prstGeom>
          <a:noFill/>
        </p:spPr>
        <p:txBody>
          <a:bodyPr wrap="square" rtlCol="0">
            <a:spAutoFit/>
          </a:bodyPr>
          <a:lstStyle/>
          <a:p>
            <a:r>
              <a:rPr lang="en-US" altLang="zh-CN" dirty="0">
                <a:solidFill>
                  <a:schemeClr val="bg1"/>
                </a:solidFill>
              </a:rPr>
              <a:t>——</a:t>
            </a:r>
            <a:r>
              <a:rPr lang="zh-CN" altLang="en-US" sz="2600" b="1" dirty="0">
                <a:solidFill>
                  <a:schemeClr val="bg1"/>
                </a:solidFill>
              </a:rPr>
              <a:t>引言</a:t>
            </a:r>
          </a:p>
        </p:txBody>
      </p:sp>
    </p:spTree>
    <p:extLst>
      <p:ext uri="{BB962C8B-B14F-4D97-AF65-F5344CB8AC3E}">
        <p14:creationId xmlns:p14="http://schemas.microsoft.com/office/powerpoint/2010/main" val="69100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9812">
                                            <p:txEl>
                                              <p:pRg st="0" end="0"/>
                                            </p:txEl>
                                          </p:spTgt>
                                        </p:tgtEl>
                                        <p:attrNameLst>
                                          <p:attrName>style.visibility</p:attrName>
                                        </p:attrNameLst>
                                      </p:cBhvr>
                                      <p:to>
                                        <p:strVal val="visible"/>
                                      </p:to>
                                    </p:set>
                                    <p:animEffect transition="in" filter="strips(downRight)">
                                      <p:cBhvr>
                                        <p:cTn id="7" dur="500"/>
                                        <p:tgtEl>
                                          <p:spTgt spid="1198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19812">
                                            <p:txEl>
                                              <p:pRg st="1" end="1"/>
                                            </p:txEl>
                                          </p:spTgt>
                                        </p:tgtEl>
                                        <p:attrNameLst>
                                          <p:attrName>style.visibility</p:attrName>
                                        </p:attrNameLst>
                                      </p:cBhvr>
                                      <p:to>
                                        <p:strVal val="visible"/>
                                      </p:to>
                                    </p:set>
                                    <p:animEffect transition="in" filter="strips(downRight)">
                                      <p:cBhvr>
                                        <p:cTn id="12" dur="500"/>
                                        <p:tgtEl>
                                          <p:spTgt spid="1198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4792FEF4-D2D0-44EC-A258-698D3ACBBA4F}"/>
              </a:ext>
            </a:extLst>
          </p:cNvPr>
          <p:cNvPicPr>
            <a:picLocks noChangeAspect="1"/>
          </p:cNvPicPr>
          <p:nvPr/>
        </p:nvPicPr>
        <p:blipFill>
          <a:blip r:embed="rId4"/>
          <a:stretch>
            <a:fillRect/>
          </a:stretch>
        </p:blipFill>
        <p:spPr>
          <a:xfrm>
            <a:off x="6129181" y="847098"/>
            <a:ext cx="1370549" cy="2407397"/>
          </a:xfrm>
          <a:prstGeom prst="rect">
            <a:avLst/>
          </a:prstGeom>
        </p:spPr>
      </p:pic>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110</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mc:AlternateContent xmlns:mc="http://schemas.openxmlformats.org/markup-compatibility/2006" xmlns:a14="http://schemas.microsoft.com/office/drawing/2010/main">
        <mc:Choice Requires="a14">
          <p:sp>
            <p:nvSpPr>
              <p:cNvPr id="4" name="矩形 3"/>
              <p:cNvSpPr/>
              <p:nvPr/>
            </p:nvSpPr>
            <p:spPr>
              <a:xfrm>
                <a:off x="266997" y="3263189"/>
                <a:ext cx="8649563" cy="1364797"/>
              </a:xfrm>
              <a:prstGeom prst="rect">
                <a:avLst/>
              </a:prstGeom>
            </p:spPr>
            <p:txBody>
              <a:bodyPr wrap="square">
                <a:spAutoFit/>
              </a:bodyPr>
              <a:lstStyle/>
              <a:p>
                <a:pPr>
                  <a:lnSpc>
                    <a:spcPct val="130000"/>
                  </a:lnSpc>
                </a:pPr>
                <a:r>
                  <a:rPr lang="zh-CN" altLang="en-US" b="1"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主析取范式：</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(PQ</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rPr>
                  <a:t>R) ˅</a:t>
                </a:r>
                <a:r>
                  <a:rPr lang="en-US" altLang="zh-CN" b="1"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PQ</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rPr>
                  <a:t>R) ˅</a:t>
                </a:r>
                <a:r>
                  <a:rPr lang="en-US" altLang="zh-CN" b="1"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PQ</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rPr>
                  <a:t>R) ˅(</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PQ</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rPr>
                  <a:t>R) ˅(</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PQ</a:t>
                </a:r>
                <a:r>
                  <a:rPr lang="en-US" altLang="zh-CN" b="1" dirty="0">
                    <a:latin typeface="Times New Roman" panose="02020603050405020304" pitchFamily="18" charset="0"/>
                    <a:ea typeface="Cambria Math" panose="02040503050406030204" pitchFamily="18" charset="0"/>
                    <a:cs typeface="Times New Roman" panose="02020603050405020304" pitchFamily="18" charset="0"/>
                  </a:rPr>
                  <a:t>R)</a:t>
                </a:r>
              </a:p>
              <a:p>
                <a:pPr>
                  <a:lnSpc>
                    <a:spcPct val="130000"/>
                  </a:lnSpc>
                </a:pPr>
                <a:r>
                  <a:rPr lang="en-US" altLang="zh-CN" b="1" kern="100"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m</a:t>
                </a:r>
                <a:r>
                  <a:rPr lang="en-US" altLang="zh-CN" sz="1200" b="1" dirty="0">
                    <a:latin typeface="Times New Roman" panose="02020603050405020304" pitchFamily="18" charset="0"/>
                    <a:cs typeface="Times New Roman" panose="02020603050405020304" pitchFamily="18" charset="0"/>
                  </a:rPr>
                  <a:t>111</a:t>
                </a:r>
                <a:r>
                  <a:rPr lang="en-US" altLang="zh-CN" sz="1200" b="1"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zh-CN" sz="2000" b="1"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b="1" kern="100"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m</a:t>
                </a:r>
                <a:r>
                  <a:rPr lang="en-US" altLang="zh-CN" sz="1200" b="1" dirty="0">
                    <a:latin typeface="Times New Roman" panose="02020603050405020304" pitchFamily="18" charset="0"/>
                    <a:cs typeface="Times New Roman" panose="02020603050405020304" pitchFamily="18" charset="0"/>
                  </a:rPr>
                  <a:t>101</a:t>
                </a:r>
                <a:r>
                  <a:rPr lang="en-US" altLang="zh-CN" sz="2000" b="1"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m</a:t>
                </a:r>
                <a:r>
                  <a:rPr lang="en-US" altLang="zh-CN" sz="1200" b="1" dirty="0">
                    <a:latin typeface="Times New Roman" panose="02020603050405020304" pitchFamily="18" charset="0"/>
                    <a:cs typeface="Times New Roman" panose="02020603050405020304" pitchFamily="18" charset="0"/>
                  </a:rPr>
                  <a:t>100</a:t>
                </a:r>
                <a:r>
                  <a:rPr lang="en-US" altLang="zh-CN" sz="1200" b="1"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CN" sz="2000" b="1"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m</a:t>
                </a:r>
                <a:r>
                  <a:rPr lang="en-US" altLang="zh-CN" sz="1200" b="1" dirty="0">
                    <a:latin typeface="Times New Roman" panose="02020603050405020304" pitchFamily="18" charset="0"/>
                    <a:cs typeface="Times New Roman" panose="02020603050405020304" pitchFamily="18" charset="0"/>
                  </a:rPr>
                  <a:t>011</a:t>
                </a:r>
                <a:r>
                  <a:rPr lang="en-US" altLang="zh-CN" sz="2000" b="1"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m</a:t>
                </a:r>
                <a:r>
                  <a:rPr lang="en-US" altLang="zh-CN" sz="1200" b="1" dirty="0">
                    <a:latin typeface="Times New Roman" panose="02020603050405020304" pitchFamily="18" charset="0"/>
                    <a:cs typeface="Times New Roman" panose="02020603050405020304" pitchFamily="18" charset="0"/>
                  </a:rPr>
                  <a:t>001</a:t>
                </a:r>
              </a:p>
              <a:p>
                <a:pPr indent="1433513">
                  <a:lnSpc>
                    <a:spcPct val="130000"/>
                  </a:lnSpc>
                </a:pPr>
                <a:r>
                  <a:rPr lang="en-US" altLang="zh-CN" sz="2400" b="1" dirty="0">
                    <a:latin typeface="Times New Roman" panose="02020603050405020304" pitchFamily="18" charset="0"/>
                    <a:cs typeface="Times New Roman" panose="02020603050405020304" pitchFamily="18" charset="0"/>
                  </a:rPr>
                  <a:t>m</a:t>
                </a:r>
                <a:r>
                  <a:rPr lang="en-US" altLang="zh-CN" sz="1200" b="1" dirty="0">
                    <a:latin typeface="Times New Roman" panose="02020603050405020304" pitchFamily="18" charset="0"/>
                    <a:cs typeface="Times New Roman" panose="02020603050405020304" pitchFamily="18" charset="0"/>
                  </a:rPr>
                  <a:t>7</a:t>
                </a:r>
                <a:r>
                  <a:rPr lang="en-US" altLang="zh-CN" sz="1200" b="1"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zh-CN" sz="2000" b="1"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b="1" kern="100"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m</a:t>
                </a:r>
                <a:r>
                  <a:rPr lang="en-US" altLang="zh-CN" sz="1200" b="1" dirty="0">
                    <a:latin typeface="Times New Roman" panose="02020603050405020304" pitchFamily="18" charset="0"/>
                    <a:cs typeface="Times New Roman" panose="02020603050405020304" pitchFamily="18" charset="0"/>
                  </a:rPr>
                  <a:t>5</a:t>
                </a:r>
                <a:r>
                  <a:rPr lang="en-US" altLang="zh-CN" sz="2000" b="1"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m</a:t>
                </a:r>
                <a:r>
                  <a:rPr lang="en-US" altLang="zh-CN" sz="1200" b="1" dirty="0">
                    <a:latin typeface="Times New Roman" panose="02020603050405020304" pitchFamily="18" charset="0"/>
                    <a:cs typeface="Times New Roman" panose="02020603050405020304" pitchFamily="18" charset="0"/>
                  </a:rPr>
                  <a:t>4</a:t>
                </a:r>
                <a:r>
                  <a:rPr lang="en-US" altLang="zh-CN" sz="1200" b="1"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CN" sz="2000" b="1"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m</a:t>
                </a:r>
                <a:r>
                  <a:rPr lang="en-US" altLang="zh-CN" sz="1200" b="1" dirty="0">
                    <a:latin typeface="Times New Roman" panose="02020603050405020304" pitchFamily="18" charset="0"/>
                    <a:cs typeface="Times New Roman" panose="02020603050405020304" pitchFamily="18" charset="0"/>
                  </a:rPr>
                  <a:t>3</a:t>
                </a:r>
                <a:r>
                  <a:rPr lang="en-US" altLang="zh-CN" sz="2000" b="1"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m</a:t>
                </a:r>
                <a:r>
                  <a:rPr lang="en-US" altLang="zh-CN" sz="1200" b="1" dirty="0">
                    <a:latin typeface="Times New Roman" panose="02020603050405020304" pitchFamily="18" charset="0"/>
                    <a:cs typeface="Times New Roman" panose="02020603050405020304" pitchFamily="18" charset="0"/>
                  </a:rPr>
                  <a:t>1</a:t>
                </a:r>
                <a:endParaRPr lang="zh-CN" altLang="en-US" sz="1200" b="1"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66997" y="3263189"/>
                <a:ext cx="8649563" cy="1364797"/>
              </a:xfrm>
              <a:prstGeom prst="rect">
                <a:avLst/>
              </a:prstGeom>
              <a:blipFill>
                <a:blip r:embed="rId5"/>
                <a:stretch>
                  <a:fillRect l="-634" b="-9375"/>
                </a:stretch>
              </a:blipFill>
            </p:spPr>
            <p:txBody>
              <a:bodyPr/>
              <a:lstStyle/>
              <a:p>
                <a:r>
                  <a:rPr lang="zh-CN" altLang="en-US">
                    <a:noFill/>
                  </a:rPr>
                  <a:t> </a:t>
                </a:r>
              </a:p>
            </p:txBody>
          </p:sp>
        </mc:Fallback>
      </mc:AlternateContent>
      <p:graphicFrame>
        <p:nvGraphicFramePr>
          <p:cNvPr id="12" name="对象 11">
            <a:extLst>
              <a:ext uri="{FF2B5EF4-FFF2-40B4-BE49-F238E27FC236}">
                <a16:creationId xmlns:a16="http://schemas.microsoft.com/office/drawing/2014/main" id="{755DD1A2-7934-4744-999B-193648655DF4}"/>
              </a:ext>
            </a:extLst>
          </p:cNvPr>
          <p:cNvGraphicFramePr>
            <a:graphicFrameLocks noChangeAspect="1"/>
          </p:cNvGraphicFramePr>
          <p:nvPr/>
        </p:nvGraphicFramePr>
        <p:xfrm>
          <a:off x="485775" y="860425"/>
          <a:ext cx="5564188" cy="2406650"/>
        </p:xfrm>
        <a:graphic>
          <a:graphicData uri="http://schemas.openxmlformats.org/presentationml/2006/ole">
            <mc:AlternateContent xmlns:mc="http://schemas.openxmlformats.org/markup-compatibility/2006">
              <mc:Choice xmlns:v="urn:schemas-microsoft-com:vml" Requires="v">
                <p:oleObj spid="_x0000_s7183" name="Worksheet" r:id="rId6" imgW="4867281" imgH="2104917" progId="Excel.Sheet.12">
                  <p:embed/>
                </p:oleObj>
              </mc:Choice>
              <mc:Fallback>
                <p:oleObj name="Worksheet" r:id="rId6" imgW="4867281" imgH="2104917" progId="Excel.Sheet.12">
                  <p:embed/>
                  <p:pic>
                    <p:nvPicPr>
                      <p:cNvPr id="12" name="对象 11">
                        <a:extLst>
                          <a:ext uri="{FF2B5EF4-FFF2-40B4-BE49-F238E27FC236}">
                            <a16:creationId xmlns:a16="http://schemas.microsoft.com/office/drawing/2014/main" id="{755DD1A2-7934-4744-999B-193648655DF4}"/>
                          </a:ext>
                        </a:extLst>
                      </p:cNvPr>
                      <p:cNvPicPr/>
                      <p:nvPr/>
                    </p:nvPicPr>
                    <p:blipFill>
                      <a:blip r:embed="rId7"/>
                      <a:stretch>
                        <a:fillRect/>
                      </a:stretch>
                    </p:blipFill>
                    <p:spPr>
                      <a:xfrm>
                        <a:off x="485775" y="860425"/>
                        <a:ext cx="5564188" cy="2406650"/>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E12DFCB8-0683-4DE9-8287-E4FF3D9B6449}"/>
              </a:ext>
            </a:extLst>
          </p:cNvPr>
          <p:cNvSpPr txBox="1"/>
          <p:nvPr/>
        </p:nvSpPr>
        <p:spPr>
          <a:xfrm>
            <a:off x="6276870" y="1057845"/>
            <a:ext cx="1289233" cy="338554"/>
          </a:xfrm>
          <a:prstGeom prst="rect">
            <a:avLst/>
          </a:prstGeom>
          <a:noFill/>
        </p:spPr>
        <p:txBody>
          <a:bodyPr wrap="square" rtlCol="0">
            <a:spAutoFit/>
          </a:bodyPr>
          <a:lstStyle/>
          <a:p>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PQ</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rPr>
              <a:t>R</a:t>
            </a:r>
            <a:endParaRPr lang="zh-CN" altLang="en-US" sz="1600" b="1"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FFA333E5-554F-463B-B73E-FCC6E6FB6489}"/>
              </a:ext>
            </a:extLst>
          </p:cNvPr>
          <p:cNvSpPr txBox="1"/>
          <p:nvPr/>
        </p:nvSpPr>
        <p:spPr>
          <a:xfrm>
            <a:off x="6169838" y="807124"/>
            <a:ext cx="1289233" cy="338554"/>
          </a:xfrm>
          <a:prstGeom prst="rect">
            <a:avLst/>
          </a:prstGeom>
          <a:noFill/>
        </p:spPr>
        <p:txBody>
          <a:bodyPr wrap="square" rtlCol="0">
            <a:spAutoFit/>
          </a:bodyPr>
          <a:lstStyle/>
          <a:p>
            <a:pPr algn="ctr"/>
            <a:r>
              <a:rPr lang="zh-CN" altLang="en-US" sz="1600" b="1" dirty="0">
                <a:solidFill>
                  <a:srgbClr val="00B050"/>
                </a:solidFill>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小项</a:t>
            </a:r>
            <a:endParaRPr lang="zh-CN" altLang="en-US" sz="1600" b="1" dirty="0">
              <a:solidFill>
                <a:srgbClr val="00B050"/>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2E42653E-E6E0-4788-829C-BC89FEEE13AB}"/>
              </a:ext>
            </a:extLst>
          </p:cNvPr>
          <p:cNvSpPr txBox="1"/>
          <p:nvPr/>
        </p:nvSpPr>
        <p:spPr>
          <a:xfrm>
            <a:off x="6283073" y="1583222"/>
            <a:ext cx="1289233" cy="338554"/>
          </a:xfrm>
          <a:prstGeom prst="rect">
            <a:avLst/>
          </a:prstGeom>
          <a:noFill/>
        </p:spPr>
        <p:txBody>
          <a:bodyPr wrap="square" rtlCol="0">
            <a:spAutoFit/>
          </a:bodyPr>
          <a:lstStyle/>
          <a:p>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PQ</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rPr>
              <a:t>R</a:t>
            </a:r>
            <a:endParaRPr lang="zh-CN" altLang="en-US" sz="1600" b="1"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1A98810D-7057-4F80-A890-BDDBF5610ECF}"/>
              </a:ext>
            </a:extLst>
          </p:cNvPr>
          <p:cNvSpPr txBox="1"/>
          <p:nvPr/>
        </p:nvSpPr>
        <p:spPr>
          <a:xfrm>
            <a:off x="6275787" y="1852336"/>
            <a:ext cx="1289233" cy="338554"/>
          </a:xfrm>
          <a:prstGeom prst="rect">
            <a:avLst/>
          </a:prstGeom>
          <a:noFill/>
        </p:spPr>
        <p:txBody>
          <a:bodyPr wrap="square" rtlCol="0">
            <a:spAutoFit/>
          </a:bodyPr>
          <a:lstStyle/>
          <a:p>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PQ</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rPr>
              <a:t>R</a:t>
            </a:r>
            <a:endParaRPr lang="zh-CN" altLang="en-US" sz="1600" b="1"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DAA51D76-E1F0-4D25-90EA-785F53BC143F}"/>
              </a:ext>
            </a:extLst>
          </p:cNvPr>
          <p:cNvSpPr txBox="1"/>
          <p:nvPr/>
        </p:nvSpPr>
        <p:spPr>
          <a:xfrm>
            <a:off x="6275787" y="2141753"/>
            <a:ext cx="1289233" cy="338554"/>
          </a:xfrm>
          <a:prstGeom prst="rect">
            <a:avLst/>
          </a:prstGeom>
          <a:noFill/>
        </p:spPr>
        <p:txBody>
          <a:bodyPr wrap="square" rtlCol="0">
            <a:spAutoFit/>
          </a:bodyPr>
          <a:lstStyle/>
          <a:p>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PQ</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rPr>
              <a:t>R</a:t>
            </a:r>
            <a:endParaRPr lang="zh-CN" altLang="en-US" sz="160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12360888-8140-4526-88B5-910BD3F33B12}"/>
              </a:ext>
            </a:extLst>
          </p:cNvPr>
          <p:cNvSpPr txBox="1"/>
          <p:nvPr/>
        </p:nvSpPr>
        <p:spPr>
          <a:xfrm>
            <a:off x="6250579" y="2646827"/>
            <a:ext cx="1289233" cy="338554"/>
          </a:xfrm>
          <a:prstGeom prst="rect">
            <a:avLst/>
          </a:prstGeom>
          <a:noFill/>
        </p:spPr>
        <p:txBody>
          <a:bodyPr wrap="square" rtlCol="0">
            <a:spAutoFit/>
          </a:bodyPr>
          <a:lstStyle/>
          <a:p>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PQ</a:t>
            </a:r>
            <a:r>
              <a:rPr lang="en-US" altLang="zh-CN" sz="1600" b="1" dirty="0">
                <a:latin typeface="Times New Roman" panose="02020603050405020304" pitchFamily="18" charset="0"/>
                <a:ea typeface="Cambria Math" panose="02040503050406030204" pitchFamily="18" charset="0"/>
                <a:cs typeface="Times New Roman" panose="02020603050405020304" pitchFamily="18" charset="0"/>
              </a:rPr>
              <a:t>R</a:t>
            </a:r>
            <a:endParaRPr lang="zh-CN" altLang="en-US" sz="1600" b="1"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3A7F5B49-E07F-48D9-96BD-63809063931B}"/>
              </a:ext>
            </a:extLst>
          </p:cNvPr>
          <p:cNvSpPr txBox="1"/>
          <p:nvPr/>
        </p:nvSpPr>
        <p:spPr>
          <a:xfrm>
            <a:off x="7539812" y="967218"/>
            <a:ext cx="642933"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m</a:t>
            </a:r>
            <a:r>
              <a:rPr lang="en-US" altLang="zh-CN" sz="1200" dirty="0">
                <a:latin typeface="Times New Roman" panose="02020603050405020304" pitchFamily="18" charset="0"/>
                <a:cs typeface="Times New Roman" panose="02020603050405020304" pitchFamily="18" charset="0"/>
              </a:rPr>
              <a:t>111</a:t>
            </a:r>
            <a:endParaRPr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3A9BFB17-BA92-41F4-89C3-4954F586ED10}"/>
              </a:ext>
            </a:extLst>
          </p:cNvPr>
          <p:cNvSpPr txBox="1"/>
          <p:nvPr/>
        </p:nvSpPr>
        <p:spPr>
          <a:xfrm>
            <a:off x="7516769" y="1471618"/>
            <a:ext cx="65434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m</a:t>
            </a:r>
            <a:r>
              <a:rPr lang="en-US" altLang="zh-CN" sz="1200" dirty="0">
                <a:latin typeface="Times New Roman" panose="02020603050405020304" pitchFamily="18" charset="0"/>
                <a:cs typeface="Times New Roman" panose="02020603050405020304" pitchFamily="18" charset="0"/>
              </a:rPr>
              <a:t>101</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ACB213EB-A267-4EDC-9868-4CA88FC83E17}"/>
              </a:ext>
            </a:extLst>
          </p:cNvPr>
          <p:cNvSpPr txBox="1"/>
          <p:nvPr/>
        </p:nvSpPr>
        <p:spPr>
          <a:xfrm>
            <a:off x="7499730" y="2050796"/>
            <a:ext cx="64863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m</a:t>
            </a:r>
            <a:r>
              <a:rPr lang="en-US" altLang="zh-CN" sz="1200" dirty="0">
                <a:latin typeface="Times New Roman" panose="02020603050405020304" pitchFamily="18" charset="0"/>
                <a:cs typeface="Times New Roman" panose="02020603050405020304" pitchFamily="18" charset="0"/>
              </a:rPr>
              <a:t>011</a:t>
            </a:r>
            <a:endParaRPr lang="zh-CN" altLang="en-US"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A5F2CE21-8FD5-4839-8D78-170D80AB2665}"/>
              </a:ext>
            </a:extLst>
          </p:cNvPr>
          <p:cNvSpPr txBox="1"/>
          <p:nvPr/>
        </p:nvSpPr>
        <p:spPr>
          <a:xfrm>
            <a:off x="7507016" y="1754717"/>
            <a:ext cx="65434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m</a:t>
            </a:r>
            <a:r>
              <a:rPr lang="en-US" altLang="zh-CN" sz="1200" dirty="0">
                <a:latin typeface="Times New Roman" panose="02020603050405020304" pitchFamily="18" charset="0"/>
                <a:cs typeface="Times New Roman" panose="02020603050405020304" pitchFamily="18" charset="0"/>
              </a:rPr>
              <a:t>100</a:t>
            </a:r>
            <a:endParaRPr lang="zh-CN" altLang="en-US"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662F22A5-79F0-4F10-B1E1-83D10F874936}"/>
              </a:ext>
            </a:extLst>
          </p:cNvPr>
          <p:cNvSpPr txBox="1"/>
          <p:nvPr/>
        </p:nvSpPr>
        <p:spPr>
          <a:xfrm>
            <a:off x="7486295" y="2579214"/>
            <a:ext cx="65434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m</a:t>
            </a:r>
            <a:r>
              <a:rPr lang="en-US" altLang="zh-CN" sz="1200" dirty="0">
                <a:latin typeface="Times New Roman" panose="02020603050405020304" pitchFamily="18" charset="0"/>
                <a:cs typeface="Times New Roman" panose="02020603050405020304" pitchFamily="18" charset="0"/>
              </a:rPr>
              <a:t>001</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0B05E6A-3F76-479B-AA65-AAE0CC0C725D}"/>
                  </a:ext>
                </a:extLst>
              </p:cNvPr>
              <p:cNvSpPr/>
              <p:nvPr/>
            </p:nvSpPr>
            <p:spPr>
              <a:xfrm>
                <a:off x="1654340" y="4696095"/>
                <a:ext cx="1782667"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CN" b="1" i="1">
                              <a:latin typeface="Cambria Math" panose="02040503050406030204" pitchFamily="18" charset="0"/>
                              <a:cs typeface="Times New Roman" panose="02020603050405020304" pitchFamily="18" charset="0"/>
                            </a:rPr>
                          </m:ctrlPr>
                        </m:naryPr>
                        <m:sub/>
                        <m:sup/>
                        <m:e>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𝟑</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𝟒</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𝟓</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𝟕</m:t>
                          </m:r>
                          <m:r>
                            <a:rPr lang="en-US" altLang="zh-CN" b="1" i="1">
                              <a:latin typeface="Cambria Math" panose="02040503050406030204" pitchFamily="18" charset="0"/>
                              <a:cs typeface="Times New Roman" panose="02020603050405020304" pitchFamily="18" charset="0"/>
                            </a:rPr>
                            <m:t>)</m:t>
                          </m:r>
                        </m:e>
                      </m:nary>
                    </m:oMath>
                  </m:oMathPara>
                </a14:m>
                <a:endParaRPr lang="zh-CN" altLang="en-US" dirty="0"/>
              </a:p>
            </p:txBody>
          </p:sp>
        </mc:Choice>
        <mc:Fallback xmlns="">
          <p:sp>
            <p:nvSpPr>
              <p:cNvPr id="6" name="矩形 5">
                <a:extLst>
                  <a:ext uri="{FF2B5EF4-FFF2-40B4-BE49-F238E27FC236}">
                    <a16:creationId xmlns:a16="http://schemas.microsoft.com/office/drawing/2014/main" id="{20B05E6A-3F76-479B-AA65-AAE0CC0C725D}"/>
                  </a:ext>
                </a:extLst>
              </p:cNvPr>
              <p:cNvSpPr>
                <a:spLocks noRot="1" noChangeAspect="1" noMove="1" noResize="1" noEditPoints="1" noAdjustHandles="1" noChangeArrowheads="1" noChangeShapeType="1" noTextEdit="1"/>
              </p:cNvSpPr>
              <p:nvPr/>
            </p:nvSpPr>
            <p:spPr>
              <a:xfrm>
                <a:off x="1654340" y="4696095"/>
                <a:ext cx="1782667" cy="76309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89F48DB3-3622-46DB-A52B-AA72ED3816AB}"/>
                  </a:ext>
                </a:extLst>
              </p:cNvPr>
              <p:cNvSpPr/>
              <p:nvPr/>
            </p:nvSpPr>
            <p:spPr>
              <a:xfrm>
                <a:off x="3595756" y="4671509"/>
                <a:ext cx="1376146"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CN" i="1" kern="100">
                              <a:latin typeface="Cambria Math" panose="02040503050406030204" pitchFamily="18" charset="0"/>
                              <a:cs typeface="Times New Roman" panose="02020603050405020304" pitchFamily="18" charset="0"/>
                            </a:rPr>
                          </m:ctrlPr>
                        </m:naryPr>
                        <m:sub/>
                        <m:sup/>
                        <m:e>
                          <m:r>
                            <a:rPr lang="en-US" altLang="zh-CN" i="1" kern="100">
                              <a:latin typeface="Cambria Math" panose="02040503050406030204" pitchFamily="18" charset="0"/>
                              <a:cs typeface="Times New Roman" panose="02020603050405020304" pitchFamily="18" charset="0"/>
                            </a:rPr>
                            <m:t>(</m:t>
                          </m:r>
                          <m:r>
                            <a:rPr lang="en-US" altLang="zh-CN" b="1" i="1" kern="100">
                              <a:latin typeface="Cambria Math" panose="02040503050406030204" pitchFamily="18" charset="0"/>
                              <a:cs typeface="Times New Roman" panose="02020603050405020304" pitchFamily="18" charset="0"/>
                            </a:rPr>
                            <m:t>𝟎</m:t>
                          </m:r>
                          <m:r>
                            <a:rPr lang="en-US" altLang="zh-CN" b="1" i="1" kern="100">
                              <a:latin typeface="Cambria Math" panose="02040503050406030204" pitchFamily="18" charset="0"/>
                              <a:cs typeface="Times New Roman" panose="02020603050405020304" pitchFamily="18" charset="0"/>
                            </a:rPr>
                            <m:t>,</m:t>
                          </m:r>
                          <m:r>
                            <a:rPr lang="en-US" altLang="zh-CN" b="1" i="1" kern="100">
                              <a:latin typeface="Cambria Math" panose="02040503050406030204" pitchFamily="18" charset="0"/>
                              <a:cs typeface="Times New Roman" panose="02020603050405020304" pitchFamily="18" charset="0"/>
                            </a:rPr>
                            <m:t>𝟐</m:t>
                          </m:r>
                          <m:r>
                            <a:rPr lang="en-US" altLang="zh-CN" b="1" i="1" kern="100">
                              <a:latin typeface="Cambria Math" panose="02040503050406030204" pitchFamily="18" charset="0"/>
                              <a:cs typeface="Times New Roman" panose="02020603050405020304" pitchFamily="18" charset="0"/>
                            </a:rPr>
                            <m:t>,</m:t>
                          </m:r>
                          <m:r>
                            <a:rPr lang="en-US" altLang="zh-CN" b="1" i="1" kern="100">
                              <a:latin typeface="Cambria Math" panose="02040503050406030204" pitchFamily="18" charset="0"/>
                              <a:cs typeface="Times New Roman" panose="02020603050405020304" pitchFamily="18" charset="0"/>
                            </a:rPr>
                            <m:t>𝟔</m:t>
                          </m:r>
                          <m:r>
                            <a:rPr lang="en-US" altLang="zh-CN" i="1" kern="100">
                              <a:latin typeface="Cambria Math" panose="02040503050406030204" pitchFamily="18" charset="0"/>
                              <a:cs typeface="Times New Roman" panose="02020603050405020304" pitchFamily="18" charset="0"/>
                            </a:rPr>
                            <m:t>)</m:t>
                          </m:r>
                        </m:e>
                      </m:nary>
                    </m:oMath>
                  </m:oMathPara>
                </a14:m>
                <a:endParaRPr lang="zh-CN" altLang="en-US" dirty="0"/>
              </a:p>
            </p:txBody>
          </p:sp>
        </mc:Choice>
        <mc:Fallback xmlns="">
          <p:sp>
            <p:nvSpPr>
              <p:cNvPr id="27" name="矩形 26">
                <a:extLst>
                  <a:ext uri="{FF2B5EF4-FFF2-40B4-BE49-F238E27FC236}">
                    <a16:creationId xmlns:a16="http://schemas.microsoft.com/office/drawing/2014/main" id="{89F48DB3-3622-46DB-A52B-AA72ED3816AB}"/>
                  </a:ext>
                </a:extLst>
              </p:cNvPr>
              <p:cNvSpPr>
                <a:spLocks noRot="1" noChangeAspect="1" noMove="1" noResize="1" noEditPoints="1" noAdjustHandles="1" noChangeArrowheads="1" noChangeShapeType="1" noTextEdit="1"/>
              </p:cNvSpPr>
              <p:nvPr/>
            </p:nvSpPr>
            <p:spPr>
              <a:xfrm>
                <a:off x="3595756" y="4671509"/>
                <a:ext cx="1376146" cy="763094"/>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413667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15" grpId="0"/>
      <p:bldP spid="19" grpId="0"/>
      <p:bldP spid="23" grpId="0"/>
      <p:bldP spid="24" grpId="0"/>
      <p:bldP spid="16" grpId="0"/>
      <p:bldP spid="18" grpId="0"/>
      <p:bldP spid="20" grpId="0"/>
      <p:bldP spid="22" grpId="0"/>
      <p:bldP spid="25" grpId="0"/>
      <p:bldP spid="6" grpId="0"/>
      <p:bldP spid="2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111</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233201" y="807459"/>
            <a:ext cx="9121814" cy="957250"/>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gn="just">
              <a:lnSpc>
                <a:spcPct val="150000"/>
              </a:lnSpc>
              <a:buClr>
                <a:schemeClr val="accent6"/>
              </a:buClr>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例</a:t>
            </a:r>
            <a:r>
              <a:rPr lang="en-US" altLang="zh-CN" sz="2000" b="1" dirty="0">
                <a:solidFill>
                  <a:srgbClr val="3366FF"/>
                </a:solidFill>
                <a:cs typeface="Times New Roman" panose="02020603050405020304" pitchFamily="18" charset="0"/>
              </a:rPr>
              <a:t>1-7.6】</a:t>
            </a:r>
            <a:r>
              <a:rPr lang="zh-CN" altLang="en-US" sz="2000" kern="100" dirty="0">
                <a:cs typeface="Times New Roman" panose="02020603050405020304" pitchFamily="18" charset="0"/>
              </a:rPr>
              <a:t>求出</a:t>
            </a:r>
            <a:r>
              <a:rPr lang="en-US" altLang="zh-CN" sz="2000" kern="100" dirty="0">
                <a:cs typeface="Times New Roman" panose="02020603050405020304" pitchFamily="18" charset="0"/>
              </a:rPr>
              <a:t>P</a:t>
            </a:r>
            <a:r>
              <a:rPr lang="en-US" altLang="zh-CN" sz="2000" kern="100" dirty="0">
                <a:latin typeface="Arial" panose="020B0604020202020204" pitchFamily="34" charset="0"/>
                <a:cs typeface="Arial" panose="020B0604020202020204" pitchFamily="34" charset="0"/>
              </a:rPr>
              <a:t>↔</a:t>
            </a:r>
            <a:r>
              <a:rPr lang="en-US" altLang="zh-CN" sz="2000" kern="100" dirty="0">
                <a:cs typeface="Times New Roman" panose="02020603050405020304" pitchFamily="18" charset="0"/>
              </a:rPr>
              <a:t>Q </a:t>
            </a:r>
            <a:r>
              <a:rPr lang="zh-CN" altLang="en-US" sz="2000" kern="100" dirty="0">
                <a:cs typeface="Times New Roman" panose="02020603050405020304" pitchFamily="18" charset="0"/>
              </a:rPr>
              <a:t>的主析取范式与主合取范式。</a:t>
            </a:r>
            <a:endParaRPr lang="en-US" altLang="zh-CN" sz="2000" kern="100" dirty="0">
              <a:cs typeface="Times New Roman" panose="02020603050405020304" pitchFamily="18" charset="0"/>
            </a:endParaRPr>
          </a:p>
          <a:p>
            <a:pPr marL="1524000" indent="-1524000" algn="just">
              <a:lnSpc>
                <a:spcPct val="150000"/>
              </a:lnSpc>
              <a:buClr>
                <a:schemeClr val="accent6"/>
              </a:buClr>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解</a:t>
            </a:r>
            <a:r>
              <a:rPr lang="en-US" altLang="zh-CN" sz="2000" b="1" dirty="0">
                <a:solidFill>
                  <a:srgbClr val="3366FF"/>
                </a:solidFill>
                <a:cs typeface="Times New Roman" panose="02020603050405020304" pitchFamily="18" charset="0"/>
              </a:rPr>
              <a:t>】</a:t>
            </a:r>
            <a:endParaRPr lang="en-US" altLang="zh-CN" sz="2000" dirty="0">
              <a:cs typeface="Times New Roman" panose="02020603050405020304" pitchFamily="18" charset="0"/>
            </a:endParaRPr>
          </a:p>
        </p:txBody>
      </p:sp>
      <p:sp>
        <p:nvSpPr>
          <p:cNvPr id="9" name="矩形 8"/>
          <p:cNvSpPr/>
          <p:nvPr/>
        </p:nvSpPr>
        <p:spPr>
          <a:xfrm>
            <a:off x="979076" y="1315493"/>
            <a:ext cx="4860087" cy="4055919"/>
          </a:xfrm>
          <a:prstGeom prst="rect">
            <a:avLst/>
          </a:prstGeom>
        </p:spPr>
        <p:txBody>
          <a:bodyPr wrap="square">
            <a:spAutoFit/>
          </a:bodyPr>
          <a:lstStyle/>
          <a:p>
            <a:pPr>
              <a:lnSpc>
                <a:spcPct val="140000"/>
              </a:lnSpc>
            </a:pPr>
            <a:r>
              <a:rPr lang="en-US" altLang="zh-CN" kern="100" dirty="0">
                <a:latin typeface="Times New Roman" panose="02020603050405020304" pitchFamily="18" charset="0"/>
                <a:cs typeface="Times New Roman" panose="02020603050405020304" pitchFamily="18" charset="0"/>
              </a:rPr>
              <a:t>     P↔Q</a:t>
            </a:r>
          </a:p>
          <a:p>
            <a:pPr marL="285750" indent="-285750">
              <a:lnSpc>
                <a:spcPct val="14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rPr>
              <a:t>(P→Q)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(Q</a:t>
            </a:r>
            <a:r>
              <a:rPr lang="en-US" altLang="zh-CN" kern="100" dirty="0">
                <a:latin typeface="Times New Roman" panose="02020603050405020304" pitchFamily="18" charset="0"/>
                <a:cs typeface="Times New Roman" panose="02020603050405020304" pitchFamily="18" charset="0"/>
              </a:rPr>
              <a:t>→P)</a:t>
            </a:r>
          </a:p>
          <a:p>
            <a:pPr marL="285750" indent="-285750">
              <a:lnSpc>
                <a:spcPct val="14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 ( QP</a:t>
            </a:r>
            <a:r>
              <a:rPr lang="en-US" altLang="zh-CN" kern="100" dirty="0">
                <a:latin typeface="Times New Roman" panose="02020603050405020304" pitchFamily="18" charset="0"/>
                <a:cs typeface="Times New Roman" panose="02020603050405020304" pitchFamily="18" charset="0"/>
              </a:rPr>
              <a:t> ) </a:t>
            </a:r>
          </a:p>
          <a:p>
            <a:pPr marL="285750" indent="-285750">
              <a:lnSpc>
                <a:spcPct val="140000"/>
              </a:lnSpc>
              <a:buFont typeface="Symbol" panose="05050102010706020507" pitchFamily="18" charset="2"/>
              <a:buChar char="Û"/>
            </a:pPr>
            <a:r>
              <a:rPr lang="en-US" altLang="zh-CN" b="1" kern="100" dirty="0">
                <a:solidFill>
                  <a:schemeClr val="accent6"/>
                </a:solidFill>
                <a:latin typeface="Times New Roman" panose="02020603050405020304" pitchFamily="18" charset="0"/>
                <a:cs typeface="Times New Roman" panose="02020603050405020304" pitchFamily="18" charset="0"/>
              </a:rPr>
              <a:t>(</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b="1" kern="100" dirty="0">
                <a:solidFill>
                  <a:schemeClr val="accent6"/>
                </a:solidFill>
                <a:latin typeface="Times New Roman" panose="02020603050405020304" pitchFamily="18" charset="0"/>
                <a:cs typeface="Times New Roman" panose="02020603050405020304" pitchFamily="18" charset="0"/>
              </a:rPr>
              <a:t>P</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rPr>
              <a:t>Q)</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  (P   Q</a:t>
            </a:r>
            <a:r>
              <a:rPr lang="en-US" altLang="zh-CN" b="1" kern="100" dirty="0">
                <a:solidFill>
                  <a:schemeClr val="accent6"/>
                </a:solidFill>
                <a:latin typeface="Times New Roman" panose="02020603050405020304" pitchFamily="18" charset="0"/>
                <a:cs typeface="Times New Roman" panose="02020603050405020304" pitchFamily="18" charset="0"/>
              </a:rPr>
              <a:t> ) </a:t>
            </a:r>
          </a:p>
          <a:p>
            <a:pPr marL="285750" indent="-285750">
              <a:lnSpc>
                <a:spcPct val="14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rPr>
              <a:t>M</a:t>
            </a:r>
            <a:r>
              <a:rPr lang="en-US" altLang="zh-CN" sz="1200" kern="100" dirty="0">
                <a:latin typeface="Times New Roman" panose="02020603050405020304" pitchFamily="18" charset="0"/>
                <a:cs typeface="Times New Roman" panose="02020603050405020304" pitchFamily="18" charset="0"/>
              </a:rPr>
              <a:t>10</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M</a:t>
            </a:r>
            <a:r>
              <a:rPr lang="en-US" altLang="zh-CN" sz="1200" kern="100" dirty="0">
                <a:latin typeface="Times New Roman" panose="02020603050405020304" pitchFamily="18" charset="0"/>
                <a:cs typeface="Times New Roman" panose="02020603050405020304" pitchFamily="18" charset="0"/>
                <a:sym typeface="Symbol" panose="05050102010706020507" pitchFamily="18" charset="2"/>
              </a:rPr>
              <a:t>01</a:t>
            </a:r>
            <a:endParaRPr lang="en-US" altLang="zh-CN" sz="1200" b="1" kern="100" dirty="0">
              <a:solidFill>
                <a:srgbClr val="FF0000"/>
              </a:solidFill>
              <a:latin typeface="Times New Roman" panose="02020603050405020304" pitchFamily="18" charset="0"/>
              <a:cs typeface="Times New Roman" panose="02020603050405020304" pitchFamily="18" charset="0"/>
            </a:endParaRPr>
          </a:p>
          <a:p>
            <a:pPr marL="285750" indent="-285750">
              <a:lnSpc>
                <a:spcPct val="14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rPr>
              <a:t>M</a:t>
            </a:r>
            <a:r>
              <a:rPr lang="en-US" altLang="zh-CN" sz="1200" kern="100" dirty="0">
                <a:latin typeface="Times New Roman" panose="02020603050405020304" pitchFamily="18" charset="0"/>
                <a:cs typeface="Times New Roman" panose="02020603050405020304" pitchFamily="18" charset="0"/>
              </a:rPr>
              <a:t>2</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M</a:t>
            </a:r>
            <a:r>
              <a:rPr lang="en-US" altLang="zh-CN" sz="1200" kern="100" dirty="0">
                <a:latin typeface="Times New Roman" panose="02020603050405020304" pitchFamily="18" charset="0"/>
                <a:cs typeface="Times New Roman" panose="02020603050405020304" pitchFamily="18" charset="0"/>
                <a:sym typeface="Symbol" panose="05050102010706020507" pitchFamily="18" charset="2"/>
              </a:rPr>
              <a:t>1</a:t>
            </a:r>
            <a:endParaRPr lang="en-US" altLang="zh-CN" sz="1200" b="1" kern="100" dirty="0">
              <a:solidFill>
                <a:srgbClr val="FF0000"/>
              </a:solidFill>
              <a:latin typeface="Times New Roman" panose="02020603050405020304" pitchFamily="18" charset="0"/>
              <a:cs typeface="Times New Roman" panose="02020603050405020304" pitchFamily="18" charset="0"/>
            </a:endParaRPr>
          </a:p>
          <a:p>
            <a:pPr marL="285750" indent="-285750">
              <a:lnSpc>
                <a:spcPct val="14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(1,2)</a:t>
            </a:r>
          </a:p>
          <a:p>
            <a:pPr marL="285750" indent="-285750">
              <a:lnSpc>
                <a:spcPct val="14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(0,3)</a:t>
            </a:r>
          </a:p>
          <a:p>
            <a:pPr marL="285750" indent="-285750">
              <a:lnSpc>
                <a:spcPct val="14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kern="100" dirty="0">
                <a:latin typeface="Times New Roman" panose="02020603050405020304" pitchFamily="18" charset="0"/>
                <a:cs typeface="Times New Roman" panose="02020603050405020304" pitchFamily="18" charset="0"/>
                <a:sym typeface="Symbol" panose="05050102010706020507" pitchFamily="18" charset="2"/>
              </a:rPr>
              <a:t>m</a:t>
            </a:r>
            <a:r>
              <a:rPr lang="en-US" altLang="zh-CN" sz="1200" kern="100" dirty="0">
                <a:latin typeface="Times New Roman" panose="02020603050405020304" pitchFamily="18" charset="0"/>
                <a:cs typeface="Times New Roman" panose="02020603050405020304" pitchFamily="18" charset="0"/>
                <a:sym typeface="Symbol" panose="05050102010706020507" pitchFamily="18" charset="2"/>
              </a:rPr>
              <a:t>00</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kern="100" dirty="0">
                <a:latin typeface="Times New Roman" panose="02020603050405020304" pitchFamily="18" charset="0"/>
                <a:cs typeface="Times New Roman" panose="02020603050405020304" pitchFamily="18" charset="0"/>
                <a:sym typeface="Symbol" panose="05050102010706020507" pitchFamily="18" charset="2"/>
              </a:rPr>
              <a:t>m</a:t>
            </a:r>
            <a:r>
              <a:rPr lang="en-US" altLang="zh-CN" sz="1200" kern="100" dirty="0">
                <a:latin typeface="Times New Roman" panose="02020603050405020304" pitchFamily="18" charset="0"/>
                <a:cs typeface="Times New Roman" panose="02020603050405020304" pitchFamily="18" charset="0"/>
                <a:sym typeface="Symbol" panose="05050102010706020507" pitchFamily="18" charset="2"/>
              </a:rPr>
              <a:t>11</a:t>
            </a:r>
            <a:endParaRPr lang="en-US" altLang="zh-CN" kern="100" dirty="0">
              <a:latin typeface="Times New Roman" panose="02020603050405020304" pitchFamily="18" charset="0"/>
              <a:cs typeface="Times New Roman" panose="02020603050405020304" pitchFamily="18" charset="0"/>
              <a:sym typeface="Symbol" panose="05050102010706020507" pitchFamily="18" charset="2"/>
            </a:endParaRPr>
          </a:p>
          <a:p>
            <a:pPr marL="285750" indent="-285750">
              <a:lnSpc>
                <a:spcPct val="140000"/>
              </a:lnSpc>
              <a:buFont typeface="Symbol" panose="05050102010706020507" pitchFamily="18" charset="2"/>
              <a:buChar char="Û"/>
            </a:pPr>
            <a:r>
              <a:rPr lang="en-US" altLang="zh-CN" b="1" kern="100" dirty="0">
                <a:solidFill>
                  <a:srgbClr val="3366FF"/>
                </a:solidFill>
                <a:latin typeface="Times New Roman" panose="02020603050405020304" pitchFamily="18" charset="0"/>
                <a:cs typeface="Times New Roman" panose="02020603050405020304" pitchFamily="18" charset="0"/>
              </a:rPr>
              <a:t>(</a:t>
            </a:r>
            <a:r>
              <a:rPr lang="en-US" altLang="zh-CN" b="1"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b="1" kern="100" dirty="0">
                <a:solidFill>
                  <a:srgbClr val="3366FF"/>
                </a:solidFill>
                <a:latin typeface="Times New Roman" panose="02020603050405020304" pitchFamily="18" charset="0"/>
                <a:cs typeface="Times New Roman" panose="02020603050405020304" pitchFamily="18" charset="0"/>
              </a:rPr>
              <a:t>P</a:t>
            </a:r>
            <a:r>
              <a:rPr lang="en-US" altLang="zh-CN" b="1"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   </a:t>
            </a:r>
            <a:r>
              <a:rPr lang="en-US" altLang="zh-CN" b="1" kern="100" dirty="0">
                <a:solidFill>
                  <a:srgbClr val="3366FF"/>
                </a:solidFill>
                <a:latin typeface="Times New Roman" panose="02020603050405020304" pitchFamily="18" charset="0"/>
                <a:cs typeface="Times New Roman" panose="02020603050405020304" pitchFamily="18" charset="0"/>
              </a:rPr>
              <a:t>Q</a:t>
            </a:r>
            <a:r>
              <a:rPr lang="en-US" altLang="zh-CN" b="1"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  (</a:t>
            </a:r>
            <a:r>
              <a:rPr lang="en-US" altLang="zh-CN" b="1" kern="100" dirty="0">
                <a:solidFill>
                  <a:srgbClr val="3366FF"/>
                </a:solidFill>
                <a:latin typeface="Times New Roman" panose="02020603050405020304" pitchFamily="18" charset="0"/>
                <a:cs typeface="Times New Roman" panose="02020603050405020304" pitchFamily="18" charset="0"/>
              </a:rPr>
              <a:t>P</a:t>
            </a:r>
            <a:r>
              <a:rPr lang="en-US" altLang="zh-CN" b="1"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 Q)     </a:t>
            </a:r>
            <a:endParaRPr lang="en-US" altLang="zh-CN" b="1" kern="100" dirty="0">
              <a:solidFill>
                <a:srgbClr val="3366FF"/>
              </a:solidFill>
              <a:latin typeface="Times New Roman" panose="02020603050405020304" pitchFamily="18" charset="0"/>
              <a:cs typeface="Times New Roman" panose="02020603050405020304" pitchFamily="18" charset="0"/>
            </a:endParaRPr>
          </a:p>
        </p:txBody>
      </p:sp>
      <p:sp>
        <p:nvSpPr>
          <p:cNvPr id="4" name="矩形 3"/>
          <p:cNvSpPr/>
          <p:nvPr/>
        </p:nvSpPr>
        <p:spPr>
          <a:xfrm>
            <a:off x="3612828" y="2467603"/>
            <a:ext cx="1346844" cy="455253"/>
          </a:xfrm>
          <a:prstGeom prst="rect">
            <a:avLst/>
          </a:prstGeom>
        </p:spPr>
        <p:txBody>
          <a:bodyPr wrap="none">
            <a:spAutoFit/>
          </a:bodyPr>
          <a:lstStyle/>
          <a:p>
            <a:pPr>
              <a:lnSpc>
                <a:spcPct val="150000"/>
              </a:lnSpc>
            </a:pPr>
            <a:r>
              <a:rPr lang="zh-CN" altLang="en-US" b="1"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主合取范式</a:t>
            </a:r>
            <a:endParaRPr lang="en-US" altLang="zh-CN" b="1" kern="100" dirty="0">
              <a:solidFill>
                <a:srgbClr val="FF0000"/>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0FBD534F-1A00-4DFB-BC16-D773867695C1}"/>
              </a:ext>
            </a:extLst>
          </p:cNvPr>
          <p:cNvSpPr/>
          <p:nvPr/>
        </p:nvSpPr>
        <p:spPr>
          <a:xfrm>
            <a:off x="3612828" y="4861963"/>
            <a:ext cx="1346844" cy="455253"/>
          </a:xfrm>
          <a:prstGeom prst="rect">
            <a:avLst/>
          </a:prstGeom>
        </p:spPr>
        <p:txBody>
          <a:bodyPr wrap="none">
            <a:spAutoFit/>
          </a:bodyPr>
          <a:lstStyle/>
          <a:p>
            <a:pPr>
              <a:lnSpc>
                <a:spcPct val="150000"/>
              </a:lnSpc>
            </a:pPr>
            <a:r>
              <a:rPr lang="zh-CN" altLang="en-US" b="1" kern="1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主析取范式</a:t>
            </a:r>
            <a:endParaRPr lang="en-US" altLang="zh-CN" b="1" kern="100" dirty="0">
              <a:solidFill>
                <a:srgbClr val="FF0000"/>
              </a:solidFill>
              <a:latin typeface="Times New Roman" panose="02020603050405020304" pitchFamily="18" charset="0"/>
              <a:cs typeface="Times New Roman" panose="02020603050405020304" pitchFamily="18" charset="0"/>
            </a:endParaRPr>
          </a:p>
        </p:txBody>
      </p:sp>
      <p:graphicFrame>
        <p:nvGraphicFramePr>
          <p:cNvPr id="11" name="Group 36">
            <a:extLst>
              <a:ext uri="{FF2B5EF4-FFF2-40B4-BE49-F238E27FC236}">
                <a16:creationId xmlns:a16="http://schemas.microsoft.com/office/drawing/2014/main" id="{CCA7143D-81C4-426A-9616-BBB18A7B915F}"/>
              </a:ext>
            </a:extLst>
          </p:cNvPr>
          <p:cNvGraphicFramePr>
            <a:graphicFrameLocks noGrp="1"/>
          </p:cNvGraphicFramePr>
          <p:nvPr/>
        </p:nvGraphicFramePr>
        <p:xfrm>
          <a:off x="5200331" y="1764709"/>
          <a:ext cx="2342309" cy="2039468"/>
        </p:xfrm>
        <a:graphic>
          <a:graphicData uri="http://schemas.openxmlformats.org/drawingml/2006/table">
            <a:tbl>
              <a:tblPr/>
              <a:tblGrid>
                <a:gridCol w="587374">
                  <a:extLst>
                    <a:ext uri="{9D8B030D-6E8A-4147-A177-3AD203B41FA5}">
                      <a16:colId xmlns:a16="http://schemas.microsoft.com/office/drawing/2014/main" val="20000"/>
                    </a:ext>
                  </a:extLst>
                </a:gridCol>
                <a:gridCol w="587395">
                  <a:extLst>
                    <a:ext uri="{9D8B030D-6E8A-4147-A177-3AD203B41FA5}">
                      <a16:colId xmlns:a16="http://schemas.microsoft.com/office/drawing/2014/main" val="20001"/>
                    </a:ext>
                  </a:extLst>
                </a:gridCol>
                <a:gridCol w="1167540">
                  <a:extLst>
                    <a:ext uri="{9D8B030D-6E8A-4147-A177-3AD203B41FA5}">
                      <a16:colId xmlns:a16="http://schemas.microsoft.com/office/drawing/2014/main" val="20002"/>
                    </a:ext>
                  </a:extLst>
                </a:gridCol>
              </a:tblGrid>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P</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Q</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lang="en-US" altLang="zh-CN" sz="2000" b="1" dirty="0">
                          <a:solidFill>
                            <a:schemeClr val="tx1"/>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P↔</a:t>
                      </a:r>
                      <a:r>
                        <a:rPr lang="en-US" altLang="zh-CN" sz="2000" b="1" dirty="0">
                          <a:solidFill>
                            <a:schemeClr val="tx1"/>
                          </a:solidFill>
                          <a:effectLst>
                            <a:outerShdw blurRad="38100" dist="38100" dir="2700000" algn="tl">
                              <a:srgbClr val="FFFFFF"/>
                            </a:outerShdw>
                          </a:effectLst>
                          <a:latin typeface="Times New Roman" panose="02020603050405020304" pitchFamily="18" charset="0"/>
                          <a:cs typeface="Times New Roman" panose="02020603050405020304" pitchFamily="18" charset="0"/>
                          <a:sym typeface="Symbol" panose="05050102010706020507" pitchFamily="18" charset="2"/>
                        </a:rPr>
                        <a:t>Q</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660">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5" name="表格 4">
            <a:extLst>
              <a:ext uri="{FF2B5EF4-FFF2-40B4-BE49-F238E27FC236}">
                <a16:creationId xmlns:a16="http://schemas.microsoft.com/office/drawing/2014/main" id="{63449AB4-505D-4D77-990D-30F813946E97}"/>
              </a:ext>
            </a:extLst>
          </p:cNvPr>
          <p:cNvGraphicFramePr>
            <a:graphicFrameLocks noGrp="1"/>
          </p:cNvGraphicFramePr>
          <p:nvPr/>
        </p:nvGraphicFramePr>
        <p:xfrm>
          <a:off x="7593424" y="1749154"/>
          <a:ext cx="988939" cy="2039468"/>
        </p:xfrm>
        <a:graphic>
          <a:graphicData uri="http://schemas.openxmlformats.org/drawingml/2006/table">
            <a:tbl>
              <a:tblPr/>
              <a:tblGrid>
                <a:gridCol w="988939">
                  <a:extLst>
                    <a:ext uri="{9D8B030D-6E8A-4147-A177-3AD203B41FA5}">
                      <a16:colId xmlns:a16="http://schemas.microsoft.com/office/drawing/2014/main" val="867100573"/>
                    </a:ext>
                  </a:extLst>
                </a:gridCol>
              </a:tblGrid>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zh-CN" altLang="en-US" sz="18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大项</a:t>
                      </a:r>
                      <a:endParaRPr kumimoji="1" lang="en-CA" altLang="zh-CN" sz="18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87539923"/>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33126158"/>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b="1" kern="100" dirty="0">
                          <a:solidFill>
                            <a:schemeClr val="accent6"/>
                          </a:solidFill>
                          <a:latin typeface="Times New Roman" panose="02020603050405020304" pitchFamily="18" charset="0"/>
                          <a:cs typeface="Times New Roman" panose="02020603050405020304" pitchFamily="18" charset="0"/>
                        </a:rPr>
                        <a:t>P</a:t>
                      </a: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kern="100" dirty="0">
                          <a:solidFill>
                            <a:schemeClr val="accent6"/>
                          </a:solidFill>
                          <a:latin typeface="Times New Roman" panose="02020603050405020304" pitchFamily="18" charset="0"/>
                          <a:cs typeface="Times New Roman" panose="02020603050405020304" pitchFamily="18" charset="0"/>
                        </a:rPr>
                        <a:t>Q</a:t>
                      </a:r>
                      <a:endParaRPr kumimoji="1" lang="en-CA" altLang="zh-CN" sz="2000" b="1" i="0" u="none" strike="noStrike" cap="none" normalizeH="0" baseline="0" dirty="0">
                        <a:ln>
                          <a:noFill/>
                        </a:ln>
                        <a:solidFill>
                          <a:schemeClr val="accent6"/>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33090148"/>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lang="en-US" altLang="zh-CN" b="1" kern="100"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P  Q</a:t>
                      </a:r>
                      <a:r>
                        <a:rPr lang="en-US" altLang="zh-CN" b="1" kern="100" dirty="0">
                          <a:solidFill>
                            <a:schemeClr val="accent6"/>
                          </a:solidFill>
                          <a:latin typeface="Times New Roman" panose="02020603050405020304" pitchFamily="18" charset="0"/>
                          <a:cs typeface="Times New Roman" panose="02020603050405020304" pitchFamily="18" charset="0"/>
                        </a:rPr>
                        <a:t> </a:t>
                      </a:r>
                      <a:endParaRPr kumimoji="1" lang="en-CA" altLang="zh-CN" sz="2000" b="1" i="0" u="none" strike="noStrike" cap="none" normalizeH="0" baseline="0" dirty="0">
                        <a:ln>
                          <a:noFill/>
                        </a:ln>
                        <a:solidFill>
                          <a:schemeClr val="accent6"/>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19797332"/>
                  </a:ext>
                </a:extLst>
              </a:tr>
              <a:tr h="431660">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27459892"/>
                  </a:ext>
                </a:extLst>
              </a:tr>
            </a:tbl>
          </a:graphicData>
        </a:graphic>
      </p:graphicFrame>
      <p:graphicFrame>
        <p:nvGraphicFramePr>
          <p:cNvPr id="12" name="表格 11">
            <a:extLst>
              <a:ext uri="{FF2B5EF4-FFF2-40B4-BE49-F238E27FC236}">
                <a16:creationId xmlns:a16="http://schemas.microsoft.com/office/drawing/2014/main" id="{FDE8ABB0-BA8D-4A8C-9EAA-81DD8AC1B359}"/>
              </a:ext>
            </a:extLst>
          </p:cNvPr>
          <p:cNvGraphicFramePr>
            <a:graphicFrameLocks noGrp="1"/>
          </p:cNvGraphicFramePr>
          <p:nvPr/>
        </p:nvGraphicFramePr>
        <p:xfrm>
          <a:off x="8641755" y="1747526"/>
          <a:ext cx="1198489" cy="2039468"/>
        </p:xfrm>
        <a:graphic>
          <a:graphicData uri="http://schemas.openxmlformats.org/drawingml/2006/table">
            <a:tbl>
              <a:tblPr/>
              <a:tblGrid>
                <a:gridCol w="1198489">
                  <a:extLst>
                    <a:ext uri="{9D8B030D-6E8A-4147-A177-3AD203B41FA5}">
                      <a16:colId xmlns:a16="http://schemas.microsoft.com/office/drawing/2014/main" val="3834890869"/>
                    </a:ext>
                  </a:extLst>
                </a:gridCol>
              </a:tblGrid>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zh-CN" altLang="en-US" sz="18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小项</a:t>
                      </a:r>
                      <a:endParaRPr kumimoji="1" lang="en-CA" altLang="zh-CN" sz="18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0585410"/>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lang="en-US" altLang="zh-CN" b="1" kern="100" dirty="0">
                          <a:solidFill>
                            <a:srgbClr val="3366FF"/>
                          </a:solidFill>
                          <a:latin typeface="Times New Roman" panose="02020603050405020304" pitchFamily="18" charset="0"/>
                          <a:cs typeface="Times New Roman" panose="02020603050405020304" pitchFamily="18" charset="0"/>
                        </a:rPr>
                        <a:t>P</a:t>
                      </a:r>
                      <a:r>
                        <a:rPr lang="en-US" altLang="zh-CN" b="1"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 Q</a:t>
                      </a:r>
                      <a:endParaRPr kumimoji="1" lang="en-CA" altLang="zh-CN" sz="2000" b="1" i="0" u="none" strike="noStrike" cap="none" normalizeH="0" baseline="0" dirty="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54855328"/>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endParaRPr kumimoji="1" lang="en-CA" altLang="zh-CN" sz="2000" b="1" i="0" u="none" strike="noStrike" cap="none" normalizeH="0" baseline="0" dirty="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33500748"/>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endParaRPr kumimoji="1" lang="en-CA" altLang="zh-CN" sz="2000" b="1" i="0" u="none" strike="noStrike" cap="none" normalizeH="0" baseline="0" dirty="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1162821"/>
                  </a:ext>
                </a:extLst>
              </a:tr>
              <a:tr h="431660">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lang="en-US" altLang="zh-CN" b="1"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b="1" kern="100" dirty="0">
                          <a:solidFill>
                            <a:srgbClr val="3366FF"/>
                          </a:solidFill>
                          <a:latin typeface="Times New Roman" panose="02020603050405020304" pitchFamily="18" charset="0"/>
                          <a:cs typeface="Times New Roman" panose="02020603050405020304" pitchFamily="18" charset="0"/>
                        </a:rPr>
                        <a:t>P</a:t>
                      </a:r>
                      <a:r>
                        <a:rPr lang="en-US" altLang="zh-CN" b="1" kern="100"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b="1" kern="100" dirty="0">
                          <a:solidFill>
                            <a:srgbClr val="3366FF"/>
                          </a:solidFill>
                          <a:latin typeface="Times New Roman" panose="02020603050405020304" pitchFamily="18" charset="0"/>
                          <a:cs typeface="Times New Roman" panose="02020603050405020304" pitchFamily="18" charset="0"/>
                        </a:rPr>
                        <a:t>Q</a:t>
                      </a:r>
                      <a:endParaRPr kumimoji="1" lang="en-CA" altLang="zh-CN" sz="2000" b="1" i="0" u="none" strike="noStrike" cap="none" normalizeH="0" baseline="0" dirty="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36383271"/>
                  </a:ext>
                </a:extLst>
              </a:tr>
            </a:tbl>
          </a:graphicData>
        </a:graphic>
      </p:graphicFrame>
    </p:spTree>
    <p:extLst>
      <p:ext uri="{BB962C8B-B14F-4D97-AF65-F5344CB8AC3E}">
        <p14:creationId xmlns:p14="http://schemas.microsoft.com/office/powerpoint/2010/main" val="150948420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112</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8" name="Text Box 2"/>
          <p:cNvSpPr txBox="1">
            <a:spLocks noChangeArrowheads="1"/>
          </p:cNvSpPr>
          <p:nvPr/>
        </p:nvSpPr>
        <p:spPr bwMode="auto">
          <a:xfrm>
            <a:off x="385367" y="778700"/>
            <a:ext cx="2951666"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marL="0" indent="0">
              <a:spcBef>
                <a:spcPct val="50000"/>
              </a:spcBef>
              <a:buClr>
                <a:schemeClr val="bg1"/>
              </a:buClr>
              <a:buNone/>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1-8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推理理论</a:t>
            </a:r>
          </a:p>
        </p:txBody>
      </p:sp>
      <p:sp>
        <p:nvSpPr>
          <p:cNvPr id="9" name="Rectangle 6"/>
          <p:cNvSpPr>
            <a:spLocks noChangeArrowheads="1"/>
          </p:cNvSpPr>
          <p:nvPr/>
        </p:nvSpPr>
        <p:spPr bwMode="auto">
          <a:xfrm>
            <a:off x="438069" y="1461582"/>
            <a:ext cx="7396994" cy="3727239"/>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nSpc>
                <a:spcPct val="150000"/>
              </a:lnSpc>
              <a:buClr>
                <a:schemeClr val="accent6"/>
              </a:buClr>
            </a:pPr>
            <a:r>
              <a:rPr lang="en-US" altLang="zh-CN" sz="2000" dirty="0">
                <a:ea typeface="黑体" panose="02010609060101010101" pitchFamily="49" charset="-122"/>
                <a:cs typeface="Times New Roman" panose="02020603050405020304" pitchFamily="18" charset="0"/>
                <a:sym typeface="Symbol" panose="05050102010706020507" pitchFamily="18" charset="2"/>
              </a:rPr>
              <a:t>【</a:t>
            </a:r>
            <a:r>
              <a:rPr lang="zh-CN" altLang="en-US" sz="2000" dirty="0">
                <a:ea typeface="黑体" panose="02010609060101010101" pitchFamily="49" charset="-122"/>
                <a:cs typeface="Times New Roman" panose="02020603050405020304" pitchFamily="18" charset="0"/>
                <a:sym typeface="Symbol" panose="05050102010706020507" pitchFamily="18" charset="2"/>
              </a:rPr>
              <a:t>定义</a:t>
            </a:r>
            <a:r>
              <a:rPr lang="en-US" altLang="zh-CN" sz="2000" dirty="0">
                <a:ea typeface="黑体" panose="02010609060101010101" pitchFamily="49" charset="-122"/>
                <a:cs typeface="Times New Roman" panose="02020603050405020304" pitchFamily="18" charset="0"/>
                <a:sym typeface="Symbol" panose="05050102010706020507" pitchFamily="18" charset="2"/>
              </a:rPr>
              <a:t>1-8.1】</a:t>
            </a:r>
            <a:r>
              <a:rPr lang="zh-CN" altLang="en-US" sz="2000" dirty="0">
                <a:ea typeface="+mn-ea"/>
                <a:cs typeface="Times New Roman" panose="02020603050405020304" pitchFamily="18" charset="0"/>
                <a:sym typeface="Symbol" panose="05050102010706020507" pitchFamily="18" charset="2"/>
              </a:rPr>
              <a:t>设</a:t>
            </a:r>
            <a:r>
              <a:rPr lang="en-US" altLang="zh-CN" sz="2000" dirty="0">
                <a:ea typeface="+mn-ea"/>
                <a:cs typeface="Times New Roman" panose="02020603050405020304" pitchFamily="18" charset="0"/>
                <a:sym typeface="Symbol" panose="05050102010706020507" pitchFamily="18" charset="2"/>
              </a:rPr>
              <a:t>H</a:t>
            </a:r>
            <a:r>
              <a:rPr lang="en-US" altLang="zh-CN" sz="1400" dirty="0">
                <a:ea typeface="+mn-ea"/>
                <a:cs typeface="Times New Roman" panose="02020603050405020304" pitchFamily="18" charset="0"/>
                <a:sym typeface="Symbol" panose="05050102010706020507" pitchFamily="18" charset="2"/>
              </a:rPr>
              <a:t>1</a:t>
            </a:r>
            <a:r>
              <a:rPr lang="zh-CN" altLang="en-US" sz="2000" dirty="0">
                <a:ea typeface="+mn-ea"/>
                <a:cs typeface="Times New Roman" panose="02020603050405020304" pitchFamily="18" charset="0"/>
                <a:sym typeface="Symbol" panose="05050102010706020507" pitchFamily="18" charset="2"/>
              </a:rPr>
              <a:t>、</a:t>
            </a:r>
            <a:r>
              <a:rPr lang="en-US" altLang="zh-CN" sz="2000" dirty="0">
                <a:ea typeface="+mn-ea"/>
                <a:cs typeface="Times New Roman" panose="02020603050405020304" pitchFamily="18" charset="0"/>
                <a:sym typeface="Symbol" panose="05050102010706020507" pitchFamily="18" charset="2"/>
              </a:rPr>
              <a:t>H</a:t>
            </a:r>
            <a:r>
              <a:rPr lang="en-US" altLang="zh-CN" sz="1400" dirty="0">
                <a:ea typeface="+mn-ea"/>
                <a:cs typeface="Times New Roman" panose="02020603050405020304" pitchFamily="18" charset="0"/>
                <a:sym typeface="Symbol" panose="05050102010706020507" pitchFamily="18" charset="2"/>
              </a:rPr>
              <a:t>2</a:t>
            </a:r>
            <a:r>
              <a:rPr lang="zh-CN" altLang="en-US" sz="2000" dirty="0">
                <a:ea typeface="+mn-ea"/>
                <a:cs typeface="Times New Roman" panose="02020603050405020304" pitchFamily="18" charset="0"/>
                <a:sym typeface="Symbol" panose="05050102010706020507" pitchFamily="18" charset="2"/>
              </a:rPr>
              <a:t>、</a:t>
            </a:r>
            <a:r>
              <a:rPr lang="en-US" altLang="zh-CN" sz="2000" dirty="0">
                <a:ea typeface="+mn-ea"/>
                <a:cs typeface="Times New Roman" panose="02020603050405020304" pitchFamily="18" charset="0"/>
                <a:sym typeface="Symbol" panose="05050102010706020507" pitchFamily="18" charset="2"/>
              </a:rPr>
              <a:t>……</a:t>
            </a:r>
            <a:r>
              <a:rPr lang="zh-CN" altLang="en-US" sz="2000" dirty="0">
                <a:ea typeface="+mn-ea"/>
                <a:cs typeface="Times New Roman" panose="02020603050405020304" pitchFamily="18" charset="0"/>
                <a:sym typeface="Symbol" panose="05050102010706020507" pitchFamily="18" charset="2"/>
              </a:rPr>
              <a:t>、</a:t>
            </a:r>
            <a:r>
              <a:rPr lang="en-US" altLang="zh-CN" sz="2000" dirty="0" err="1">
                <a:ea typeface="+mn-ea"/>
                <a:cs typeface="Times New Roman" panose="02020603050405020304" pitchFamily="18" charset="0"/>
                <a:sym typeface="Symbol" panose="05050102010706020507" pitchFamily="18" charset="2"/>
              </a:rPr>
              <a:t>H</a:t>
            </a:r>
            <a:r>
              <a:rPr lang="en-US" altLang="zh-CN" sz="1400" dirty="0" err="1">
                <a:ea typeface="+mn-ea"/>
                <a:cs typeface="Times New Roman" panose="02020603050405020304" pitchFamily="18" charset="0"/>
                <a:sym typeface="Symbol" panose="05050102010706020507" pitchFamily="18" charset="2"/>
              </a:rPr>
              <a:t>n</a:t>
            </a:r>
            <a:r>
              <a:rPr lang="zh-CN" altLang="en-US" sz="2000" dirty="0">
                <a:ea typeface="+mn-ea"/>
                <a:cs typeface="Times New Roman" panose="02020603050405020304" pitchFamily="18" charset="0"/>
                <a:sym typeface="Symbol" panose="05050102010706020507" pitchFamily="18" charset="2"/>
              </a:rPr>
              <a:t>和</a:t>
            </a:r>
            <a:r>
              <a:rPr lang="en-US" altLang="zh-CN" sz="2000" dirty="0">
                <a:ea typeface="+mn-ea"/>
                <a:cs typeface="Times New Roman" panose="02020603050405020304" pitchFamily="18" charset="0"/>
                <a:sym typeface="Symbol" panose="05050102010706020507" pitchFamily="18" charset="2"/>
              </a:rPr>
              <a:t>C</a:t>
            </a:r>
            <a:r>
              <a:rPr lang="zh-CN" altLang="en-US" sz="2000" dirty="0">
                <a:ea typeface="+mn-ea"/>
                <a:cs typeface="Times New Roman" panose="02020603050405020304" pitchFamily="18" charset="0"/>
                <a:sym typeface="Symbol" panose="05050102010706020507" pitchFamily="18" charset="2"/>
              </a:rPr>
              <a:t>都是命题公式，若</a:t>
            </a:r>
            <a:endParaRPr lang="en-US" altLang="zh-CN" sz="2000" dirty="0">
              <a:ea typeface="+mn-ea"/>
              <a:cs typeface="Times New Roman" panose="02020603050405020304" pitchFamily="18" charset="0"/>
              <a:sym typeface="Symbol" panose="05050102010706020507" pitchFamily="18" charset="2"/>
            </a:endParaRPr>
          </a:p>
          <a:p>
            <a:pPr marL="1524000" indent="-1524000" algn="ctr">
              <a:lnSpc>
                <a:spcPct val="150000"/>
              </a:lnSpc>
              <a:buClr>
                <a:schemeClr val="accent6"/>
              </a:buClr>
            </a:pPr>
            <a:r>
              <a:rPr lang="en-US" altLang="zh-CN" sz="2000" dirty="0">
                <a:ea typeface="+mn-ea"/>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1</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2</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  </a:t>
            </a:r>
            <a:r>
              <a:rPr lang="en-US" altLang="zh-CN" sz="2000" dirty="0" err="1">
                <a:cs typeface="Times New Roman" panose="02020603050405020304" pitchFamily="18" charset="0"/>
                <a:sym typeface="Symbol" panose="05050102010706020507" pitchFamily="18" charset="2"/>
              </a:rPr>
              <a:t>H</a:t>
            </a:r>
            <a:r>
              <a:rPr lang="en-US" altLang="zh-CN" sz="1400" dirty="0" err="1">
                <a:cs typeface="Times New Roman" panose="02020603050405020304" pitchFamily="18" charset="0"/>
                <a:sym typeface="Symbol" panose="05050102010706020507" pitchFamily="18" charset="2"/>
              </a:rPr>
              <a:t>n</a:t>
            </a:r>
            <a:r>
              <a:rPr lang="en-US" altLang="zh-CN" sz="14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 C    </a:t>
            </a:r>
          </a:p>
          <a:p>
            <a:pPr marL="1524000" indent="-1588">
              <a:lnSpc>
                <a:spcPct val="150000"/>
              </a:lnSpc>
              <a:buClr>
                <a:schemeClr val="accent6"/>
              </a:buClr>
            </a:pPr>
            <a:r>
              <a:rPr lang="zh-CN" altLang="en-US" sz="2000" dirty="0">
                <a:cs typeface="Times New Roman" panose="02020603050405020304" pitchFamily="18" charset="0"/>
                <a:sym typeface="Symbol" panose="05050102010706020507" pitchFamily="18" charset="2"/>
              </a:rPr>
              <a:t>成立，则称</a:t>
            </a:r>
            <a:r>
              <a:rPr lang="en-US" altLang="zh-CN" sz="2000" dirty="0">
                <a:cs typeface="Times New Roman" panose="02020603050405020304" pitchFamily="18" charset="0"/>
                <a:sym typeface="Symbol" panose="05050102010706020507" pitchFamily="18" charset="2"/>
              </a:rPr>
              <a:t>C</a:t>
            </a:r>
            <a:r>
              <a:rPr lang="zh-CN" altLang="en-US" sz="2000" dirty="0">
                <a:cs typeface="Times New Roman" panose="02020603050405020304" pitchFamily="18" charset="0"/>
                <a:sym typeface="Symbol" panose="05050102010706020507" pitchFamily="18" charset="2"/>
              </a:rPr>
              <a:t>是</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1</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2</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a:t>
            </a:r>
            <a:r>
              <a:rPr lang="en-US" altLang="zh-CN" sz="2000" dirty="0" err="1">
                <a:cs typeface="Times New Roman" panose="02020603050405020304" pitchFamily="18" charset="0"/>
                <a:sym typeface="Symbol" panose="05050102010706020507" pitchFamily="18" charset="2"/>
              </a:rPr>
              <a:t>H</a:t>
            </a:r>
            <a:r>
              <a:rPr lang="en-US" altLang="zh-CN" sz="1400" dirty="0" err="1">
                <a:cs typeface="Times New Roman" panose="02020603050405020304" pitchFamily="18" charset="0"/>
                <a:sym typeface="Symbol" panose="05050102010706020507" pitchFamily="18" charset="2"/>
              </a:rPr>
              <a:t>n</a:t>
            </a:r>
            <a:r>
              <a:rPr lang="zh-CN" altLang="en-US" sz="2000" dirty="0">
                <a:cs typeface="Times New Roman" panose="02020603050405020304" pitchFamily="18" charset="0"/>
                <a:sym typeface="Symbol" panose="05050102010706020507" pitchFamily="18" charset="2"/>
              </a:rPr>
              <a:t>的有效结论。</a:t>
            </a:r>
            <a:endParaRPr lang="en-US" altLang="zh-CN" sz="2000" dirty="0">
              <a:cs typeface="Times New Roman" panose="02020603050405020304" pitchFamily="18" charset="0"/>
              <a:sym typeface="Symbol" panose="05050102010706020507" pitchFamily="18" charset="2"/>
            </a:endParaRPr>
          </a:p>
          <a:p>
            <a:pPr marL="1524000" indent="-1588">
              <a:lnSpc>
                <a:spcPct val="150000"/>
              </a:lnSpc>
              <a:buClr>
                <a:schemeClr val="accent6"/>
              </a:buClr>
            </a:pPr>
            <a:r>
              <a:rPr lang="zh-CN" altLang="en-US" sz="2000" dirty="0">
                <a:cs typeface="Times New Roman" panose="02020603050405020304" pitchFamily="18" charset="0"/>
                <a:sym typeface="Symbol" panose="05050102010706020507" pitchFamily="18" charset="2"/>
              </a:rPr>
              <a:t>其中</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1</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2</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a:t>
            </a:r>
            <a:r>
              <a:rPr lang="en-US" altLang="zh-CN" sz="2000" dirty="0" err="1">
                <a:cs typeface="Times New Roman" panose="02020603050405020304" pitchFamily="18" charset="0"/>
                <a:sym typeface="Symbol" panose="05050102010706020507" pitchFamily="18" charset="2"/>
              </a:rPr>
              <a:t>H</a:t>
            </a:r>
            <a:r>
              <a:rPr lang="en-US" altLang="zh-CN" sz="1400" dirty="0" err="1">
                <a:cs typeface="Times New Roman" panose="02020603050405020304" pitchFamily="18" charset="0"/>
                <a:sym typeface="Symbol" panose="05050102010706020507" pitchFamily="18" charset="2"/>
              </a:rPr>
              <a:t>n</a:t>
            </a:r>
            <a:r>
              <a:rPr lang="zh-CN" altLang="en-US" sz="2000" dirty="0">
                <a:cs typeface="Times New Roman" panose="02020603050405020304" pitchFamily="18" charset="0"/>
                <a:sym typeface="Symbol" panose="05050102010706020507" pitchFamily="18" charset="2"/>
              </a:rPr>
              <a:t>称为前提条件，</a:t>
            </a:r>
            <a:r>
              <a:rPr lang="en-US" altLang="zh-CN" sz="2000" dirty="0">
                <a:cs typeface="Times New Roman" panose="02020603050405020304" pitchFamily="18" charset="0"/>
                <a:sym typeface="Symbol" panose="05050102010706020507" pitchFamily="18" charset="2"/>
              </a:rPr>
              <a:t>C</a:t>
            </a:r>
            <a:r>
              <a:rPr lang="zh-CN" altLang="en-US" sz="2000" dirty="0">
                <a:cs typeface="Times New Roman" panose="02020603050405020304" pitchFamily="18" charset="0"/>
                <a:sym typeface="Symbol" panose="05050102010706020507" pitchFamily="18" charset="2"/>
              </a:rPr>
              <a:t>称为结论。</a:t>
            </a:r>
            <a:endParaRPr lang="en-US" altLang="zh-CN" sz="2000" dirty="0">
              <a:cs typeface="Times New Roman" panose="02020603050405020304" pitchFamily="18" charset="0"/>
              <a:sym typeface="Symbol" panose="05050102010706020507" pitchFamily="18" charset="2"/>
            </a:endParaRPr>
          </a:p>
          <a:p>
            <a:pPr marL="1524000" indent="-1524000">
              <a:lnSpc>
                <a:spcPct val="150000"/>
              </a:lnSpc>
              <a:buClr>
                <a:schemeClr val="accent6"/>
              </a:buClr>
            </a:pPr>
            <a:r>
              <a:rPr lang="zh-CN" altLang="en-US" sz="2000" dirty="0">
                <a:solidFill>
                  <a:srgbClr val="FF0000"/>
                </a:solidFill>
                <a:ea typeface="黑体" panose="02010609060101010101" pitchFamily="49" charset="-122"/>
                <a:cs typeface="Times New Roman" panose="02020603050405020304" pitchFamily="18" charset="0"/>
                <a:sym typeface="Symbol" panose="05050102010706020507" pitchFamily="18" charset="2"/>
              </a:rPr>
              <a:t> 验证推理有效性的方法：</a:t>
            </a:r>
            <a:endParaRPr lang="en-US" altLang="zh-CN" sz="2000" dirty="0">
              <a:solidFill>
                <a:srgbClr val="FF0000"/>
              </a:solidFill>
              <a:ea typeface="黑体" panose="02010609060101010101" pitchFamily="49" charset="-122"/>
              <a:cs typeface="Times New Roman" panose="02020603050405020304" pitchFamily="18" charset="0"/>
              <a:sym typeface="Symbol" panose="05050102010706020507" pitchFamily="18" charset="2"/>
            </a:endParaRPr>
          </a:p>
          <a:p>
            <a:pPr marL="446088" indent="-357188">
              <a:lnSpc>
                <a:spcPct val="150000"/>
              </a:lnSpc>
              <a:buClr>
                <a:schemeClr val="accent6"/>
              </a:buClr>
              <a:buFont typeface="Wingdings" panose="05000000000000000000" pitchFamily="2" charset="2"/>
              <a:buChar char="n"/>
            </a:pPr>
            <a:r>
              <a:rPr kumimoji="0" lang="zh-CN" altLang="en-US" sz="2000" b="1" dirty="0">
                <a:ea typeface="+mn-ea"/>
                <a:cs typeface="Times New Roman" panose="02020603050405020304" pitchFamily="18" charset="0"/>
                <a:sym typeface="Symbol" panose="05050102010706020507" pitchFamily="18" charset="2"/>
              </a:rPr>
              <a:t>真值表法</a:t>
            </a:r>
            <a:endParaRPr kumimoji="0" lang="en-US" altLang="zh-CN" sz="2000" b="1" dirty="0">
              <a:ea typeface="+mn-ea"/>
              <a:cs typeface="Times New Roman" panose="02020603050405020304" pitchFamily="18" charset="0"/>
              <a:sym typeface="Symbol" panose="05050102010706020507" pitchFamily="18" charset="2"/>
            </a:endParaRPr>
          </a:p>
          <a:p>
            <a:pPr marL="446088" indent="-357188">
              <a:lnSpc>
                <a:spcPct val="150000"/>
              </a:lnSpc>
              <a:buClr>
                <a:schemeClr val="accent6"/>
              </a:buClr>
              <a:buFont typeface="Wingdings" panose="05000000000000000000" pitchFamily="2" charset="2"/>
              <a:buChar char="n"/>
            </a:pPr>
            <a:r>
              <a:rPr kumimoji="0" lang="zh-CN" altLang="en-US" sz="2000" b="1" dirty="0">
                <a:ea typeface="+mn-ea"/>
                <a:cs typeface="Times New Roman" panose="02020603050405020304" pitchFamily="18" charset="0"/>
                <a:sym typeface="Symbol" panose="05050102010706020507" pitchFamily="18" charset="2"/>
              </a:rPr>
              <a:t>命题演算</a:t>
            </a:r>
            <a:endParaRPr kumimoji="0" lang="en-US" altLang="zh-CN" sz="2000" b="1" dirty="0">
              <a:ea typeface="+mn-ea"/>
              <a:cs typeface="Times New Roman" panose="02020603050405020304" pitchFamily="18" charset="0"/>
              <a:sym typeface="Symbol" panose="05050102010706020507" pitchFamily="18" charset="2"/>
            </a:endParaRPr>
          </a:p>
          <a:p>
            <a:pPr marL="88900">
              <a:lnSpc>
                <a:spcPct val="150000"/>
              </a:lnSpc>
              <a:buClr>
                <a:schemeClr val="accent6"/>
              </a:buClr>
            </a:pPr>
            <a:r>
              <a:rPr kumimoji="0" lang="en-US" altLang="zh-CN" sz="2000" b="1" dirty="0">
                <a:ea typeface="+mn-ea"/>
                <a:cs typeface="Times New Roman" panose="02020603050405020304" pitchFamily="18" charset="0"/>
                <a:sym typeface="Symbol" panose="05050102010706020507" pitchFamily="18" charset="2"/>
              </a:rPr>
              <a:t>     </a:t>
            </a:r>
            <a:r>
              <a:rPr kumimoji="0" lang="zh-CN" altLang="en-US" sz="2000" b="1" dirty="0">
                <a:ea typeface="+mn-ea"/>
                <a:cs typeface="Times New Roman" panose="02020603050405020304" pitchFamily="18" charset="0"/>
                <a:sym typeface="Symbol" panose="05050102010706020507" pitchFamily="18" charset="2"/>
              </a:rPr>
              <a:t>三要素：</a:t>
            </a:r>
            <a:r>
              <a:rPr kumimoji="0" lang="zh-CN" altLang="en-US" sz="2000" dirty="0">
                <a:ea typeface="+mn-ea"/>
                <a:cs typeface="Times New Roman" panose="02020603050405020304" pitchFamily="18" charset="0"/>
                <a:sym typeface="Symbol" panose="05050102010706020507" pitchFamily="18" charset="2"/>
              </a:rPr>
              <a:t>推理根据、推理规则、推理方法</a:t>
            </a:r>
            <a:endParaRPr kumimoji="0" lang="zh-CN" altLang="en-US" sz="2000" b="1" dirty="0">
              <a:solidFill>
                <a:srgbClr val="FF0000"/>
              </a:solidFill>
              <a:ea typeface="+mn-ea"/>
              <a:cs typeface="Times New Roman" panose="02020603050405020304" pitchFamily="18" charset="0"/>
            </a:endParaRPr>
          </a:p>
        </p:txBody>
      </p:sp>
    </p:spTree>
    <p:extLst>
      <p:ext uri="{BB962C8B-B14F-4D97-AF65-F5344CB8AC3E}">
        <p14:creationId xmlns:p14="http://schemas.microsoft.com/office/powerpoint/2010/main" val="146557474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113</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335953" y="825679"/>
            <a:ext cx="2541854" cy="3268652"/>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nSpc>
                <a:spcPct val="150000"/>
              </a:lnSpc>
              <a:buClr>
                <a:schemeClr val="accent6"/>
              </a:buClr>
            </a:pPr>
            <a:r>
              <a:rPr kumimoji="0" lang="en-US" altLang="zh-CN" sz="2000" b="1" dirty="0">
                <a:solidFill>
                  <a:srgbClr val="3366FF"/>
                </a:solidFill>
                <a:cs typeface="Times New Roman" panose="02020603050405020304" pitchFamily="18" charset="0"/>
                <a:sym typeface="Symbol" panose="05050102010706020507" pitchFamily="18" charset="2"/>
              </a:rPr>
              <a:t>【</a:t>
            </a:r>
            <a:r>
              <a:rPr kumimoji="0" lang="zh-CN" altLang="en-US" sz="2000" b="1" dirty="0">
                <a:solidFill>
                  <a:srgbClr val="3366FF"/>
                </a:solidFill>
                <a:cs typeface="Times New Roman" panose="02020603050405020304" pitchFamily="18" charset="0"/>
                <a:sym typeface="Symbol" panose="05050102010706020507" pitchFamily="18" charset="2"/>
              </a:rPr>
              <a:t>推理根据</a:t>
            </a:r>
            <a:r>
              <a:rPr kumimoji="0" lang="en-US" altLang="zh-CN" sz="2000" b="1" dirty="0">
                <a:solidFill>
                  <a:srgbClr val="3366FF"/>
                </a:solidFill>
                <a:cs typeface="Times New Roman" panose="02020603050405020304" pitchFamily="18" charset="0"/>
                <a:sym typeface="Symbol" panose="05050102010706020507" pitchFamily="18" charset="2"/>
              </a:rPr>
              <a:t>】</a:t>
            </a:r>
          </a:p>
          <a:p>
            <a:pPr>
              <a:lnSpc>
                <a:spcPct val="150000"/>
              </a:lnSpc>
              <a:buClr>
                <a:schemeClr val="accent6"/>
              </a:buClr>
            </a:pPr>
            <a:r>
              <a:rPr kumimoji="0" lang="en-US" altLang="zh-CN" sz="2000" b="1" dirty="0">
                <a:solidFill>
                  <a:srgbClr val="3366FF"/>
                </a:solidFill>
                <a:ea typeface="+mn-ea"/>
                <a:cs typeface="Times New Roman" panose="02020603050405020304" pitchFamily="18" charset="0"/>
                <a:sym typeface="Symbol" panose="05050102010706020507" pitchFamily="18" charset="2"/>
              </a:rPr>
              <a:t>        </a:t>
            </a:r>
            <a:r>
              <a:rPr kumimoji="0" lang="zh-CN" altLang="en-US" sz="2000" dirty="0">
                <a:ea typeface="+mn-ea"/>
                <a:cs typeface="Times New Roman" panose="02020603050405020304" pitchFamily="18" charset="0"/>
                <a:sym typeface="Symbol" panose="05050102010706020507" pitchFamily="18" charset="2"/>
              </a:rPr>
              <a:t>命题演算推证的命题定律和推理定律，主要是指已知的基本</a:t>
            </a:r>
            <a:r>
              <a:rPr kumimoji="0" lang="zh-CN" altLang="en-US" sz="2000" b="1" dirty="0">
                <a:solidFill>
                  <a:srgbClr val="FF0000"/>
                </a:solidFill>
                <a:ea typeface="+mn-ea"/>
                <a:cs typeface="Times New Roman" panose="02020603050405020304" pitchFamily="18" charset="0"/>
                <a:sym typeface="Symbol" panose="05050102010706020507" pitchFamily="18" charset="2"/>
              </a:rPr>
              <a:t>逻辑等价式</a:t>
            </a:r>
            <a:r>
              <a:rPr kumimoji="0" lang="zh-CN" altLang="en-US" sz="2000" dirty="0">
                <a:ea typeface="+mn-ea"/>
                <a:cs typeface="Times New Roman" panose="02020603050405020304" pitchFamily="18" charset="0"/>
                <a:sym typeface="Symbol" panose="05050102010706020507" pitchFamily="18" charset="2"/>
              </a:rPr>
              <a:t>和</a:t>
            </a:r>
            <a:r>
              <a:rPr kumimoji="0" lang="zh-CN" altLang="en-US" sz="2000" b="1" dirty="0">
                <a:solidFill>
                  <a:srgbClr val="FF0000"/>
                </a:solidFill>
                <a:ea typeface="+mn-ea"/>
                <a:cs typeface="Times New Roman" panose="02020603050405020304" pitchFamily="18" charset="0"/>
                <a:sym typeface="Symbol" panose="05050102010706020507" pitchFamily="18" charset="2"/>
              </a:rPr>
              <a:t>逻辑蕴含式</a:t>
            </a:r>
            <a:r>
              <a:rPr kumimoji="0" lang="zh-CN" altLang="en-US" sz="2000" dirty="0">
                <a:ea typeface="+mn-ea"/>
                <a:cs typeface="Times New Roman" panose="02020603050405020304" pitchFamily="18" charset="0"/>
                <a:sym typeface="Symbol" panose="05050102010706020507" pitchFamily="18" charset="2"/>
              </a:rPr>
              <a:t>。</a:t>
            </a:r>
            <a:endParaRPr kumimoji="0" lang="en-US" altLang="zh-CN" sz="2000" dirty="0">
              <a:ea typeface="+mn-ea"/>
              <a:cs typeface="Times New Roman" panose="02020603050405020304" pitchFamily="18" charset="0"/>
              <a:sym typeface="Symbol" panose="05050102010706020507" pitchFamily="18" charset="2"/>
            </a:endParaRPr>
          </a:p>
          <a:p>
            <a:pPr marL="88900">
              <a:lnSpc>
                <a:spcPct val="150000"/>
              </a:lnSpc>
              <a:buClr>
                <a:schemeClr val="accent6"/>
              </a:buClr>
            </a:pPr>
            <a:endParaRPr kumimoji="0" lang="zh-CN" altLang="en-US" sz="2000" b="1" dirty="0">
              <a:solidFill>
                <a:srgbClr val="FF0000"/>
              </a:solidFill>
              <a:ea typeface="+mn-ea"/>
              <a:cs typeface="Times New Roman" panose="02020603050405020304" pitchFamily="18" charset="0"/>
            </a:endParaRPr>
          </a:p>
        </p:txBody>
      </p:sp>
      <p:pic>
        <p:nvPicPr>
          <p:cNvPr id="10" name="图片 9">
            <a:extLst>
              <a:ext uri="{FF2B5EF4-FFF2-40B4-BE49-F238E27FC236}">
                <a16:creationId xmlns:a16="http://schemas.microsoft.com/office/drawing/2014/main" id="{541E8D31-1D98-44AB-93EA-5CDA56E4112B}"/>
              </a:ext>
            </a:extLst>
          </p:cNvPr>
          <p:cNvPicPr>
            <a:picLocks noChangeAspect="1"/>
          </p:cNvPicPr>
          <p:nvPr/>
        </p:nvPicPr>
        <p:blipFill>
          <a:blip r:embed="rId4"/>
          <a:stretch>
            <a:fillRect/>
          </a:stretch>
        </p:blipFill>
        <p:spPr>
          <a:xfrm>
            <a:off x="2950290" y="733445"/>
            <a:ext cx="3454034" cy="4659881"/>
          </a:xfrm>
          <a:prstGeom prst="rect">
            <a:avLst/>
          </a:prstGeom>
        </p:spPr>
      </p:pic>
      <p:graphicFrame>
        <p:nvGraphicFramePr>
          <p:cNvPr id="11" name="对象 10">
            <a:extLst>
              <a:ext uri="{FF2B5EF4-FFF2-40B4-BE49-F238E27FC236}">
                <a16:creationId xmlns:a16="http://schemas.microsoft.com/office/drawing/2014/main" id="{735DB361-6159-43F7-A8D7-6CE2F50B5633}"/>
              </a:ext>
            </a:extLst>
          </p:cNvPr>
          <p:cNvGraphicFramePr>
            <a:graphicFrameLocks noChangeAspect="1"/>
          </p:cNvGraphicFramePr>
          <p:nvPr/>
        </p:nvGraphicFramePr>
        <p:xfrm>
          <a:off x="6476807" y="729049"/>
          <a:ext cx="3562810" cy="4659881"/>
        </p:xfrm>
        <a:graphic>
          <a:graphicData uri="http://schemas.openxmlformats.org/presentationml/2006/ole">
            <mc:AlternateContent xmlns:mc="http://schemas.openxmlformats.org/markup-compatibility/2006">
              <mc:Choice xmlns:v="urn:schemas-microsoft-com:vml" Requires="v">
                <p:oleObj spid="_x0000_s8207" name="工作表" r:id="rId5" imgW="4124405" imgH="5029115" progId="Excel.Sheet.12">
                  <p:embed/>
                </p:oleObj>
              </mc:Choice>
              <mc:Fallback>
                <p:oleObj name="工作表" r:id="rId5" imgW="4124405" imgH="5029115" progId="Excel.Sheet.12">
                  <p:embed/>
                  <p:pic>
                    <p:nvPicPr>
                      <p:cNvPr id="11" name="对象 10">
                        <a:extLst>
                          <a:ext uri="{FF2B5EF4-FFF2-40B4-BE49-F238E27FC236}">
                            <a16:creationId xmlns:a16="http://schemas.microsoft.com/office/drawing/2014/main" id="{735DB361-6159-43F7-A8D7-6CE2F50B5633}"/>
                          </a:ext>
                        </a:extLst>
                      </p:cNvPr>
                      <p:cNvPicPr/>
                      <p:nvPr/>
                    </p:nvPicPr>
                    <p:blipFill>
                      <a:blip r:embed="rId6"/>
                      <a:stretch>
                        <a:fillRect/>
                      </a:stretch>
                    </p:blipFill>
                    <p:spPr>
                      <a:xfrm>
                        <a:off x="6476807" y="729049"/>
                        <a:ext cx="3562810" cy="4659881"/>
                      </a:xfrm>
                      <a:prstGeom prst="rect">
                        <a:avLst/>
                      </a:prstGeom>
                    </p:spPr>
                  </p:pic>
                </p:oleObj>
              </mc:Fallback>
            </mc:AlternateContent>
          </a:graphicData>
        </a:graphic>
      </p:graphicFrame>
    </p:spTree>
    <p:extLst>
      <p:ext uri="{BB962C8B-B14F-4D97-AF65-F5344CB8AC3E}">
        <p14:creationId xmlns:p14="http://schemas.microsoft.com/office/powerpoint/2010/main" val="398000888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114</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335953" y="825679"/>
            <a:ext cx="8111803" cy="4191981"/>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nSpc>
                <a:spcPct val="150000"/>
              </a:lnSpc>
              <a:buClr>
                <a:schemeClr val="accent6"/>
              </a:buClr>
            </a:pPr>
            <a:r>
              <a:rPr kumimoji="0" lang="en-US" altLang="zh-CN" sz="2000" b="1" dirty="0">
                <a:solidFill>
                  <a:srgbClr val="3366FF"/>
                </a:solidFill>
                <a:ea typeface="+mn-ea"/>
                <a:cs typeface="Times New Roman" panose="02020603050405020304" pitchFamily="18" charset="0"/>
                <a:sym typeface="Symbol" panose="05050102010706020507" pitchFamily="18" charset="2"/>
              </a:rPr>
              <a:t>【</a:t>
            </a:r>
            <a:r>
              <a:rPr kumimoji="0" lang="zh-CN" altLang="en-US" sz="2000" b="1" dirty="0">
                <a:solidFill>
                  <a:srgbClr val="3366FF"/>
                </a:solidFill>
                <a:ea typeface="+mn-ea"/>
                <a:cs typeface="Times New Roman" panose="02020603050405020304" pitchFamily="18" charset="0"/>
                <a:sym typeface="Symbol" panose="05050102010706020507" pitchFamily="18" charset="2"/>
              </a:rPr>
              <a:t>推理规则</a:t>
            </a:r>
            <a:r>
              <a:rPr kumimoji="0" lang="en-US" altLang="zh-CN" sz="2000" b="1" dirty="0">
                <a:solidFill>
                  <a:srgbClr val="3366FF"/>
                </a:solidFill>
                <a:ea typeface="+mn-ea"/>
                <a:cs typeface="Times New Roman" panose="02020603050405020304" pitchFamily="18" charset="0"/>
                <a:sym typeface="Symbol" panose="05050102010706020507" pitchFamily="18" charset="2"/>
              </a:rPr>
              <a:t>】</a:t>
            </a:r>
          </a:p>
          <a:p>
            <a:pPr marL="1524000" indent="-985838">
              <a:lnSpc>
                <a:spcPct val="150000"/>
              </a:lnSpc>
              <a:buClr>
                <a:schemeClr val="accent6"/>
              </a:buClr>
            </a:pPr>
            <a:r>
              <a:rPr kumimoji="0" lang="en-US" altLang="zh-CN" sz="2000" b="1" dirty="0">
                <a:ea typeface="+mn-ea"/>
                <a:cs typeface="Times New Roman" panose="02020603050405020304" pitchFamily="18" charset="0"/>
                <a:sym typeface="Symbol" panose="05050102010706020507" pitchFamily="18" charset="2"/>
              </a:rPr>
              <a:t>P</a:t>
            </a:r>
            <a:r>
              <a:rPr kumimoji="0" lang="zh-CN" altLang="en-US" sz="2000" b="1" dirty="0">
                <a:ea typeface="+mn-ea"/>
                <a:cs typeface="Times New Roman" panose="02020603050405020304" pitchFamily="18" charset="0"/>
                <a:sym typeface="Symbol" panose="05050102010706020507" pitchFamily="18" charset="2"/>
              </a:rPr>
              <a:t>规则：</a:t>
            </a:r>
            <a:r>
              <a:rPr kumimoji="0" lang="zh-CN" altLang="en-US" sz="2000" dirty="0">
                <a:cs typeface="Times New Roman" panose="02020603050405020304" pitchFamily="18" charset="0"/>
                <a:sym typeface="Symbol" panose="05050102010706020507" pitchFamily="18" charset="2"/>
              </a:rPr>
              <a:t>前提条件</a:t>
            </a:r>
            <a:r>
              <a:rPr kumimoji="0" lang="zh-CN" altLang="en-US" sz="2000" dirty="0">
                <a:ea typeface="+mn-ea"/>
                <a:cs typeface="Times New Roman" panose="02020603050405020304" pitchFamily="18" charset="0"/>
                <a:sym typeface="Symbol" panose="05050102010706020507" pitchFamily="18" charset="2"/>
              </a:rPr>
              <a:t>在推证中任何步骤都可以引入</a:t>
            </a:r>
            <a:endParaRPr kumimoji="0" lang="en-US" altLang="zh-CN" sz="2000" dirty="0">
              <a:ea typeface="+mn-ea"/>
              <a:cs typeface="Times New Roman" panose="02020603050405020304" pitchFamily="18" charset="0"/>
              <a:sym typeface="Symbol" panose="05050102010706020507" pitchFamily="18" charset="2"/>
            </a:endParaRPr>
          </a:p>
          <a:p>
            <a:pPr marL="1522413" indent="-984250">
              <a:lnSpc>
                <a:spcPct val="150000"/>
              </a:lnSpc>
              <a:buClr>
                <a:schemeClr val="accent6"/>
              </a:buClr>
            </a:pPr>
            <a:r>
              <a:rPr kumimoji="0" lang="en-US" altLang="zh-CN" sz="2000" b="1" dirty="0">
                <a:ea typeface="+mn-ea"/>
                <a:cs typeface="Times New Roman" panose="02020603050405020304" pitchFamily="18" charset="0"/>
                <a:sym typeface="Symbol" panose="05050102010706020507" pitchFamily="18" charset="2"/>
              </a:rPr>
              <a:t>T</a:t>
            </a:r>
            <a:r>
              <a:rPr kumimoji="0" lang="zh-CN" altLang="en-US" sz="2000" b="1" dirty="0">
                <a:ea typeface="+mn-ea"/>
                <a:cs typeface="Times New Roman" panose="02020603050405020304" pitchFamily="18" charset="0"/>
                <a:sym typeface="Symbol" panose="05050102010706020507" pitchFamily="18" charset="2"/>
              </a:rPr>
              <a:t>规则：</a:t>
            </a:r>
            <a:r>
              <a:rPr kumimoji="0" lang="zh-CN" altLang="en-US" sz="2000" dirty="0">
                <a:cs typeface="Times New Roman" panose="02020603050405020304" pitchFamily="18" charset="0"/>
                <a:sym typeface="Symbol" panose="05050102010706020507" pitchFamily="18" charset="2"/>
              </a:rPr>
              <a:t>前面已出现过的命题公式的等价式和蕴含式可以在推证中任何步骤可以引入</a:t>
            </a:r>
            <a:endParaRPr kumimoji="0" lang="en-US" altLang="zh-CN" sz="2000" dirty="0">
              <a:cs typeface="Times New Roman" panose="02020603050405020304" pitchFamily="18" charset="0"/>
              <a:sym typeface="Symbol" panose="05050102010706020507" pitchFamily="18" charset="2"/>
            </a:endParaRPr>
          </a:p>
          <a:p>
            <a:pPr marL="1522413" indent="-1522413">
              <a:lnSpc>
                <a:spcPct val="150000"/>
              </a:lnSpc>
              <a:buClr>
                <a:schemeClr val="accent6"/>
              </a:buClr>
            </a:pPr>
            <a:r>
              <a:rPr kumimoji="0" lang="en-US" altLang="zh-CN" sz="2000" b="1" dirty="0">
                <a:solidFill>
                  <a:srgbClr val="3366FF"/>
                </a:solidFill>
                <a:cs typeface="Times New Roman" panose="02020603050405020304" pitchFamily="18" charset="0"/>
                <a:sym typeface="Symbol" panose="05050102010706020507" pitchFamily="18" charset="2"/>
              </a:rPr>
              <a:t>【</a:t>
            </a:r>
            <a:r>
              <a:rPr kumimoji="0" lang="zh-CN" altLang="en-US" sz="2000" b="1" dirty="0">
                <a:solidFill>
                  <a:srgbClr val="3366FF"/>
                </a:solidFill>
                <a:cs typeface="Times New Roman" panose="02020603050405020304" pitchFamily="18" charset="0"/>
                <a:sym typeface="Symbol" panose="05050102010706020507" pitchFamily="18" charset="2"/>
              </a:rPr>
              <a:t>推理方法</a:t>
            </a:r>
            <a:r>
              <a:rPr kumimoji="0" lang="en-US" altLang="zh-CN" sz="2000" b="1" dirty="0">
                <a:solidFill>
                  <a:srgbClr val="3366FF"/>
                </a:solidFill>
                <a:cs typeface="Times New Roman" panose="02020603050405020304" pitchFamily="18" charset="0"/>
                <a:sym typeface="Symbol" panose="05050102010706020507" pitchFamily="18" charset="2"/>
              </a:rPr>
              <a:t>】</a:t>
            </a:r>
          </a:p>
          <a:p>
            <a:pPr marL="538163">
              <a:lnSpc>
                <a:spcPct val="150000"/>
              </a:lnSpc>
              <a:buClr>
                <a:schemeClr val="tx1"/>
              </a:buClr>
            </a:pPr>
            <a:r>
              <a:rPr kumimoji="0" lang="zh-CN" altLang="en-US" sz="2000" dirty="0">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sym typeface="Symbol" panose="05050102010706020507" pitchFamily="18" charset="2"/>
              </a:rPr>
              <a:t>1</a:t>
            </a:r>
            <a:r>
              <a:rPr kumimoji="0" lang="zh-CN" altLang="en-US" sz="2000" dirty="0">
                <a:cs typeface="Times New Roman" panose="02020603050405020304" pitchFamily="18" charset="0"/>
                <a:sym typeface="Symbol" panose="05050102010706020507" pitchFamily="18" charset="2"/>
              </a:rPr>
              <a:t>）直接证法</a:t>
            </a:r>
            <a:endParaRPr kumimoji="0" lang="en-US" altLang="zh-CN" sz="2000" dirty="0">
              <a:cs typeface="Times New Roman" panose="02020603050405020304" pitchFamily="18" charset="0"/>
              <a:sym typeface="Symbol" panose="05050102010706020507" pitchFamily="18" charset="2"/>
            </a:endParaRPr>
          </a:p>
          <a:p>
            <a:pPr marL="1522413" indent="-984250">
              <a:lnSpc>
                <a:spcPct val="150000"/>
              </a:lnSpc>
              <a:buClr>
                <a:schemeClr val="accent6"/>
              </a:buClr>
            </a:pPr>
            <a:r>
              <a:rPr kumimoji="0" lang="zh-CN" altLang="en-US" sz="2000" dirty="0">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sym typeface="Symbol" panose="05050102010706020507" pitchFamily="18" charset="2"/>
              </a:rPr>
              <a:t>2</a:t>
            </a:r>
            <a:r>
              <a:rPr kumimoji="0" lang="zh-CN" altLang="en-US" sz="2000" dirty="0">
                <a:cs typeface="Times New Roman" panose="02020603050405020304" pitchFamily="18" charset="0"/>
                <a:sym typeface="Symbol" panose="05050102010706020507" pitchFamily="18" charset="2"/>
              </a:rPr>
              <a:t>）间接证法</a:t>
            </a:r>
            <a:endParaRPr kumimoji="0" lang="en-US" altLang="zh-CN" sz="2000" dirty="0">
              <a:cs typeface="Times New Roman" panose="02020603050405020304" pitchFamily="18" charset="0"/>
              <a:sym typeface="Symbol" panose="05050102010706020507" pitchFamily="18" charset="2"/>
            </a:endParaRPr>
          </a:p>
          <a:p>
            <a:pPr marL="1522413" indent="-984250">
              <a:lnSpc>
                <a:spcPct val="150000"/>
              </a:lnSpc>
              <a:buClr>
                <a:schemeClr val="accent6"/>
              </a:buClr>
            </a:pPr>
            <a:endParaRPr kumimoji="0" lang="en-US" altLang="zh-CN" sz="2000" dirty="0">
              <a:ea typeface="+mn-ea"/>
              <a:cs typeface="Times New Roman" panose="02020603050405020304" pitchFamily="18" charset="0"/>
              <a:sym typeface="Symbol" panose="05050102010706020507" pitchFamily="18" charset="2"/>
            </a:endParaRPr>
          </a:p>
          <a:p>
            <a:pPr marL="88900">
              <a:lnSpc>
                <a:spcPct val="150000"/>
              </a:lnSpc>
              <a:buClr>
                <a:schemeClr val="accent6"/>
              </a:buClr>
            </a:pPr>
            <a:endParaRPr kumimoji="0" lang="zh-CN" altLang="en-US" sz="2000" b="1" dirty="0">
              <a:solidFill>
                <a:srgbClr val="FF0000"/>
              </a:solidFill>
              <a:ea typeface="+mn-ea"/>
              <a:cs typeface="Times New Roman" panose="02020603050405020304" pitchFamily="18" charset="0"/>
            </a:endParaRPr>
          </a:p>
        </p:txBody>
      </p:sp>
    </p:spTree>
    <p:extLst>
      <p:ext uri="{BB962C8B-B14F-4D97-AF65-F5344CB8AC3E}">
        <p14:creationId xmlns:p14="http://schemas.microsoft.com/office/powerpoint/2010/main" val="91002450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115</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233200" y="626429"/>
            <a:ext cx="6065483" cy="4705071"/>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gn="just">
              <a:lnSpc>
                <a:spcPct val="150000"/>
              </a:lnSpc>
              <a:buClr>
                <a:schemeClr val="accent6"/>
              </a:buClr>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例</a:t>
            </a:r>
            <a:r>
              <a:rPr lang="en-US" altLang="zh-CN" sz="2000" b="1" dirty="0">
                <a:solidFill>
                  <a:srgbClr val="3366FF"/>
                </a:solidFill>
                <a:cs typeface="Times New Roman" panose="02020603050405020304" pitchFamily="18" charset="0"/>
              </a:rPr>
              <a:t>1-8.1】</a:t>
            </a:r>
            <a:r>
              <a:rPr lang="zh-CN" altLang="en-US" sz="2000" kern="100" dirty="0">
                <a:cs typeface="Times New Roman" panose="02020603050405020304" pitchFamily="18" charset="0"/>
              </a:rPr>
              <a:t>证明 </a:t>
            </a:r>
            <a:r>
              <a:rPr lang="en-US" altLang="zh-CN" sz="2000" kern="100" dirty="0">
                <a:cs typeface="Times New Roman" panose="02020603050405020304" pitchFamily="18" charset="0"/>
              </a:rPr>
              <a:t>(</a:t>
            </a:r>
            <a:r>
              <a:rPr lang="en-US" altLang="zh-CN" sz="2000" kern="100" dirty="0">
                <a:cs typeface="Times New Roman" panose="02020603050405020304" pitchFamily="18" charset="0"/>
                <a:sym typeface="Symbol" panose="05050102010706020507" pitchFamily="18" charset="2"/>
              </a:rPr>
              <a:t></a:t>
            </a:r>
            <a:r>
              <a:rPr lang="en-US" altLang="zh-CN" sz="2000" kern="100" dirty="0">
                <a:cs typeface="Times New Roman" panose="02020603050405020304" pitchFamily="18" charset="0"/>
              </a:rPr>
              <a:t>P→Q)</a:t>
            </a:r>
            <a:r>
              <a:rPr lang="en-US" altLang="zh-CN" sz="2000" kern="100" dirty="0">
                <a:cs typeface="Times New Roman" panose="02020603050405020304" pitchFamily="18" charset="0"/>
                <a:sym typeface="Symbol" panose="05050102010706020507" pitchFamily="18" charset="2"/>
              </a:rPr>
              <a:t> (</a:t>
            </a:r>
            <a:r>
              <a:rPr lang="en-US" altLang="zh-CN" sz="2000" kern="100" dirty="0">
                <a:cs typeface="Times New Roman" panose="02020603050405020304" pitchFamily="18" charset="0"/>
              </a:rPr>
              <a:t>P→R)</a:t>
            </a:r>
            <a:r>
              <a:rPr lang="en-US" altLang="zh-CN" sz="2000" kern="100" dirty="0">
                <a:cs typeface="Times New Roman" panose="02020603050405020304" pitchFamily="18" charset="0"/>
                <a:sym typeface="Symbol" panose="05050102010706020507" pitchFamily="18" charset="2"/>
              </a:rPr>
              <a:t> (</a:t>
            </a:r>
            <a:r>
              <a:rPr lang="en-US" altLang="zh-CN" sz="2000" kern="100" dirty="0">
                <a:cs typeface="Times New Roman" panose="02020603050405020304" pitchFamily="18" charset="0"/>
              </a:rPr>
              <a:t>Q</a:t>
            </a:r>
            <a:r>
              <a:rPr lang="en-US" altLang="zh-CN" sz="2000" kern="100" dirty="0">
                <a:cs typeface="Times New Roman" panose="02020603050405020304" pitchFamily="18" charset="0"/>
                <a:sym typeface="Symbol" panose="05050102010706020507" pitchFamily="18" charset="2"/>
              </a:rPr>
              <a:t></a:t>
            </a:r>
            <a:r>
              <a:rPr lang="en-US" altLang="zh-CN" sz="2000" kern="100" dirty="0">
                <a:cs typeface="Times New Roman" panose="02020603050405020304" pitchFamily="18" charset="0"/>
              </a:rPr>
              <a:t>S) </a:t>
            </a:r>
            <a:r>
              <a:rPr lang="en-US" altLang="zh-CN" sz="2000" kern="100" dirty="0">
                <a:cs typeface="Times New Roman" panose="02020603050405020304" pitchFamily="18" charset="0"/>
                <a:sym typeface="Symbol" panose="05050102010706020507" pitchFamily="18" charset="2"/>
              </a:rPr>
              <a:t> S</a:t>
            </a:r>
            <a:r>
              <a:rPr lang="en-US" altLang="zh-CN" sz="2000" kern="100" dirty="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a:t>
            </a:r>
            <a:r>
              <a:rPr lang="en-US" altLang="zh-CN" sz="2000" kern="100" dirty="0">
                <a:cs typeface="Times New Roman" panose="02020603050405020304" pitchFamily="18" charset="0"/>
                <a:sym typeface="Symbol" panose="05050102010706020507" pitchFamily="18" charset="2"/>
              </a:rPr>
              <a:t>R</a:t>
            </a:r>
            <a:endParaRPr lang="en-US" altLang="zh-CN" sz="2000" kern="100" dirty="0">
              <a:cs typeface="Times New Roman" panose="02020603050405020304" pitchFamily="18" charset="0"/>
            </a:endParaRPr>
          </a:p>
          <a:p>
            <a:pPr marL="1524000" indent="-1524000" algn="just">
              <a:lnSpc>
                <a:spcPct val="150000"/>
              </a:lnSpc>
              <a:buClr>
                <a:schemeClr val="accent6"/>
              </a:buClr>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证明</a:t>
            </a:r>
            <a:r>
              <a:rPr lang="en-US" altLang="zh-CN" sz="2000" b="1" dirty="0">
                <a:solidFill>
                  <a:srgbClr val="3366FF"/>
                </a:solidFill>
                <a:cs typeface="Times New Roman" panose="02020603050405020304" pitchFamily="18" charset="0"/>
              </a:rPr>
              <a:t>】</a:t>
            </a:r>
            <a:endParaRPr lang="en-US" altLang="zh-CN" sz="2000" b="1" dirty="0">
              <a:cs typeface="Times New Roman" panose="02020603050405020304" pitchFamily="18" charset="0"/>
            </a:endParaRPr>
          </a:p>
          <a:p>
            <a:pPr marL="1076325" algn="just">
              <a:lnSpc>
                <a:spcPct val="150000"/>
              </a:lnSpc>
              <a:buClr>
                <a:schemeClr val="accent6"/>
              </a:buClr>
            </a:pPr>
            <a:r>
              <a:rPr lang="en-US" altLang="zh-CN" sz="1800" kern="100" dirty="0">
                <a:cs typeface="Times New Roman" panose="02020603050405020304" pitchFamily="18" charset="0"/>
                <a:sym typeface="Symbol" panose="05050102010706020507" pitchFamily="18" charset="2"/>
              </a:rPr>
              <a:t>(1)     </a:t>
            </a:r>
            <a:r>
              <a:rPr lang="en-US" altLang="zh-CN" sz="1800" kern="100" dirty="0">
                <a:cs typeface="Times New Roman" panose="02020603050405020304" pitchFamily="18" charset="0"/>
              </a:rPr>
              <a:t>P→Q       P</a:t>
            </a:r>
          </a:p>
          <a:p>
            <a:pPr marL="1076325" algn="just">
              <a:lnSpc>
                <a:spcPct val="150000"/>
              </a:lnSpc>
              <a:buClr>
                <a:schemeClr val="accent6"/>
              </a:buClr>
            </a:pPr>
            <a:r>
              <a:rPr lang="en-US" altLang="zh-CN" sz="1800" kern="100" dirty="0">
                <a:cs typeface="Times New Roman" panose="02020603050405020304" pitchFamily="18" charset="0"/>
                <a:sym typeface="Symbol" panose="05050102010706020507" pitchFamily="18" charset="2"/>
              </a:rPr>
              <a:t>(2)     </a:t>
            </a:r>
            <a:r>
              <a:rPr lang="en-US" altLang="zh-CN" sz="1800" kern="100" dirty="0">
                <a:cs typeface="Times New Roman" panose="02020603050405020304" pitchFamily="18" charset="0"/>
              </a:rPr>
              <a:t>Q</a:t>
            </a:r>
            <a:r>
              <a:rPr lang="en-US" altLang="zh-CN" sz="1800" kern="100" dirty="0">
                <a:cs typeface="Times New Roman" panose="02020603050405020304" pitchFamily="18" charset="0"/>
                <a:sym typeface="Symbol" panose="05050102010706020507" pitchFamily="18" charset="2"/>
              </a:rPr>
              <a:t></a:t>
            </a:r>
            <a:r>
              <a:rPr lang="en-US" altLang="zh-CN" sz="1800" kern="100" dirty="0">
                <a:cs typeface="Times New Roman" panose="02020603050405020304" pitchFamily="18" charset="0"/>
              </a:rPr>
              <a:t>S        P</a:t>
            </a:r>
          </a:p>
          <a:p>
            <a:pPr marL="1076325" algn="just">
              <a:lnSpc>
                <a:spcPct val="150000"/>
              </a:lnSpc>
              <a:buClr>
                <a:schemeClr val="accent6"/>
              </a:buClr>
            </a:pPr>
            <a:r>
              <a:rPr lang="en-US" altLang="zh-CN" sz="1800" kern="100" dirty="0">
                <a:cs typeface="Times New Roman" panose="02020603050405020304" pitchFamily="18" charset="0"/>
              </a:rPr>
              <a:t>(3)       Q→S       T          E(2)</a:t>
            </a:r>
          </a:p>
          <a:p>
            <a:pPr marL="1076325" algn="just">
              <a:lnSpc>
                <a:spcPct val="150000"/>
              </a:lnSpc>
              <a:buClr>
                <a:schemeClr val="accent6"/>
              </a:buClr>
            </a:pPr>
            <a:r>
              <a:rPr lang="en-US" altLang="zh-CN" sz="1800" dirty="0">
                <a:cs typeface="Times New Roman" panose="02020603050405020304" pitchFamily="18" charset="0"/>
              </a:rPr>
              <a:t>(4)     </a:t>
            </a:r>
            <a:r>
              <a:rPr lang="en-US" altLang="zh-CN" sz="1800" kern="100" dirty="0">
                <a:cs typeface="Times New Roman" panose="02020603050405020304" pitchFamily="18" charset="0"/>
                <a:sym typeface="Symbol" panose="05050102010706020507" pitchFamily="18" charset="2"/>
              </a:rPr>
              <a:t></a:t>
            </a:r>
            <a:r>
              <a:rPr lang="en-US" altLang="zh-CN" sz="1800" kern="100" dirty="0">
                <a:cs typeface="Times New Roman" panose="02020603050405020304" pitchFamily="18" charset="0"/>
              </a:rPr>
              <a:t>P→S       T          I(1)(3)</a:t>
            </a:r>
            <a:endParaRPr lang="en-US" altLang="zh-CN" sz="1800" dirty="0">
              <a:cs typeface="Times New Roman" panose="02020603050405020304" pitchFamily="18" charset="0"/>
            </a:endParaRPr>
          </a:p>
          <a:p>
            <a:pPr marL="1076325" algn="just">
              <a:lnSpc>
                <a:spcPct val="150000"/>
              </a:lnSpc>
              <a:buClr>
                <a:schemeClr val="accent6"/>
              </a:buClr>
            </a:pPr>
            <a:r>
              <a:rPr lang="en-US" altLang="zh-CN" sz="1800" dirty="0">
                <a:cs typeface="Times New Roman" panose="02020603050405020304" pitchFamily="18" charset="0"/>
              </a:rPr>
              <a:t>(5)     </a:t>
            </a:r>
            <a:r>
              <a:rPr lang="en-US" altLang="zh-CN" sz="1800" kern="100" dirty="0">
                <a:cs typeface="Times New Roman" panose="02020603050405020304" pitchFamily="18" charset="0"/>
                <a:sym typeface="Symbol" panose="05050102010706020507" pitchFamily="18" charset="2"/>
              </a:rPr>
              <a:t>S</a:t>
            </a:r>
            <a:r>
              <a:rPr lang="en-US" altLang="zh-CN" sz="1800" kern="100" dirty="0">
                <a:cs typeface="Times New Roman" panose="02020603050405020304" pitchFamily="18" charset="0"/>
              </a:rPr>
              <a:t>→P       T          E(4)</a:t>
            </a:r>
            <a:endParaRPr lang="en-US" altLang="zh-CN" sz="1800" dirty="0">
              <a:cs typeface="Times New Roman" panose="02020603050405020304" pitchFamily="18" charset="0"/>
            </a:endParaRPr>
          </a:p>
          <a:p>
            <a:pPr marL="1076325" algn="just">
              <a:lnSpc>
                <a:spcPct val="150000"/>
              </a:lnSpc>
              <a:buClr>
                <a:schemeClr val="accent6"/>
              </a:buClr>
            </a:pPr>
            <a:r>
              <a:rPr lang="en-US" altLang="zh-CN" sz="1800" dirty="0">
                <a:cs typeface="Times New Roman" panose="02020603050405020304" pitchFamily="18" charset="0"/>
              </a:rPr>
              <a:t>(6)</a:t>
            </a:r>
            <a:r>
              <a:rPr lang="en-US" altLang="zh-CN" sz="1800" kern="100" dirty="0">
                <a:cs typeface="Times New Roman" panose="02020603050405020304" pitchFamily="18" charset="0"/>
              </a:rPr>
              <a:t>        P→R      P</a:t>
            </a:r>
            <a:endParaRPr lang="en-US" altLang="zh-CN" sz="1800" dirty="0">
              <a:cs typeface="Times New Roman" panose="02020603050405020304" pitchFamily="18" charset="0"/>
            </a:endParaRPr>
          </a:p>
          <a:p>
            <a:pPr marL="1076325" algn="just">
              <a:lnSpc>
                <a:spcPct val="150000"/>
              </a:lnSpc>
              <a:buClr>
                <a:schemeClr val="accent6"/>
              </a:buClr>
            </a:pPr>
            <a:r>
              <a:rPr lang="en-US" altLang="zh-CN" sz="1800" dirty="0">
                <a:cs typeface="Times New Roman" panose="02020603050405020304" pitchFamily="18" charset="0"/>
              </a:rPr>
              <a:t>(7)     </a:t>
            </a:r>
            <a:r>
              <a:rPr lang="en-US" altLang="zh-CN" sz="1800" kern="100" dirty="0">
                <a:cs typeface="Times New Roman" panose="02020603050405020304" pitchFamily="18" charset="0"/>
                <a:sym typeface="Symbol" panose="05050102010706020507" pitchFamily="18" charset="2"/>
              </a:rPr>
              <a:t></a:t>
            </a:r>
            <a:r>
              <a:rPr lang="en-US" altLang="zh-CN" sz="1800" kern="100" dirty="0">
                <a:cs typeface="Times New Roman" panose="02020603050405020304" pitchFamily="18" charset="0"/>
              </a:rPr>
              <a:t>S→R      T          I(5)(6)</a:t>
            </a:r>
            <a:endParaRPr lang="en-US" altLang="zh-CN" sz="1800" dirty="0">
              <a:cs typeface="Times New Roman" panose="02020603050405020304" pitchFamily="18" charset="0"/>
            </a:endParaRPr>
          </a:p>
          <a:p>
            <a:pPr marL="1076325" algn="just">
              <a:lnSpc>
                <a:spcPct val="150000"/>
              </a:lnSpc>
              <a:buClr>
                <a:schemeClr val="accent6"/>
              </a:buClr>
            </a:pPr>
            <a:r>
              <a:rPr lang="en-US" altLang="zh-CN" sz="1800" kern="100" dirty="0">
                <a:cs typeface="Times New Roman" panose="02020603050405020304" pitchFamily="18" charset="0"/>
                <a:sym typeface="Symbol" panose="05050102010706020507" pitchFamily="18" charset="2"/>
              </a:rPr>
              <a:t>(8)     S</a:t>
            </a:r>
            <a:r>
              <a:rPr lang="en-US" altLang="zh-CN" sz="1800" kern="100" dirty="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a:t>
            </a:r>
            <a:r>
              <a:rPr lang="en-US" altLang="zh-CN" sz="1800" kern="100" dirty="0">
                <a:cs typeface="Times New Roman" panose="02020603050405020304" pitchFamily="18" charset="0"/>
                <a:sym typeface="Symbol" panose="05050102010706020507" pitchFamily="18" charset="2"/>
              </a:rPr>
              <a:t>R     T            E(7)</a:t>
            </a:r>
          </a:p>
          <a:p>
            <a:pPr marL="1076325" algn="just">
              <a:lnSpc>
                <a:spcPct val="150000"/>
              </a:lnSpc>
              <a:buClr>
                <a:schemeClr val="accent6"/>
              </a:buClr>
            </a:pPr>
            <a:r>
              <a:rPr lang="en-US" altLang="zh-CN" sz="1800" kern="100" dirty="0">
                <a:cs typeface="Times New Roman" panose="02020603050405020304" pitchFamily="18" charset="0"/>
                <a:sym typeface="Symbol" panose="05050102010706020507" pitchFamily="18" charset="2"/>
              </a:rPr>
              <a:t>(9)      S</a:t>
            </a:r>
            <a:r>
              <a:rPr lang="en-US" altLang="zh-CN" sz="1800" kern="100" dirty="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a:t>
            </a:r>
            <a:r>
              <a:rPr lang="en-US" altLang="zh-CN" sz="1800" kern="100" dirty="0">
                <a:cs typeface="Times New Roman" panose="02020603050405020304" pitchFamily="18" charset="0"/>
                <a:sym typeface="Symbol" panose="05050102010706020507" pitchFamily="18" charset="2"/>
              </a:rPr>
              <a:t>R          T            E(8)</a:t>
            </a:r>
          </a:p>
        </p:txBody>
      </p:sp>
      <p:sp>
        <p:nvSpPr>
          <p:cNvPr id="5" name="矩形 4">
            <a:extLst>
              <a:ext uri="{FF2B5EF4-FFF2-40B4-BE49-F238E27FC236}">
                <a16:creationId xmlns:a16="http://schemas.microsoft.com/office/drawing/2014/main" id="{D4A06DC6-3973-44C7-8C73-CA2B4587712B}"/>
              </a:ext>
            </a:extLst>
          </p:cNvPr>
          <p:cNvSpPr/>
          <p:nvPr/>
        </p:nvSpPr>
        <p:spPr>
          <a:xfrm>
            <a:off x="1313257" y="1178229"/>
            <a:ext cx="3550972" cy="369332"/>
          </a:xfrm>
          <a:prstGeom prst="rect">
            <a:avLst/>
          </a:prstGeom>
        </p:spPr>
        <p:txBody>
          <a:bodyPr wrap="none">
            <a:spAutoFit/>
          </a:bodyPr>
          <a:lstStyle/>
          <a:p>
            <a:r>
              <a:rPr lang="zh-CN" altLang="en-US" b="1" dirty="0">
                <a:cs typeface="Times New Roman" panose="02020603050405020304" pitchFamily="18" charset="0"/>
              </a:rPr>
              <a:t>序号   结论   推理规则  推理根据 </a:t>
            </a:r>
            <a:endParaRPr lang="zh-CN" altLang="en-US" b="1" dirty="0"/>
          </a:p>
        </p:txBody>
      </p:sp>
      <p:sp>
        <p:nvSpPr>
          <p:cNvPr id="11" name="矩形 10">
            <a:extLst>
              <a:ext uri="{FF2B5EF4-FFF2-40B4-BE49-F238E27FC236}">
                <a16:creationId xmlns:a16="http://schemas.microsoft.com/office/drawing/2014/main" id="{402F4804-C139-4B0E-A16F-03880164B4D4}"/>
              </a:ext>
            </a:extLst>
          </p:cNvPr>
          <p:cNvSpPr/>
          <p:nvPr/>
        </p:nvSpPr>
        <p:spPr>
          <a:xfrm>
            <a:off x="5777726" y="2618133"/>
            <a:ext cx="1217000" cy="400110"/>
          </a:xfrm>
          <a:prstGeom prst="rect">
            <a:avLst/>
          </a:prstGeom>
        </p:spPr>
        <p:txBody>
          <a:bodyPr wrap="none">
            <a:spAutoFit/>
          </a:bodyPr>
          <a:lstStyle/>
          <a:p>
            <a:r>
              <a:rPr lang="zh-CN" altLang="en-US" sz="2000" b="1" dirty="0">
                <a:solidFill>
                  <a:srgbClr val="FF0000"/>
                </a:solidFill>
                <a:cs typeface="Times New Roman" panose="02020603050405020304" pitchFamily="18" charset="0"/>
              </a:rPr>
              <a:t>直接证法</a:t>
            </a:r>
            <a:endParaRPr lang="zh-CN" altLang="en-US" sz="2000" b="1" dirty="0">
              <a:solidFill>
                <a:srgbClr val="FF0000"/>
              </a:solidFill>
            </a:endParaRPr>
          </a:p>
        </p:txBody>
      </p:sp>
    </p:spTree>
    <p:extLst>
      <p:ext uri="{BB962C8B-B14F-4D97-AF65-F5344CB8AC3E}">
        <p14:creationId xmlns:p14="http://schemas.microsoft.com/office/powerpoint/2010/main" val="302318058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arn(inVertical)">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116</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335953" y="718914"/>
            <a:ext cx="8111803" cy="4652684"/>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nSpc>
                <a:spcPct val="150000"/>
              </a:lnSpc>
              <a:buClr>
                <a:schemeClr val="accent6"/>
              </a:buClr>
            </a:pPr>
            <a:r>
              <a:rPr kumimoji="0" lang="zh-CN" altLang="en-US" sz="2000" b="1" dirty="0">
                <a:solidFill>
                  <a:srgbClr val="FF0000"/>
                </a:solidFill>
                <a:cs typeface="Times New Roman" panose="02020603050405020304" pitchFamily="18" charset="0"/>
                <a:sym typeface="Symbol" panose="05050102010706020507" pitchFamily="18" charset="2"/>
              </a:rPr>
              <a:t>间接证</a:t>
            </a:r>
            <a:r>
              <a:rPr kumimoji="0" lang="zh-CN" altLang="en-US" sz="2000" b="1" dirty="0">
                <a:solidFill>
                  <a:srgbClr val="FF0000"/>
                </a:solidFill>
                <a:ea typeface="+mn-ea"/>
                <a:cs typeface="Times New Roman" panose="02020603050405020304" pitchFamily="18" charset="0"/>
                <a:sym typeface="Symbol" panose="05050102010706020507" pitchFamily="18" charset="2"/>
              </a:rPr>
              <a:t>法</a:t>
            </a:r>
            <a:endParaRPr kumimoji="0" lang="en-US" altLang="zh-CN" sz="2000" b="1" dirty="0">
              <a:solidFill>
                <a:srgbClr val="FF0000"/>
              </a:solidFill>
              <a:ea typeface="+mn-ea"/>
              <a:cs typeface="Times New Roman" panose="02020603050405020304" pitchFamily="18" charset="0"/>
              <a:sym typeface="Symbol" panose="05050102010706020507" pitchFamily="18" charset="2"/>
            </a:endParaRPr>
          </a:p>
          <a:p>
            <a:pPr marL="1524000" indent="-1524000">
              <a:lnSpc>
                <a:spcPct val="150000"/>
              </a:lnSpc>
              <a:buClr>
                <a:schemeClr val="accent6"/>
              </a:buClr>
            </a:pPr>
            <a:r>
              <a:rPr kumimoji="0" lang="en-US" altLang="zh-CN" sz="2000" b="1" dirty="0">
                <a:solidFill>
                  <a:srgbClr val="FF0000"/>
                </a:solidFill>
                <a:ea typeface="+mn-ea"/>
                <a:cs typeface="Times New Roman" panose="02020603050405020304" pitchFamily="18" charset="0"/>
                <a:sym typeface="Symbol" panose="05050102010706020507" pitchFamily="18" charset="2"/>
              </a:rPr>
              <a:t> </a:t>
            </a:r>
            <a:r>
              <a:rPr kumimoji="0" lang="zh-CN" altLang="en-US" sz="2000" b="1" dirty="0">
                <a:cs typeface="Times New Roman" panose="02020603050405020304" pitchFamily="18" charset="0"/>
                <a:sym typeface="Symbol" panose="05050102010706020507" pitchFamily="18" charset="2"/>
              </a:rPr>
              <a:t>（</a:t>
            </a:r>
            <a:r>
              <a:rPr kumimoji="0" lang="en-US" altLang="zh-CN" sz="2000" b="1" dirty="0">
                <a:cs typeface="Times New Roman" panose="02020603050405020304" pitchFamily="18" charset="0"/>
                <a:sym typeface="Symbol" panose="05050102010706020507" pitchFamily="18" charset="2"/>
              </a:rPr>
              <a:t>1</a:t>
            </a:r>
            <a:r>
              <a:rPr kumimoji="0" lang="zh-CN" altLang="en-US" sz="2000" b="1" dirty="0">
                <a:cs typeface="Times New Roman" panose="02020603050405020304" pitchFamily="18" charset="0"/>
                <a:sym typeface="Symbol" panose="05050102010706020507" pitchFamily="18" charset="2"/>
              </a:rPr>
              <a:t>）反证法</a:t>
            </a:r>
            <a:endParaRPr kumimoji="0" lang="en-US" altLang="zh-CN" sz="2000" b="1" dirty="0">
              <a:cs typeface="Times New Roman" panose="02020603050405020304" pitchFamily="18" charset="0"/>
              <a:sym typeface="Symbol" panose="05050102010706020507" pitchFamily="18" charset="2"/>
            </a:endParaRPr>
          </a:p>
          <a:p>
            <a:pPr marL="1524000" indent="-1524000">
              <a:lnSpc>
                <a:spcPct val="150000"/>
              </a:lnSpc>
              <a:buClr>
                <a:schemeClr val="accent6"/>
              </a:buClr>
            </a:pPr>
            <a:r>
              <a:rPr lang="en-US" altLang="zh-CN" sz="2000" dirty="0">
                <a:cs typeface="Times New Roman" panose="02020603050405020304" pitchFamily="18" charset="0"/>
                <a:sym typeface="Symbol" panose="05050102010706020507" pitchFamily="18" charset="2"/>
              </a:rPr>
              <a:t>           </a:t>
            </a:r>
            <a:r>
              <a:rPr lang="zh-CN" altLang="en-US" sz="2000" dirty="0">
                <a:cs typeface="Times New Roman" panose="02020603050405020304" pitchFamily="18" charset="0"/>
                <a:sym typeface="Symbol" panose="05050102010706020507" pitchFamily="18" charset="2"/>
              </a:rPr>
              <a:t>为了证明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1</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2</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  </a:t>
            </a:r>
            <a:r>
              <a:rPr lang="en-US" altLang="zh-CN" sz="2000" dirty="0" err="1">
                <a:cs typeface="Times New Roman" panose="02020603050405020304" pitchFamily="18" charset="0"/>
                <a:sym typeface="Symbol" panose="05050102010706020507" pitchFamily="18" charset="2"/>
              </a:rPr>
              <a:t>H</a:t>
            </a:r>
            <a:r>
              <a:rPr lang="en-US" altLang="zh-CN" sz="1400" dirty="0" err="1">
                <a:cs typeface="Times New Roman" panose="02020603050405020304" pitchFamily="18" charset="0"/>
                <a:sym typeface="Symbol" panose="05050102010706020507" pitchFamily="18" charset="2"/>
              </a:rPr>
              <a:t>n</a:t>
            </a:r>
            <a:r>
              <a:rPr lang="en-US" altLang="zh-CN" sz="14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 C</a:t>
            </a:r>
          </a:p>
          <a:p>
            <a:pPr marL="1524000" indent="-1524000">
              <a:lnSpc>
                <a:spcPct val="150000"/>
              </a:lnSpc>
              <a:buClr>
                <a:schemeClr val="accent6"/>
              </a:buClr>
            </a:pPr>
            <a:r>
              <a:rPr kumimoji="0" lang="zh-CN" altLang="en-US" sz="2000" dirty="0">
                <a:cs typeface="Times New Roman" panose="02020603050405020304" pitchFamily="18" charset="0"/>
                <a:sym typeface="Symbol" panose="05050102010706020507" pitchFamily="18" charset="2"/>
              </a:rPr>
              <a:t>           采用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1</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2</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  </a:t>
            </a:r>
            <a:r>
              <a:rPr lang="en-US" altLang="zh-CN" sz="2000" dirty="0" err="1">
                <a:cs typeface="Times New Roman" panose="02020603050405020304" pitchFamily="18" charset="0"/>
                <a:sym typeface="Symbol" panose="05050102010706020507" pitchFamily="18" charset="2"/>
              </a:rPr>
              <a:t>H</a:t>
            </a:r>
            <a:r>
              <a:rPr lang="en-US" altLang="zh-CN" sz="1400" dirty="0" err="1">
                <a:cs typeface="Times New Roman" panose="02020603050405020304" pitchFamily="18" charset="0"/>
                <a:sym typeface="Symbol" panose="05050102010706020507" pitchFamily="18" charset="2"/>
              </a:rPr>
              <a:t>n</a:t>
            </a:r>
            <a:r>
              <a:rPr lang="en-US" altLang="zh-CN" sz="1400" dirty="0">
                <a:cs typeface="Times New Roman" panose="02020603050405020304" pitchFamily="18" charset="0"/>
                <a:sym typeface="Symbol" panose="05050102010706020507" pitchFamily="18" charset="2"/>
              </a:rPr>
              <a:t> </a:t>
            </a:r>
            <a:r>
              <a:rPr lang="zh-CN" altLang="en-US" sz="2000" dirty="0">
                <a:cs typeface="Times New Roman" panose="02020603050405020304" pitchFamily="18" charset="0"/>
                <a:sym typeface="Symbol" panose="05050102010706020507" pitchFamily="18" charset="2"/>
              </a:rPr>
              <a:t></a:t>
            </a:r>
            <a:r>
              <a:rPr lang="zh-CN" altLang="en-US" sz="2000" b="1" dirty="0">
                <a:solidFill>
                  <a:srgbClr val="3366FF"/>
                </a:solidFill>
                <a:cs typeface="Times New Roman" panose="02020603050405020304" pitchFamily="18" charset="0"/>
                <a:sym typeface="Symbol" panose="05050102010706020507" pitchFamily="18" charset="2"/>
              </a:rPr>
              <a:t></a:t>
            </a:r>
            <a:r>
              <a:rPr lang="en-US" altLang="zh-CN" sz="2000" b="1" dirty="0">
                <a:solidFill>
                  <a:srgbClr val="3366FF"/>
                </a:solidFill>
                <a:cs typeface="Times New Roman" panose="02020603050405020304" pitchFamily="18" charset="0"/>
                <a:sym typeface="Symbol" panose="05050102010706020507" pitchFamily="18" charset="2"/>
              </a:rPr>
              <a:t> C</a:t>
            </a:r>
            <a:r>
              <a:rPr lang="en-US" altLang="zh-CN" sz="2000" dirty="0">
                <a:cs typeface="Times New Roman" panose="02020603050405020304" pitchFamily="18" charset="0"/>
                <a:sym typeface="Symbol" panose="05050102010706020507" pitchFamily="18" charset="2"/>
              </a:rPr>
              <a:t>  F</a:t>
            </a:r>
          </a:p>
          <a:p>
            <a:pPr marL="1524000" indent="-1524000">
              <a:lnSpc>
                <a:spcPct val="150000"/>
              </a:lnSpc>
              <a:buClr>
                <a:schemeClr val="accent6"/>
              </a:buClr>
            </a:pPr>
            <a:r>
              <a:rPr lang="en-US" altLang="zh-CN" sz="2000" dirty="0">
                <a:cs typeface="Times New Roman" panose="02020603050405020304" pitchFamily="18" charset="0"/>
                <a:sym typeface="Symbol" panose="05050102010706020507" pitchFamily="18" charset="2"/>
              </a:rPr>
              <a:t>           H</a:t>
            </a:r>
            <a:r>
              <a:rPr lang="en-US" altLang="zh-CN" sz="1400" dirty="0">
                <a:cs typeface="Times New Roman" panose="02020603050405020304" pitchFamily="18" charset="0"/>
                <a:sym typeface="Symbol" panose="05050102010706020507" pitchFamily="18" charset="2"/>
              </a:rPr>
              <a:t>1</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2</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  </a:t>
            </a:r>
            <a:r>
              <a:rPr lang="en-US" altLang="zh-CN" sz="2000" dirty="0" err="1">
                <a:cs typeface="Times New Roman" panose="02020603050405020304" pitchFamily="18" charset="0"/>
                <a:sym typeface="Symbol" panose="05050102010706020507" pitchFamily="18" charset="2"/>
              </a:rPr>
              <a:t>H</a:t>
            </a:r>
            <a:r>
              <a:rPr lang="en-US" altLang="zh-CN" sz="1400" dirty="0" err="1">
                <a:cs typeface="Times New Roman" panose="02020603050405020304" pitchFamily="18" charset="0"/>
                <a:sym typeface="Symbol" panose="05050102010706020507" pitchFamily="18" charset="2"/>
              </a:rPr>
              <a:t>n</a:t>
            </a:r>
            <a:r>
              <a:rPr lang="en-US" altLang="zh-CN" sz="1400" dirty="0">
                <a:cs typeface="Times New Roman" panose="02020603050405020304" pitchFamily="18" charset="0"/>
                <a:sym typeface="Symbol" panose="05050102010706020507" pitchFamily="18" charset="2"/>
              </a:rPr>
              <a:t> </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 C </a:t>
            </a:r>
            <a:r>
              <a:rPr lang="en-US" altLang="zh-CN" sz="2000" dirty="0">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F        </a:t>
            </a:r>
            <a:r>
              <a:rPr lang="zh-CN" altLang="en-US" sz="2000" dirty="0">
                <a:cs typeface="Times New Roman" panose="02020603050405020304" pitchFamily="18" charset="0"/>
                <a:sym typeface="Symbol" panose="05050102010706020507" pitchFamily="18" charset="2"/>
              </a:rPr>
              <a:t>为永真</a:t>
            </a:r>
            <a:endParaRPr lang="en-US" altLang="zh-CN" sz="2000" dirty="0">
              <a:cs typeface="Times New Roman" panose="02020603050405020304" pitchFamily="18" charset="0"/>
              <a:sym typeface="Symbol" panose="05050102010706020507" pitchFamily="18" charset="2"/>
            </a:endParaRPr>
          </a:p>
          <a:p>
            <a:pPr marL="788987" indent="-342900">
              <a:lnSpc>
                <a:spcPct val="150000"/>
              </a:lnSpc>
              <a:buFont typeface="Symbol" panose="05050102010706020507" pitchFamily="18" charset="2"/>
              <a:buChar char="Û"/>
            </a:pPr>
            <a:r>
              <a:rPr lang="zh-CN" altLang="en-US"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1</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2</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  </a:t>
            </a:r>
            <a:r>
              <a:rPr lang="en-US" altLang="zh-CN" sz="2000" dirty="0" err="1">
                <a:cs typeface="Times New Roman" panose="02020603050405020304" pitchFamily="18" charset="0"/>
                <a:sym typeface="Symbol" panose="05050102010706020507" pitchFamily="18" charset="2"/>
              </a:rPr>
              <a:t>H</a:t>
            </a:r>
            <a:r>
              <a:rPr lang="en-US" altLang="zh-CN" sz="1400" dirty="0" err="1">
                <a:cs typeface="Times New Roman" panose="02020603050405020304" pitchFamily="18" charset="0"/>
                <a:sym typeface="Symbol" panose="05050102010706020507" pitchFamily="18" charset="2"/>
              </a:rPr>
              <a:t>n</a:t>
            </a:r>
            <a:r>
              <a:rPr lang="en-US" altLang="zh-CN" sz="1400" dirty="0">
                <a:cs typeface="Times New Roman" panose="02020603050405020304" pitchFamily="18" charset="0"/>
                <a:sym typeface="Symbol" panose="05050102010706020507" pitchFamily="18" charset="2"/>
              </a:rPr>
              <a:t> </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 C)</a:t>
            </a:r>
            <a:r>
              <a:rPr lang="en-US" altLang="zh-CN" sz="2000" dirty="0">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F</a:t>
            </a:r>
          </a:p>
          <a:p>
            <a:pPr marL="788987" indent="-342900">
              <a:lnSpc>
                <a:spcPct val="150000"/>
              </a:lnSpc>
              <a:buFont typeface="Symbol" panose="05050102010706020507" pitchFamily="18" charset="2"/>
              <a:buChar char="Û"/>
            </a:pPr>
            <a:r>
              <a:rPr lang="en-US" altLang="zh-CN" sz="2000" dirty="0">
                <a:cs typeface="Times New Roman" panose="02020603050405020304" pitchFamily="18" charset="0"/>
                <a:sym typeface="Symbol" panose="05050102010706020507" pitchFamily="18" charset="2"/>
              </a:rPr>
              <a:t> </a:t>
            </a:r>
            <a:r>
              <a:rPr lang="zh-CN" altLang="en-US"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1</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2</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  </a:t>
            </a:r>
            <a:r>
              <a:rPr lang="en-US" altLang="zh-CN" sz="2000" dirty="0" err="1">
                <a:cs typeface="Times New Roman" panose="02020603050405020304" pitchFamily="18" charset="0"/>
                <a:sym typeface="Symbol" panose="05050102010706020507" pitchFamily="18" charset="2"/>
              </a:rPr>
              <a:t>H</a:t>
            </a:r>
            <a:r>
              <a:rPr lang="en-US" altLang="zh-CN" sz="1400" dirty="0" err="1">
                <a:cs typeface="Times New Roman" panose="02020603050405020304" pitchFamily="18" charset="0"/>
                <a:sym typeface="Symbol" panose="05050102010706020507" pitchFamily="18" charset="2"/>
              </a:rPr>
              <a:t>n</a:t>
            </a:r>
            <a:r>
              <a:rPr lang="en-US" altLang="zh-CN" sz="1400" dirty="0">
                <a:cs typeface="Times New Roman" panose="02020603050405020304" pitchFamily="18" charset="0"/>
                <a:sym typeface="Symbol" panose="05050102010706020507" pitchFamily="18" charset="2"/>
              </a:rPr>
              <a:t> </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 C)</a:t>
            </a:r>
          </a:p>
          <a:p>
            <a:pPr marL="788987" indent="-342900">
              <a:lnSpc>
                <a:spcPct val="150000"/>
              </a:lnSpc>
              <a:buFont typeface="Symbol" panose="05050102010706020507" pitchFamily="18" charset="2"/>
              <a:buChar char="Û"/>
            </a:pPr>
            <a:r>
              <a:rPr lang="zh-CN" altLang="en-US"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1</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2</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  </a:t>
            </a:r>
            <a:r>
              <a:rPr lang="en-US" altLang="zh-CN" sz="2000" dirty="0" err="1">
                <a:cs typeface="Times New Roman" panose="02020603050405020304" pitchFamily="18" charset="0"/>
                <a:sym typeface="Symbol" panose="05050102010706020507" pitchFamily="18" charset="2"/>
              </a:rPr>
              <a:t>H</a:t>
            </a:r>
            <a:r>
              <a:rPr lang="en-US" altLang="zh-CN" sz="1400" dirty="0" err="1">
                <a:cs typeface="Times New Roman" panose="02020603050405020304" pitchFamily="18" charset="0"/>
                <a:sym typeface="Symbol" panose="05050102010706020507" pitchFamily="18" charset="2"/>
              </a:rPr>
              <a:t>n</a:t>
            </a:r>
            <a:r>
              <a:rPr lang="en-US" altLang="zh-CN" sz="14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 </a:t>
            </a:r>
            <a:r>
              <a:rPr lang="zh-CN" altLang="en-US"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 </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 C</a:t>
            </a:r>
          </a:p>
          <a:p>
            <a:pPr marL="788987" indent="-342900">
              <a:lnSpc>
                <a:spcPct val="150000"/>
              </a:lnSpc>
              <a:buFont typeface="Symbol" panose="05050102010706020507" pitchFamily="18" charset="2"/>
              <a:buChar char="Û"/>
            </a:pPr>
            <a:r>
              <a:rPr lang="zh-CN" altLang="en-US"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1</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2</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  </a:t>
            </a:r>
            <a:r>
              <a:rPr lang="en-US" altLang="zh-CN" sz="2000" dirty="0" err="1">
                <a:cs typeface="Times New Roman" panose="02020603050405020304" pitchFamily="18" charset="0"/>
                <a:sym typeface="Symbol" panose="05050102010706020507" pitchFamily="18" charset="2"/>
              </a:rPr>
              <a:t>H</a:t>
            </a:r>
            <a:r>
              <a:rPr lang="en-US" altLang="zh-CN" sz="1400" dirty="0" err="1">
                <a:cs typeface="Times New Roman" panose="02020603050405020304" pitchFamily="18" charset="0"/>
                <a:sym typeface="Symbol" panose="05050102010706020507" pitchFamily="18" charset="2"/>
              </a:rPr>
              <a:t>n</a:t>
            </a:r>
            <a:r>
              <a:rPr lang="en-US" altLang="zh-CN" sz="14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 </a:t>
            </a:r>
            <a:r>
              <a:rPr lang="zh-CN" altLang="en-US"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 C</a:t>
            </a:r>
          </a:p>
          <a:p>
            <a:pPr marL="788987" indent="-342900">
              <a:lnSpc>
                <a:spcPct val="150000"/>
              </a:lnSpc>
              <a:buFont typeface="Symbol" panose="05050102010706020507" pitchFamily="18" charset="2"/>
              <a:buChar char="Û"/>
            </a:pP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1</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2</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  </a:t>
            </a:r>
            <a:r>
              <a:rPr lang="en-US" altLang="zh-CN" sz="2000" dirty="0" err="1">
                <a:cs typeface="Times New Roman" panose="02020603050405020304" pitchFamily="18" charset="0"/>
                <a:sym typeface="Symbol" panose="05050102010706020507" pitchFamily="18" charset="2"/>
              </a:rPr>
              <a:t>H</a:t>
            </a:r>
            <a:r>
              <a:rPr lang="en-US" altLang="zh-CN" sz="1400" dirty="0" err="1">
                <a:cs typeface="Times New Roman" panose="02020603050405020304" pitchFamily="18" charset="0"/>
                <a:sym typeface="Symbol" panose="05050102010706020507" pitchFamily="18" charset="2"/>
              </a:rPr>
              <a:t>n</a:t>
            </a:r>
            <a:r>
              <a:rPr lang="en-US" altLang="zh-CN" sz="1400" dirty="0">
                <a:cs typeface="Times New Roman" panose="02020603050405020304" pitchFamily="18" charset="0"/>
                <a:sym typeface="Symbol" panose="05050102010706020507" pitchFamily="18" charset="2"/>
              </a:rPr>
              <a:t> </a:t>
            </a:r>
            <a:r>
              <a:rPr lang="en-US" altLang="zh-CN" sz="1400" dirty="0">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 C</a:t>
            </a:r>
            <a:endParaRPr kumimoji="0" lang="zh-CN" altLang="en-US" sz="2000" b="1" dirty="0">
              <a:solidFill>
                <a:srgbClr val="FF0000"/>
              </a:solidFill>
              <a:ea typeface="+mn-ea"/>
              <a:cs typeface="Times New Roman" panose="02020603050405020304" pitchFamily="18" charset="0"/>
            </a:endParaRPr>
          </a:p>
        </p:txBody>
      </p:sp>
    </p:spTree>
    <p:extLst>
      <p:ext uri="{BB962C8B-B14F-4D97-AF65-F5344CB8AC3E}">
        <p14:creationId xmlns:p14="http://schemas.microsoft.com/office/powerpoint/2010/main" val="49613597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117</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335953" y="718914"/>
            <a:ext cx="8111803" cy="4652684"/>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nSpc>
                <a:spcPct val="150000"/>
              </a:lnSpc>
              <a:buClr>
                <a:schemeClr val="accent6"/>
              </a:buClr>
            </a:pPr>
            <a:r>
              <a:rPr kumimoji="0" lang="zh-CN" altLang="en-US" sz="2000" b="1" dirty="0">
                <a:cs typeface="Times New Roman" panose="02020603050405020304" pitchFamily="18" charset="0"/>
                <a:sym typeface="Symbol" panose="05050102010706020507" pitchFamily="18" charset="2"/>
              </a:rPr>
              <a:t>（</a:t>
            </a:r>
            <a:r>
              <a:rPr kumimoji="0" lang="en-US" altLang="zh-CN" sz="2000" b="1" dirty="0">
                <a:cs typeface="Times New Roman" panose="02020603050405020304" pitchFamily="18" charset="0"/>
                <a:sym typeface="Symbol" panose="05050102010706020507" pitchFamily="18" charset="2"/>
              </a:rPr>
              <a:t>2</a:t>
            </a:r>
            <a:r>
              <a:rPr kumimoji="0" lang="zh-CN" altLang="en-US" sz="2000" b="1" dirty="0">
                <a:cs typeface="Times New Roman" panose="02020603050405020304" pitchFamily="18" charset="0"/>
                <a:sym typeface="Symbol" panose="05050102010706020507" pitchFamily="18" charset="2"/>
              </a:rPr>
              <a:t>）附加前提条件证法   </a:t>
            </a:r>
            <a:endParaRPr kumimoji="0" lang="en-US" altLang="zh-CN" sz="2000" b="1" dirty="0">
              <a:cs typeface="Times New Roman" panose="02020603050405020304" pitchFamily="18" charset="0"/>
              <a:sym typeface="Symbol" panose="05050102010706020507" pitchFamily="18" charset="2"/>
            </a:endParaRPr>
          </a:p>
          <a:p>
            <a:pPr marL="1524000" indent="-1524000">
              <a:lnSpc>
                <a:spcPct val="150000"/>
              </a:lnSpc>
              <a:buClr>
                <a:schemeClr val="accent6"/>
              </a:buClr>
            </a:pPr>
            <a:r>
              <a:rPr lang="en-US" altLang="zh-CN" sz="2000" dirty="0">
                <a:cs typeface="Times New Roman" panose="02020603050405020304" pitchFamily="18" charset="0"/>
                <a:sym typeface="Symbol" panose="05050102010706020507" pitchFamily="18" charset="2"/>
              </a:rPr>
              <a:t>          </a:t>
            </a:r>
            <a:r>
              <a:rPr lang="zh-CN" altLang="en-US" sz="2000" dirty="0">
                <a:cs typeface="Times New Roman" panose="02020603050405020304" pitchFamily="18" charset="0"/>
                <a:sym typeface="Symbol" panose="05050102010706020507" pitchFamily="18" charset="2"/>
              </a:rPr>
              <a:t>为了证明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1</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2</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  </a:t>
            </a:r>
            <a:r>
              <a:rPr lang="en-US" altLang="zh-CN" sz="2000" dirty="0" err="1">
                <a:cs typeface="Times New Roman" panose="02020603050405020304" pitchFamily="18" charset="0"/>
                <a:sym typeface="Symbol" panose="05050102010706020507" pitchFamily="18" charset="2"/>
              </a:rPr>
              <a:t>H</a:t>
            </a:r>
            <a:r>
              <a:rPr lang="en-US" altLang="zh-CN" sz="1400" dirty="0" err="1">
                <a:cs typeface="Times New Roman" panose="02020603050405020304" pitchFamily="18" charset="0"/>
                <a:sym typeface="Symbol" panose="05050102010706020507" pitchFamily="18" charset="2"/>
              </a:rPr>
              <a:t>n</a:t>
            </a:r>
            <a:r>
              <a:rPr lang="en-US" altLang="zh-CN" sz="14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 A </a:t>
            </a:r>
            <a:r>
              <a:rPr lang="en-US" altLang="zh-CN" sz="2000" dirty="0">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C</a:t>
            </a:r>
          </a:p>
          <a:p>
            <a:pPr marL="1524000" indent="-1524000">
              <a:lnSpc>
                <a:spcPct val="150000"/>
              </a:lnSpc>
              <a:buClr>
                <a:schemeClr val="accent6"/>
              </a:buClr>
            </a:pPr>
            <a:r>
              <a:rPr kumimoji="0" lang="zh-CN" altLang="en-US" sz="2000" dirty="0">
                <a:cs typeface="Times New Roman" panose="02020603050405020304" pitchFamily="18" charset="0"/>
                <a:sym typeface="Symbol" panose="05050102010706020507" pitchFamily="18" charset="2"/>
              </a:rPr>
              <a:t>          采用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1</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2</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  </a:t>
            </a:r>
            <a:r>
              <a:rPr lang="en-US" altLang="zh-CN" sz="2000" dirty="0" err="1">
                <a:cs typeface="Times New Roman" panose="02020603050405020304" pitchFamily="18" charset="0"/>
                <a:sym typeface="Symbol" panose="05050102010706020507" pitchFamily="18" charset="2"/>
              </a:rPr>
              <a:t>H</a:t>
            </a:r>
            <a:r>
              <a:rPr lang="en-US" altLang="zh-CN" sz="1400" dirty="0" err="1">
                <a:cs typeface="Times New Roman" panose="02020603050405020304" pitchFamily="18" charset="0"/>
                <a:sym typeface="Symbol" panose="05050102010706020507" pitchFamily="18" charset="2"/>
              </a:rPr>
              <a:t>n</a:t>
            </a:r>
            <a:r>
              <a:rPr lang="en-US" altLang="zh-CN" sz="1400" dirty="0">
                <a:cs typeface="Times New Roman" panose="02020603050405020304" pitchFamily="18" charset="0"/>
                <a:sym typeface="Symbol" panose="05050102010706020507" pitchFamily="18" charset="2"/>
              </a:rPr>
              <a:t>  </a:t>
            </a:r>
            <a:r>
              <a:rPr lang="zh-CN" altLang="en-US" sz="2000" dirty="0">
                <a:cs typeface="Times New Roman" panose="02020603050405020304" pitchFamily="18" charset="0"/>
                <a:sym typeface="Symbol" panose="05050102010706020507" pitchFamily="18" charset="2"/>
              </a:rPr>
              <a:t> </a:t>
            </a:r>
            <a:r>
              <a:rPr lang="en-US" altLang="zh-CN" sz="2000" b="1" dirty="0">
                <a:solidFill>
                  <a:srgbClr val="3366FF"/>
                </a:solidFill>
                <a:cs typeface="Times New Roman" panose="02020603050405020304" pitchFamily="18" charset="0"/>
                <a:sym typeface="Symbol" panose="05050102010706020507" pitchFamily="18" charset="2"/>
              </a:rPr>
              <a:t>A</a:t>
            </a:r>
            <a:r>
              <a:rPr lang="en-US" altLang="zh-CN" sz="2000" dirty="0">
                <a:cs typeface="Times New Roman" panose="02020603050405020304" pitchFamily="18" charset="0"/>
                <a:sym typeface="Symbol" panose="05050102010706020507" pitchFamily="18" charset="2"/>
              </a:rPr>
              <a:t>  C</a:t>
            </a:r>
          </a:p>
          <a:p>
            <a:pPr marL="1524000" indent="-1524000">
              <a:lnSpc>
                <a:spcPct val="150000"/>
              </a:lnSpc>
              <a:buClr>
                <a:schemeClr val="accent6"/>
              </a:buClr>
            </a:pPr>
            <a:r>
              <a:rPr lang="en-US" altLang="zh-CN" sz="2000" dirty="0">
                <a:cs typeface="Times New Roman" panose="02020603050405020304" pitchFamily="18" charset="0"/>
                <a:sym typeface="Symbol" panose="05050102010706020507" pitchFamily="18" charset="2"/>
              </a:rPr>
              <a:t>          </a:t>
            </a:r>
            <a:r>
              <a:rPr lang="zh-CN" altLang="en-US" sz="2000" dirty="0">
                <a:cs typeface="Times New Roman" panose="02020603050405020304" pitchFamily="18" charset="0"/>
                <a:sym typeface="Symbol" panose="05050102010706020507" pitchFamily="18" charset="2"/>
              </a:rPr>
              <a:t>这一证明方法也称为 </a:t>
            </a:r>
            <a:r>
              <a:rPr lang="en-US" altLang="zh-CN" sz="2000" b="1" dirty="0">
                <a:solidFill>
                  <a:srgbClr val="FF0000"/>
                </a:solidFill>
                <a:cs typeface="Times New Roman" panose="02020603050405020304" pitchFamily="18" charset="0"/>
                <a:sym typeface="Symbol" panose="05050102010706020507" pitchFamily="18" charset="2"/>
              </a:rPr>
              <a:t>CP </a:t>
            </a:r>
            <a:r>
              <a:rPr lang="zh-CN" altLang="en-US" sz="2000" b="1" dirty="0">
                <a:solidFill>
                  <a:srgbClr val="FF0000"/>
                </a:solidFill>
                <a:cs typeface="Times New Roman" panose="02020603050405020304" pitchFamily="18" charset="0"/>
                <a:sym typeface="Symbol" panose="05050102010706020507" pitchFamily="18" charset="2"/>
              </a:rPr>
              <a:t>规则</a:t>
            </a:r>
            <a:endParaRPr lang="en-US" altLang="zh-CN" sz="2000" b="1" dirty="0">
              <a:solidFill>
                <a:srgbClr val="FF0000"/>
              </a:solidFill>
              <a:cs typeface="Times New Roman" panose="02020603050405020304" pitchFamily="18" charset="0"/>
              <a:sym typeface="Symbol" panose="05050102010706020507" pitchFamily="18" charset="2"/>
            </a:endParaRPr>
          </a:p>
          <a:p>
            <a:pPr marL="1524000" indent="-1524000">
              <a:lnSpc>
                <a:spcPct val="150000"/>
              </a:lnSpc>
              <a:buClr>
                <a:schemeClr val="accent6"/>
              </a:buClr>
            </a:pPr>
            <a:r>
              <a:rPr lang="en-US" altLang="zh-CN" sz="2000" dirty="0">
                <a:cs typeface="Times New Roman" panose="02020603050405020304" pitchFamily="18" charset="0"/>
                <a:sym typeface="Symbol" panose="05050102010706020507" pitchFamily="18" charset="2"/>
              </a:rPr>
              <a:t>           H</a:t>
            </a:r>
            <a:r>
              <a:rPr lang="en-US" altLang="zh-CN" sz="1400" dirty="0">
                <a:cs typeface="Times New Roman" panose="02020603050405020304" pitchFamily="18" charset="0"/>
                <a:sym typeface="Symbol" panose="05050102010706020507" pitchFamily="18" charset="2"/>
              </a:rPr>
              <a:t>1</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2</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  </a:t>
            </a:r>
            <a:r>
              <a:rPr lang="en-US" altLang="zh-CN" sz="2000" dirty="0" err="1">
                <a:cs typeface="Times New Roman" panose="02020603050405020304" pitchFamily="18" charset="0"/>
                <a:sym typeface="Symbol" panose="05050102010706020507" pitchFamily="18" charset="2"/>
              </a:rPr>
              <a:t>H</a:t>
            </a:r>
            <a:r>
              <a:rPr lang="en-US" altLang="zh-CN" sz="1400" dirty="0" err="1">
                <a:cs typeface="Times New Roman" panose="02020603050405020304" pitchFamily="18" charset="0"/>
                <a:sym typeface="Symbol" panose="05050102010706020507" pitchFamily="18" charset="2"/>
              </a:rPr>
              <a:t>n</a:t>
            </a:r>
            <a:r>
              <a:rPr lang="en-US" altLang="zh-CN" sz="1400" dirty="0">
                <a:cs typeface="Times New Roman" panose="02020603050405020304" pitchFamily="18" charset="0"/>
                <a:sym typeface="Symbol" panose="05050102010706020507" pitchFamily="18" charset="2"/>
              </a:rPr>
              <a:t> </a:t>
            </a:r>
            <a:r>
              <a:rPr lang="zh-CN" altLang="en-US"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A → C        </a:t>
            </a:r>
            <a:r>
              <a:rPr lang="zh-CN" altLang="en-US" sz="2000" dirty="0">
                <a:cs typeface="Times New Roman" panose="02020603050405020304" pitchFamily="18" charset="0"/>
                <a:sym typeface="Symbol" panose="05050102010706020507" pitchFamily="18" charset="2"/>
              </a:rPr>
              <a:t>为永真</a:t>
            </a:r>
            <a:endParaRPr lang="en-US" altLang="zh-CN" sz="2000" dirty="0">
              <a:cs typeface="Times New Roman" panose="02020603050405020304" pitchFamily="18" charset="0"/>
              <a:sym typeface="Symbol" panose="05050102010706020507" pitchFamily="18" charset="2"/>
            </a:endParaRPr>
          </a:p>
          <a:p>
            <a:pPr marL="788987" indent="-342900">
              <a:lnSpc>
                <a:spcPct val="150000"/>
              </a:lnSpc>
              <a:buClr>
                <a:schemeClr val="tx1"/>
              </a:buClr>
              <a:buFont typeface="Symbol" panose="05050102010706020507" pitchFamily="18" charset="2"/>
              <a:buChar char="Û"/>
            </a:pPr>
            <a:r>
              <a:rPr lang="zh-CN" altLang="en-US"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1</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2</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  </a:t>
            </a:r>
            <a:r>
              <a:rPr lang="en-US" altLang="zh-CN" sz="2000" dirty="0" err="1">
                <a:cs typeface="Times New Roman" panose="02020603050405020304" pitchFamily="18" charset="0"/>
                <a:sym typeface="Symbol" panose="05050102010706020507" pitchFamily="18" charset="2"/>
              </a:rPr>
              <a:t>H</a:t>
            </a:r>
            <a:r>
              <a:rPr lang="en-US" altLang="zh-CN" sz="1400" dirty="0" err="1">
                <a:cs typeface="Times New Roman" panose="02020603050405020304" pitchFamily="18" charset="0"/>
                <a:sym typeface="Symbol" panose="05050102010706020507" pitchFamily="18" charset="2"/>
              </a:rPr>
              <a:t>n</a:t>
            </a:r>
            <a:r>
              <a:rPr lang="en-US" altLang="zh-CN" sz="1400" dirty="0">
                <a:cs typeface="Times New Roman" panose="02020603050405020304" pitchFamily="18" charset="0"/>
                <a:sym typeface="Symbol" panose="05050102010706020507" pitchFamily="18" charset="2"/>
              </a:rPr>
              <a:t> </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 A)</a:t>
            </a:r>
            <a:r>
              <a:rPr lang="en-US" altLang="zh-CN" sz="2000" dirty="0">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C</a:t>
            </a:r>
          </a:p>
          <a:p>
            <a:pPr marL="788987" indent="-342900">
              <a:lnSpc>
                <a:spcPct val="150000"/>
              </a:lnSpc>
              <a:buClr>
                <a:schemeClr val="tx1"/>
              </a:buClr>
              <a:buFont typeface="Symbol" panose="05050102010706020507" pitchFamily="18" charset="2"/>
              <a:buChar char="Û"/>
            </a:pPr>
            <a:r>
              <a:rPr lang="en-US" altLang="zh-CN" sz="2000" dirty="0">
                <a:cs typeface="Times New Roman" panose="02020603050405020304" pitchFamily="18" charset="0"/>
                <a:sym typeface="Symbol" panose="05050102010706020507" pitchFamily="18" charset="2"/>
              </a:rPr>
              <a:t> (</a:t>
            </a:r>
            <a:r>
              <a:rPr lang="zh-CN" altLang="en-US"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1</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2</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  </a:t>
            </a:r>
            <a:r>
              <a:rPr lang="en-US" altLang="zh-CN" sz="2000" dirty="0" err="1">
                <a:cs typeface="Times New Roman" panose="02020603050405020304" pitchFamily="18" charset="0"/>
                <a:sym typeface="Symbol" panose="05050102010706020507" pitchFamily="18" charset="2"/>
              </a:rPr>
              <a:t>H</a:t>
            </a:r>
            <a:r>
              <a:rPr lang="en-US" altLang="zh-CN" sz="1400" dirty="0" err="1">
                <a:cs typeface="Times New Roman" panose="02020603050405020304" pitchFamily="18" charset="0"/>
                <a:sym typeface="Symbol" panose="05050102010706020507" pitchFamily="18" charset="2"/>
              </a:rPr>
              <a:t>n</a:t>
            </a:r>
            <a:r>
              <a:rPr lang="en-US" altLang="zh-CN" sz="14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  </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 A )</a:t>
            </a:r>
            <a:r>
              <a:rPr lang="en-US" altLang="zh-CN" sz="2000" dirty="0">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C </a:t>
            </a:r>
          </a:p>
          <a:p>
            <a:pPr marL="788987" indent="-342900">
              <a:lnSpc>
                <a:spcPct val="150000"/>
              </a:lnSpc>
              <a:buClr>
                <a:schemeClr val="tx1"/>
              </a:buClr>
              <a:buFont typeface="Symbol" panose="05050102010706020507" pitchFamily="18" charset="2"/>
              <a:buChar char="Û"/>
            </a:pPr>
            <a:r>
              <a:rPr lang="zh-CN" altLang="en-US"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1</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2</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  </a:t>
            </a:r>
            <a:r>
              <a:rPr lang="en-US" altLang="zh-CN" sz="2000" dirty="0" err="1">
                <a:cs typeface="Times New Roman" panose="02020603050405020304" pitchFamily="18" charset="0"/>
                <a:sym typeface="Symbol" panose="05050102010706020507" pitchFamily="18" charset="2"/>
              </a:rPr>
              <a:t>H</a:t>
            </a:r>
            <a:r>
              <a:rPr lang="en-US" altLang="zh-CN" sz="1400" dirty="0" err="1">
                <a:cs typeface="Times New Roman" panose="02020603050405020304" pitchFamily="18" charset="0"/>
                <a:sym typeface="Symbol" panose="05050102010706020507" pitchFamily="18" charset="2"/>
              </a:rPr>
              <a:t>n</a:t>
            </a:r>
            <a:r>
              <a:rPr lang="en-US" altLang="zh-CN" sz="14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 (</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 A </a:t>
            </a:r>
            <a:r>
              <a:rPr lang="en-US" altLang="zh-CN" sz="2000" dirty="0">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C) </a:t>
            </a:r>
          </a:p>
          <a:p>
            <a:pPr marL="788987" indent="-342900">
              <a:lnSpc>
                <a:spcPct val="150000"/>
              </a:lnSpc>
              <a:buClr>
                <a:schemeClr val="tx1"/>
              </a:buClr>
              <a:buFont typeface="Symbol" panose="05050102010706020507" pitchFamily="18" charset="2"/>
              <a:buChar char="Û"/>
            </a:pPr>
            <a:r>
              <a:rPr lang="zh-CN" altLang="en-US"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1</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2</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  </a:t>
            </a:r>
            <a:r>
              <a:rPr lang="en-US" altLang="zh-CN" sz="2000" dirty="0" err="1">
                <a:cs typeface="Times New Roman" panose="02020603050405020304" pitchFamily="18" charset="0"/>
                <a:sym typeface="Symbol" panose="05050102010706020507" pitchFamily="18" charset="2"/>
              </a:rPr>
              <a:t>H</a:t>
            </a:r>
            <a:r>
              <a:rPr lang="en-US" altLang="zh-CN" sz="1400" dirty="0" err="1">
                <a:cs typeface="Times New Roman" panose="02020603050405020304" pitchFamily="18" charset="0"/>
                <a:sym typeface="Symbol" panose="05050102010706020507" pitchFamily="18" charset="2"/>
              </a:rPr>
              <a:t>n</a:t>
            </a:r>
            <a:r>
              <a:rPr lang="en-US" altLang="zh-CN" sz="14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 </a:t>
            </a:r>
            <a:r>
              <a:rPr lang="zh-CN" altLang="en-US"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(A </a:t>
            </a:r>
            <a:r>
              <a:rPr lang="en-US" altLang="zh-CN" sz="2000" dirty="0">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C)</a:t>
            </a:r>
          </a:p>
          <a:p>
            <a:pPr marL="788987" indent="-342900">
              <a:lnSpc>
                <a:spcPct val="150000"/>
              </a:lnSpc>
              <a:buClr>
                <a:schemeClr val="tx1"/>
              </a:buClr>
              <a:buFont typeface="Symbol" panose="05050102010706020507" pitchFamily="18" charset="2"/>
              <a:buChar char="Û"/>
            </a:pP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1</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H</a:t>
            </a:r>
            <a:r>
              <a:rPr lang="en-US" altLang="zh-CN" sz="1400" dirty="0">
                <a:cs typeface="Times New Roman" panose="02020603050405020304" pitchFamily="18" charset="0"/>
                <a:sym typeface="Symbol" panose="05050102010706020507" pitchFamily="18" charset="2"/>
              </a:rPr>
              <a:t>2</a:t>
            </a:r>
            <a:r>
              <a:rPr lang="zh-CN" altLang="en-US"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  </a:t>
            </a:r>
            <a:r>
              <a:rPr lang="en-US" altLang="zh-CN" sz="2000" dirty="0" err="1">
                <a:cs typeface="Times New Roman" panose="02020603050405020304" pitchFamily="18" charset="0"/>
                <a:sym typeface="Symbol" panose="05050102010706020507" pitchFamily="18" charset="2"/>
              </a:rPr>
              <a:t>H</a:t>
            </a:r>
            <a:r>
              <a:rPr lang="en-US" altLang="zh-CN" sz="1400" dirty="0" err="1">
                <a:cs typeface="Times New Roman" panose="02020603050405020304" pitchFamily="18" charset="0"/>
                <a:sym typeface="Symbol" panose="05050102010706020507" pitchFamily="18" charset="2"/>
              </a:rPr>
              <a:t>n</a:t>
            </a:r>
            <a:r>
              <a:rPr lang="en-US" altLang="zh-CN" sz="14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a:t>
            </a:r>
            <a:r>
              <a:rPr lang="en-US" altLang="zh-CN" sz="1400" dirty="0">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 (A </a:t>
            </a:r>
            <a:r>
              <a:rPr lang="en-US" altLang="zh-CN" sz="2000" dirty="0">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sym typeface="Symbol" panose="05050102010706020507" pitchFamily="18" charset="2"/>
              </a:rPr>
              <a:t>C )</a:t>
            </a:r>
            <a:endParaRPr kumimoji="0" lang="zh-CN" altLang="en-US" sz="2000" b="1" dirty="0">
              <a:solidFill>
                <a:srgbClr val="FF0000"/>
              </a:solidFill>
              <a:ea typeface="+mn-ea"/>
              <a:cs typeface="Times New Roman" panose="02020603050405020304" pitchFamily="18" charset="0"/>
            </a:endParaRPr>
          </a:p>
        </p:txBody>
      </p:sp>
    </p:spTree>
    <p:extLst>
      <p:ext uri="{BB962C8B-B14F-4D97-AF65-F5344CB8AC3E}">
        <p14:creationId xmlns:p14="http://schemas.microsoft.com/office/powerpoint/2010/main" val="292899617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118</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233200" y="566083"/>
            <a:ext cx="6065483" cy="4940007"/>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gn="just">
              <a:lnSpc>
                <a:spcPct val="150000"/>
              </a:lnSpc>
              <a:buClr>
                <a:schemeClr val="accent6"/>
              </a:buClr>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例</a:t>
            </a:r>
            <a:r>
              <a:rPr lang="en-US" altLang="zh-CN" sz="2000" b="1" dirty="0">
                <a:solidFill>
                  <a:srgbClr val="3366FF"/>
                </a:solidFill>
                <a:cs typeface="Times New Roman" panose="02020603050405020304" pitchFamily="18" charset="0"/>
              </a:rPr>
              <a:t>1-8.1】</a:t>
            </a:r>
            <a:r>
              <a:rPr lang="zh-CN" altLang="en-US" sz="2000" kern="100" dirty="0">
                <a:cs typeface="Times New Roman" panose="02020603050405020304" pitchFamily="18" charset="0"/>
              </a:rPr>
              <a:t>证明 </a:t>
            </a:r>
            <a:r>
              <a:rPr lang="en-US" altLang="zh-CN" sz="2000" kern="100" dirty="0">
                <a:cs typeface="Times New Roman" panose="02020603050405020304" pitchFamily="18" charset="0"/>
              </a:rPr>
              <a:t>(</a:t>
            </a:r>
            <a:r>
              <a:rPr lang="en-US" altLang="zh-CN" sz="2000" kern="100" dirty="0">
                <a:cs typeface="Times New Roman" panose="02020603050405020304" pitchFamily="18" charset="0"/>
                <a:sym typeface="Symbol" panose="05050102010706020507" pitchFamily="18" charset="2"/>
              </a:rPr>
              <a:t></a:t>
            </a:r>
            <a:r>
              <a:rPr lang="en-US" altLang="zh-CN" sz="2000" kern="100" dirty="0">
                <a:cs typeface="Times New Roman" panose="02020603050405020304" pitchFamily="18" charset="0"/>
              </a:rPr>
              <a:t>P→Q)</a:t>
            </a:r>
            <a:r>
              <a:rPr lang="en-US" altLang="zh-CN" sz="2000" kern="100" dirty="0">
                <a:cs typeface="Times New Roman" panose="02020603050405020304" pitchFamily="18" charset="0"/>
                <a:sym typeface="Symbol" panose="05050102010706020507" pitchFamily="18" charset="2"/>
              </a:rPr>
              <a:t> (</a:t>
            </a:r>
            <a:r>
              <a:rPr lang="en-US" altLang="zh-CN" sz="2000" kern="100" dirty="0">
                <a:cs typeface="Times New Roman" panose="02020603050405020304" pitchFamily="18" charset="0"/>
              </a:rPr>
              <a:t>P→R)</a:t>
            </a:r>
            <a:r>
              <a:rPr lang="en-US" altLang="zh-CN" sz="2000" kern="100" dirty="0">
                <a:cs typeface="Times New Roman" panose="02020603050405020304" pitchFamily="18" charset="0"/>
                <a:sym typeface="Symbol" panose="05050102010706020507" pitchFamily="18" charset="2"/>
              </a:rPr>
              <a:t> (</a:t>
            </a:r>
            <a:r>
              <a:rPr lang="en-US" altLang="zh-CN" sz="2000" kern="100" dirty="0">
                <a:cs typeface="Times New Roman" panose="02020603050405020304" pitchFamily="18" charset="0"/>
              </a:rPr>
              <a:t>Q</a:t>
            </a:r>
            <a:r>
              <a:rPr lang="en-US" altLang="zh-CN" sz="2000" kern="100" dirty="0">
                <a:cs typeface="Times New Roman" panose="02020603050405020304" pitchFamily="18" charset="0"/>
                <a:sym typeface="Symbol" panose="05050102010706020507" pitchFamily="18" charset="2"/>
              </a:rPr>
              <a:t></a:t>
            </a:r>
            <a:r>
              <a:rPr lang="en-US" altLang="zh-CN" sz="2000" kern="100" dirty="0">
                <a:cs typeface="Times New Roman" panose="02020603050405020304" pitchFamily="18" charset="0"/>
              </a:rPr>
              <a:t>S) </a:t>
            </a:r>
            <a:r>
              <a:rPr lang="en-US" altLang="zh-CN" sz="2000" kern="100" dirty="0">
                <a:cs typeface="Times New Roman" panose="02020603050405020304" pitchFamily="18" charset="0"/>
                <a:sym typeface="Symbol" panose="05050102010706020507" pitchFamily="18" charset="2"/>
              </a:rPr>
              <a:t> S</a:t>
            </a:r>
            <a:r>
              <a:rPr lang="en-US" altLang="zh-CN" sz="2000" kern="100" dirty="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a:t>
            </a:r>
            <a:r>
              <a:rPr lang="en-US" altLang="zh-CN" sz="2000" kern="100" dirty="0">
                <a:cs typeface="Times New Roman" panose="02020603050405020304" pitchFamily="18" charset="0"/>
                <a:sym typeface="Symbol" panose="05050102010706020507" pitchFamily="18" charset="2"/>
              </a:rPr>
              <a:t>R</a:t>
            </a:r>
            <a:endParaRPr lang="en-US" altLang="zh-CN" sz="2000" kern="100" dirty="0">
              <a:cs typeface="Times New Roman" panose="02020603050405020304" pitchFamily="18" charset="0"/>
            </a:endParaRPr>
          </a:p>
          <a:p>
            <a:pPr marL="1524000" indent="-1524000" algn="just">
              <a:lnSpc>
                <a:spcPct val="150000"/>
              </a:lnSpc>
              <a:buClr>
                <a:schemeClr val="accent6"/>
              </a:buClr>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证明</a:t>
            </a:r>
            <a:r>
              <a:rPr lang="en-US" altLang="zh-CN" sz="2000" b="1" dirty="0">
                <a:solidFill>
                  <a:srgbClr val="3366FF"/>
                </a:solidFill>
                <a:cs typeface="Times New Roman" panose="02020603050405020304" pitchFamily="18" charset="0"/>
              </a:rPr>
              <a:t>】</a:t>
            </a:r>
            <a:endParaRPr lang="en-US" altLang="zh-CN" sz="2000" b="1" dirty="0">
              <a:cs typeface="Times New Roman" panose="02020603050405020304" pitchFamily="18" charset="0"/>
            </a:endParaRPr>
          </a:p>
          <a:p>
            <a:pPr marL="1076325" algn="just">
              <a:lnSpc>
                <a:spcPct val="130000"/>
              </a:lnSpc>
              <a:buClr>
                <a:schemeClr val="accent6"/>
              </a:buClr>
            </a:pPr>
            <a:r>
              <a:rPr lang="en-US" altLang="zh-CN" sz="1800" kern="100" dirty="0">
                <a:cs typeface="Times New Roman" panose="02020603050405020304" pitchFamily="18" charset="0"/>
                <a:sym typeface="Symbol" panose="05050102010706020507" pitchFamily="18" charset="2"/>
              </a:rPr>
              <a:t>(1)      ( S</a:t>
            </a:r>
            <a:r>
              <a:rPr lang="en-US" altLang="zh-CN" sz="1800" kern="100" dirty="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a:t>
            </a:r>
            <a:r>
              <a:rPr lang="en-US" altLang="zh-CN" sz="1800" kern="100" dirty="0">
                <a:cs typeface="Times New Roman" panose="02020603050405020304" pitchFamily="18" charset="0"/>
                <a:sym typeface="Symbol" panose="05050102010706020507" pitchFamily="18" charset="2"/>
              </a:rPr>
              <a:t>R)     </a:t>
            </a:r>
            <a:r>
              <a:rPr lang="en-US" altLang="zh-CN" sz="1800" kern="100" dirty="0">
                <a:cs typeface="Times New Roman" panose="02020603050405020304" pitchFamily="18" charset="0"/>
              </a:rPr>
              <a:t>P          </a:t>
            </a:r>
            <a:r>
              <a:rPr lang="zh-CN" altLang="en-US" sz="1800" b="1" kern="100" dirty="0">
                <a:solidFill>
                  <a:srgbClr val="FF0000"/>
                </a:solidFill>
                <a:cs typeface="Times New Roman" panose="02020603050405020304" pitchFamily="18" charset="0"/>
              </a:rPr>
              <a:t>附加前提</a:t>
            </a:r>
            <a:endParaRPr lang="en-US" altLang="zh-CN" sz="1800" b="1" kern="100" dirty="0">
              <a:solidFill>
                <a:srgbClr val="FF0000"/>
              </a:solidFill>
              <a:cs typeface="Times New Roman" panose="02020603050405020304" pitchFamily="18" charset="0"/>
            </a:endParaRPr>
          </a:p>
          <a:p>
            <a:pPr marL="1419225" indent="-342900" algn="just">
              <a:lnSpc>
                <a:spcPct val="130000"/>
              </a:lnSpc>
              <a:buClr>
                <a:schemeClr val="tx1"/>
              </a:buClr>
              <a:buAutoNum type="arabicParenBoth" startAt="2"/>
            </a:pPr>
            <a:r>
              <a:rPr lang="en-US" altLang="zh-CN" sz="1800" kern="100" dirty="0">
                <a:cs typeface="Times New Roman" panose="02020603050405020304" pitchFamily="18" charset="0"/>
                <a:sym typeface="Symbol" panose="05050102010706020507" pitchFamily="18" charset="2"/>
              </a:rPr>
              <a:t>   S  R</a:t>
            </a:r>
            <a:r>
              <a:rPr lang="en-US" altLang="zh-CN" sz="1800" kern="100" dirty="0">
                <a:cs typeface="Times New Roman" panose="02020603050405020304" pitchFamily="18" charset="0"/>
              </a:rPr>
              <a:t>     T           E(1)</a:t>
            </a:r>
          </a:p>
          <a:p>
            <a:pPr marL="1419225" indent="-342900" algn="just">
              <a:lnSpc>
                <a:spcPct val="130000"/>
              </a:lnSpc>
              <a:buClr>
                <a:schemeClr val="tx1"/>
              </a:buClr>
              <a:buAutoNum type="arabicParenBoth" startAt="2"/>
            </a:pPr>
            <a:r>
              <a:rPr lang="en-US" altLang="zh-CN" sz="1800" kern="100" dirty="0">
                <a:cs typeface="Times New Roman" panose="02020603050405020304" pitchFamily="18" charset="0"/>
                <a:sym typeface="Symbol" panose="05050102010706020507" pitchFamily="18" charset="2"/>
              </a:rPr>
              <a:t>   S               T           I(2)</a:t>
            </a:r>
          </a:p>
          <a:p>
            <a:pPr marL="1419225" indent="-342900" algn="just">
              <a:lnSpc>
                <a:spcPct val="130000"/>
              </a:lnSpc>
              <a:buClr>
                <a:schemeClr val="tx1"/>
              </a:buClr>
              <a:buAutoNum type="arabicParenBoth" startAt="2"/>
            </a:pPr>
            <a:r>
              <a:rPr lang="en-US" altLang="zh-CN" sz="1800" kern="100" dirty="0">
                <a:cs typeface="Times New Roman" panose="02020603050405020304" pitchFamily="18" charset="0"/>
                <a:sym typeface="Symbol" panose="05050102010706020507" pitchFamily="18" charset="2"/>
              </a:rPr>
              <a:t>   R              T           I(2)</a:t>
            </a:r>
          </a:p>
          <a:p>
            <a:pPr marL="1419225" indent="-342900" algn="just">
              <a:lnSpc>
                <a:spcPct val="130000"/>
              </a:lnSpc>
              <a:buClr>
                <a:schemeClr val="tx1"/>
              </a:buClr>
              <a:buAutoNum type="arabicParenBoth" startAt="2"/>
            </a:pPr>
            <a:r>
              <a:rPr lang="en-US" altLang="zh-CN" sz="1800" kern="100" dirty="0">
                <a:cs typeface="Times New Roman" panose="02020603050405020304" pitchFamily="18" charset="0"/>
              </a:rPr>
              <a:t>   P→R           P       </a:t>
            </a:r>
          </a:p>
          <a:p>
            <a:pPr marL="1419225" indent="-342900" algn="just">
              <a:lnSpc>
                <a:spcPct val="130000"/>
              </a:lnSpc>
              <a:buClr>
                <a:schemeClr val="tx1"/>
              </a:buClr>
              <a:buAutoNum type="arabicParenBoth" startAt="2"/>
            </a:pPr>
            <a:r>
              <a:rPr lang="en-US" altLang="zh-CN" sz="1800" kern="100" dirty="0">
                <a:cs typeface="Times New Roman" panose="02020603050405020304" pitchFamily="18" charset="0"/>
                <a:sym typeface="Symbol" panose="05050102010706020507" pitchFamily="18" charset="2"/>
              </a:rPr>
              <a:t>   P               T          I(4)(5)</a:t>
            </a:r>
          </a:p>
          <a:p>
            <a:pPr marL="1419225" indent="-342900" algn="just">
              <a:lnSpc>
                <a:spcPct val="130000"/>
              </a:lnSpc>
              <a:buClr>
                <a:schemeClr val="tx1"/>
              </a:buClr>
              <a:buAutoNum type="arabicParenBoth" startAt="2"/>
            </a:pPr>
            <a:r>
              <a:rPr lang="en-US" altLang="zh-CN" sz="1800" kern="100" dirty="0">
                <a:cs typeface="Times New Roman" panose="02020603050405020304" pitchFamily="18" charset="0"/>
                <a:sym typeface="Symbol" panose="05050102010706020507" pitchFamily="18" charset="2"/>
              </a:rPr>
              <a:t>   </a:t>
            </a:r>
            <a:r>
              <a:rPr lang="en-US" altLang="zh-CN" sz="1800" kern="100" dirty="0">
                <a:cs typeface="Times New Roman" panose="02020603050405020304" pitchFamily="18" charset="0"/>
              </a:rPr>
              <a:t>P→Q        P</a:t>
            </a:r>
          </a:p>
          <a:p>
            <a:pPr marL="1419225" indent="-342900" algn="just">
              <a:lnSpc>
                <a:spcPct val="130000"/>
              </a:lnSpc>
              <a:buClr>
                <a:schemeClr val="tx1"/>
              </a:buClr>
              <a:buAutoNum type="arabicParenBoth" startAt="2"/>
            </a:pPr>
            <a:r>
              <a:rPr lang="en-US" altLang="zh-CN" sz="1800" kern="100" dirty="0">
                <a:cs typeface="Times New Roman" panose="02020603050405020304" pitchFamily="18" charset="0"/>
              </a:rPr>
              <a:t>    Q                T          I(6)(7)</a:t>
            </a:r>
          </a:p>
          <a:p>
            <a:pPr marL="1419225" indent="-342900" algn="just">
              <a:lnSpc>
                <a:spcPct val="130000"/>
              </a:lnSpc>
              <a:buClr>
                <a:schemeClr val="tx1"/>
              </a:buClr>
              <a:buAutoNum type="arabicParenBoth" startAt="2"/>
            </a:pPr>
            <a:r>
              <a:rPr lang="en-US" altLang="zh-CN" sz="1800" kern="100" dirty="0">
                <a:cs typeface="Times New Roman" panose="02020603050405020304" pitchFamily="18" charset="0"/>
                <a:sym typeface="Symbol" panose="05050102010706020507" pitchFamily="18" charset="2"/>
              </a:rPr>
              <a:t>   </a:t>
            </a:r>
            <a:r>
              <a:rPr lang="en-US" altLang="zh-CN" sz="1800" kern="100" dirty="0">
                <a:cs typeface="Times New Roman" panose="02020603050405020304" pitchFamily="18" charset="0"/>
              </a:rPr>
              <a:t>Q</a:t>
            </a:r>
            <a:r>
              <a:rPr lang="en-US" altLang="zh-CN" sz="1800" kern="100" dirty="0">
                <a:cs typeface="Times New Roman" panose="02020603050405020304" pitchFamily="18" charset="0"/>
                <a:sym typeface="Symbol" panose="05050102010706020507" pitchFamily="18" charset="2"/>
              </a:rPr>
              <a:t></a:t>
            </a:r>
            <a:r>
              <a:rPr lang="en-US" altLang="zh-CN" sz="1800" kern="100" dirty="0">
                <a:cs typeface="Times New Roman" panose="02020603050405020304" pitchFamily="18" charset="0"/>
              </a:rPr>
              <a:t>S         P</a:t>
            </a:r>
          </a:p>
          <a:p>
            <a:pPr marL="1419225" indent="-342900" algn="just">
              <a:lnSpc>
                <a:spcPct val="130000"/>
              </a:lnSpc>
              <a:buClr>
                <a:schemeClr val="tx1"/>
              </a:buClr>
              <a:buAutoNum type="arabicParenBoth" startAt="2"/>
            </a:pPr>
            <a:r>
              <a:rPr lang="en-US" altLang="zh-CN" sz="1800" kern="100" dirty="0">
                <a:cs typeface="Times New Roman" panose="02020603050405020304" pitchFamily="18" charset="0"/>
              </a:rPr>
              <a:t>    S               T          I(8)(9)</a:t>
            </a:r>
          </a:p>
          <a:p>
            <a:pPr marL="1419225" indent="-342900" algn="just">
              <a:lnSpc>
                <a:spcPct val="130000"/>
              </a:lnSpc>
              <a:buClr>
                <a:schemeClr val="tx1"/>
              </a:buClr>
              <a:buAutoNum type="arabicParenBoth" startAt="2"/>
            </a:pPr>
            <a:r>
              <a:rPr lang="en-US" altLang="zh-CN" sz="1800" kern="100" dirty="0">
                <a:cs typeface="Times New Roman" panose="02020603050405020304" pitchFamily="18" charset="0"/>
              </a:rPr>
              <a:t>   </a:t>
            </a:r>
            <a:r>
              <a:rPr lang="en-US" altLang="zh-CN" sz="1800" kern="100" dirty="0">
                <a:cs typeface="Times New Roman" panose="02020603050405020304" pitchFamily="18" charset="0"/>
                <a:sym typeface="Symbol" panose="05050102010706020507" pitchFamily="18" charset="2"/>
              </a:rPr>
              <a:t>S </a:t>
            </a:r>
            <a:r>
              <a:rPr lang="en-US" altLang="zh-CN" sz="1800" kern="100" dirty="0">
                <a:cs typeface="Times New Roman" panose="02020603050405020304" pitchFamily="18" charset="0"/>
              </a:rPr>
              <a:t>S        T         I(3)(10)</a:t>
            </a:r>
          </a:p>
        </p:txBody>
      </p:sp>
      <p:sp>
        <p:nvSpPr>
          <p:cNvPr id="5" name="矩形 4">
            <a:extLst>
              <a:ext uri="{FF2B5EF4-FFF2-40B4-BE49-F238E27FC236}">
                <a16:creationId xmlns:a16="http://schemas.microsoft.com/office/drawing/2014/main" id="{D4A06DC6-3973-44C7-8C73-CA2B4587712B}"/>
              </a:ext>
            </a:extLst>
          </p:cNvPr>
          <p:cNvSpPr/>
          <p:nvPr/>
        </p:nvSpPr>
        <p:spPr>
          <a:xfrm>
            <a:off x="1313257" y="1108599"/>
            <a:ext cx="3550972" cy="369332"/>
          </a:xfrm>
          <a:prstGeom prst="rect">
            <a:avLst/>
          </a:prstGeom>
        </p:spPr>
        <p:txBody>
          <a:bodyPr wrap="none">
            <a:spAutoFit/>
          </a:bodyPr>
          <a:lstStyle/>
          <a:p>
            <a:r>
              <a:rPr lang="zh-CN" altLang="en-US" b="1" dirty="0">
                <a:cs typeface="Times New Roman" panose="02020603050405020304" pitchFamily="18" charset="0"/>
              </a:rPr>
              <a:t>序号   结论   推理规则  推理根据 </a:t>
            </a:r>
            <a:endParaRPr lang="zh-CN" altLang="en-US" b="1" dirty="0"/>
          </a:p>
        </p:txBody>
      </p:sp>
      <p:sp>
        <p:nvSpPr>
          <p:cNvPr id="8" name="矩形 7">
            <a:extLst>
              <a:ext uri="{FF2B5EF4-FFF2-40B4-BE49-F238E27FC236}">
                <a16:creationId xmlns:a16="http://schemas.microsoft.com/office/drawing/2014/main" id="{BCF0E49B-D544-4665-8AEE-99633530E4FC}"/>
              </a:ext>
            </a:extLst>
          </p:cNvPr>
          <p:cNvSpPr/>
          <p:nvPr/>
        </p:nvSpPr>
        <p:spPr>
          <a:xfrm>
            <a:off x="5531720" y="2541848"/>
            <a:ext cx="2504212" cy="494238"/>
          </a:xfrm>
          <a:prstGeom prst="rect">
            <a:avLst/>
          </a:prstGeom>
        </p:spPr>
        <p:txBody>
          <a:bodyPr wrap="none">
            <a:spAutoFit/>
          </a:bodyPr>
          <a:lstStyle/>
          <a:p>
            <a:pPr>
              <a:lnSpc>
                <a:spcPct val="150000"/>
              </a:lnSpc>
            </a:pPr>
            <a:r>
              <a:rPr lang="zh-CN" altLang="en-US" sz="2000" b="1" dirty="0">
                <a:solidFill>
                  <a:srgbClr val="FF0000"/>
                </a:solidFill>
                <a:cs typeface="Times New Roman" panose="02020603050405020304" pitchFamily="18" charset="0"/>
              </a:rPr>
              <a:t>间接证法</a:t>
            </a:r>
            <a:r>
              <a:rPr lang="en-US" altLang="zh-CN" sz="2000" b="1" dirty="0">
                <a:solidFill>
                  <a:srgbClr val="FF0000"/>
                </a:solidFill>
                <a:cs typeface="Times New Roman" panose="02020603050405020304" pitchFamily="18" charset="0"/>
              </a:rPr>
              <a:t>——</a:t>
            </a:r>
            <a:r>
              <a:rPr lang="zh-CN" altLang="en-US" sz="2000" b="1" dirty="0">
                <a:solidFill>
                  <a:srgbClr val="FF0000"/>
                </a:solidFill>
                <a:cs typeface="Times New Roman" panose="02020603050405020304" pitchFamily="18" charset="0"/>
              </a:rPr>
              <a:t>反证法</a:t>
            </a:r>
            <a:endParaRPr lang="zh-CN" altLang="en-US" sz="2000" b="1" dirty="0">
              <a:solidFill>
                <a:srgbClr val="FF0000"/>
              </a:solidFill>
            </a:endParaRPr>
          </a:p>
        </p:txBody>
      </p:sp>
    </p:spTree>
    <p:extLst>
      <p:ext uri="{BB962C8B-B14F-4D97-AF65-F5344CB8AC3E}">
        <p14:creationId xmlns:p14="http://schemas.microsoft.com/office/powerpoint/2010/main" val="17082815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119</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233200" y="566083"/>
            <a:ext cx="6065483" cy="4990084"/>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gn="just">
              <a:lnSpc>
                <a:spcPct val="150000"/>
              </a:lnSpc>
              <a:buClr>
                <a:schemeClr val="accent6"/>
              </a:buClr>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例</a:t>
            </a:r>
            <a:r>
              <a:rPr lang="en-US" altLang="zh-CN" sz="2000" b="1" dirty="0">
                <a:solidFill>
                  <a:srgbClr val="3366FF"/>
                </a:solidFill>
                <a:cs typeface="Times New Roman" panose="02020603050405020304" pitchFamily="18" charset="0"/>
              </a:rPr>
              <a:t>1-8.1】</a:t>
            </a:r>
            <a:r>
              <a:rPr lang="zh-CN" altLang="en-US" sz="2000" kern="100" dirty="0">
                <a:cs typeface="Times New Roman" panose="02020603050405020304" pitchFamily="18" charset="0"/>
              </a:rPr>
              <a:t>证明 </a:t>
            </a:r>
            <a:r>
              <a:rPr lang="en-US" altLang="zh-CN" sz="2000" kern="100" dirty="0">
                <a:cs typeface="Times New Roman" panose="02020603050405020304" pitchFamily="18" charset="0"/>
              </a:rPr>
              <a:t>(</a:t>
            </a:r>
            <a:r>
              <a:rPr lang="en-US" altLang="zh-CN" sz="2000" kern="100" dirty="0">
                <a:cs typeface="Times New Roman" panose="02020603050405020304" pitchFamily="18" charset="0"/>
                <a:sym typeface="Symbol" panose="05050102010706020507" pitchFamily="18" charset="2"/>
              </a:rPr>
              <a:t></a:t>
            </a:r>
            <a:r>
              <a:rPr lang="en-US" altLang="zh-CN" sz="2000" kern="100" dirty="0">
                <a:cs typeface="Times New Roman" panose="02020603050405020304" pitchFamily="18" charset="0"/>
              </a:rPr>
              <a:t>P→Q)</a:t>
            </a:r>
            <a:r>
              <a:rPr lang="en-US" altLang="zh-CN" sz="2000" kern="100" dirty="0">
                <a:cs typeface="Times New Roman" panose="02020603050405020304" pitchFamily="18" charset="0"/>
                <a:sym typeface="Symbol" panose="05050102010706020507" pitchFamily="18" charset="2"/>
              </a:rPr>
              <a:t> (</a:t>
            </a:r>
            <a:r>
              <a:rPr lang="en-US" altLang="zh-CN" sz="2000" kern="100" dirty="0">
                <a:cs typeface="Times New Roman" panose="02020603050405020304" pitchFamily="18" charset="0"/>
              </a:rPr>
              <a:t>P→R)</a:t>
            </a:r>
            <a:r>
              <a:rPr lang="en-US" altLang="zh-CN" sz="2000" kern="100" dirty="0">
                <a:cs typeface="Times New Roman" panose="02020603050405020304" pitchFamily="18" charset="0"/>
                <a:sym typeface="Symbol" panose="05050102010706020507" pitchFamily="18" charset="2"/>
              </a:rPr>
              <a:t> (</a:t>
            </a:r>
            <a:r>
              <a:rPr lang="en-US" altLang="zh-CN" sz="2000" kern="100" dirty="0">
                <a:cs typeface="Times New Roman" panose="02020603050405020304" pitchFamily="18" charset="0"/>
              </a:rPr>
              <a:t>Q</a:t>
            </a:r>
            <a:r>
              <a:rPr lang="en-US" altLang="zh-CN" sz="2000" kern="100" dirty="0">
                <a:cs typeface="Times New Roman" panose="02020603050405020304" pitchFamily="18" charset="0"/>
                <a:sym typeface="Symbol" panose="05050102010706020507" pitchFamily="18" charset="2"/>
              </a:rPr>
              <a:t></a:t>
            </a:r>
            <a:r>
              <a:rPr lang="en-US" altLang="zh-CN" sz="2000" kern="100" dirty="0">
                <a:cs typeface="Times New Roman" panose="02020603050405020304" pitchFamily="18" charset="0"/>
              </a:rPr>
              <a:t>S) </a:t>
            </a:r>
            <a:r>
              <a:rPr lang="en-US" altLang="zh-CN" sz="2000" kern="100" dirty="0">
                <a:cs typeface="Times New Roman" panose="02020603050405020304" pitchFamily="18" charset="0"/>
                <a:sym typeface="Symbol" panose="05050102010706020507" pitchFamily="18" charset="2"/>
              </a:rPr>
              <a:t> S</a:t>
            </a:r>
            <a:r>
              <a:rPr lang="en-US" altLang="zh-CN" sz="2000" kern="100" dirty="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a:t>
            </a:r>
            <a:r>
              <a:rPr lang="en-US" altLang="zh-CN" sz="2000" kern="100" dirty="0">
                <a:cs typeface="Times New Roman" panose="02020603050405020304" pitchFamily="18" charset="0"/>
                <a:sym typeface="Symbol" panose="05050102010706020507" pitchFamily="18" charset="2"/>
              </a:rPr>
              <a:t>R</a:t>
            </a:r>
            <a:endParaRPr lang="en-US" altLang="zh-CN" sz="2000" kern="100" dirty="0">
              <a:cs typeface="Times New Roman" panose="02020603050405020304" pitchFamily="18" charset="0"/>
            </a:endParaRPr>
          </a:p>
          <a:p>
            <a:pPr marL="1524000" indent="-1524000" algn="just">
              <a:lnSpc>
                <a:spcPct val="150000"/>
              </a:lnSpc>
              <a:buClr>
                <a:schemeClr val="accent6"/>
              </a:buClr>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证明</a:t>
            </a: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由于 </a:t>
            </a:r>
            <a:r>
              <a:rPr lang="en-US" altLang="zh-CN" sz="2000" kern="100" dirty="0">
                <a:cs typeface="Times New Roman" panose="02020603050405020304" pitchFamily="18" charset="0"/>
                <a:sym typeface="Symbol" panose="05050102010706020507" pitchFamily="18" charset="2"/>
              </a:rPr>
              <a:t>S</a:t>
            </a:r>
            <a:r>
              <a:rPr lang="en-US" altLang="zh-CN" sz="2000" kern="100" dirty="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a:t>
            </a:r>
            <a:r>
              <a:rPr lang="en-US" altLang="zh-CN" sz="2000" kern="100" dirty="0">
                <a:cs typeface="Times New Roman" panose="02020603050405020304" pitchFamily="18" charset="0"/>
                <a:sym typeface="Symbol" panose="05050102010706020507" pitchFamily="18" charset="2"/>
              </a:rPr>
              <a:t>R   S  R  S </a:t>
            </a:r>
            <a:r>
              <a:rPr lang="en-US" altLang="zh-CN" sz="2000" kern="100" dirty="0">
                <a:cs typeface="Times New Roman" panose="02020603050405020304" pitchFamily="18" charset="0"/>
              </a:rPr>
              <a:t>→</a:t>
            </a:r>
            <a:r>
              <a:rPr lang="en-US" altLang="zh-CN" sz="2000" kern="100" dirty="0">
                <a:cs typeface="Times New Roman" panose="02020603050405020304" pitchFamily="18" charset="0"/>
                <a:sym typeface="Symbol" panose="05050102010706020507" pitchFamily="18" charset="2"/>
              </a:rPr>
              <a:t> R</a:t>
            </a:r>
          </a:p>
          <a:p>
            <a:pPr marL="1524000" indent="-1524000" algn="just">
              <a:buClr>
                <a:schemeClr val="accent6"/>
              </a:buClr>
            </a:pPr>
            <a:r>
              <a:rPr lang="en-US" altLang="zh-CN" sz="2000" b="1" dirty="0">
                <a:solidFill>
                  <a:srgbClr val="3366FF"/>
                </a:solidFill>
                <a:cs typeface="Times New Roman" panose="02020603050405020304" pitchFamily="18" charset="0"/>
              </a:rPr>
              <a:t> </a:t>
            </a:r>
          </a:p>
          <a:p>
            <a:pPr marL="1524000" indent="-1524000" algn="just">
              <a:lnSpc>
                <a:spcPct val="150000"/>
              </a:lnSpc>
              <a:buClr>
                <a:schemeClr val="accent6"/>
              </a:buClr>
            </a:pPr>
            <a:r>
              <a:rPr lang="en-US" altLang="zh-CN" sz="2000" b="1" dirty="0">
                <a:solidFill>
                  <a:srgbClr val="3366FF"/>
                </a:solidFill>
                <a:cs typeface="Times New Roman" panose="02020603050405020304" pitchFamily="18" charset="0"/>
              </a:rPr>
              <a:t>                 </a:t>
            </a:r>
            <a:r>
              <a:rPr lang="en-US" altLang="zh-CN" sz="1800" kern="100" dirty="0">
                <a:cs typeface="Times New Roman" panose="02020603050405020304" pitchFamily="18" charset="0"/>
                <a:sym typeface="Symbol" panose="05050102010706020507" pitchFamily="18" charset="2"/>
              </a:rPr>
              <a:t>(1)      S              </a:t>
            </a:r>
            <a:r>
              <a:rPr lang="en-US" altLang="zh-CN" sz="1800" kern="100" dirty="0">
                <a:cs typeface="Times New Roman" panose="02020603050405020304" pitchFamily="18" charset="0"/>
              </a:rPr>
              <a:t>P          </a:t>
            </a:r>
            <a:r>
              <a:rPr lang="zh-CN" altLang="en-US" sz="1800" b="1" kern="100" dirty="0">
                <a:solidFill>
                  <a:srgbClr val="FF0000"/>
                </a:solidFill>
                <a:cs typeface="Times New Roman" panose="02020603050405020304" pitchFamily="18" charset="0"/>
              </a:rPr>
              <a:t>附加前提</a:t>
            </a:r>
            <a:endParaRPr lang="en-US" altLang="zh-CN" sz="1800" b="1" kern="100" dirty="0">
              <a:solidFill>
                <a:srgbClr val="FF0000"/>
              </a:solidFill>
              <a:cs typeface="Times New Roman" panose="02020603050405020304" pitchFamily="18" charset="0"/>
            </a:endParaRPr>
          </a:p>
          <a:p>
            <a:pPr marL="1419225" indent="-342900" algn="just">
              <a:lnSpc>
                <a:spcPct val="130000"/>
              </a:lnSpc>
              <a:buClr>
                <a:schemeClr val="tx1"/>
              </a:buClr>
              <a:buAutoNum type="arabicParenBoth" startAt="2"/>
            </a:pPr>
            <a:r>
              <a:rPr lang="en-US" altLang="zh-CN" sz="1800" kern="100" dirty="0">
                <a:cs typeface="Times New Roman" panose="02020603050405020304" pitchFamily="18" charset="0"/>
                <a:sym typeface="Symbol" panose="05050102010706020507" pitchFamily="18" charset="2"/>
              </a:rPr>
              <a:t>   </a:t>
            </a:r>
            <a:r>
              <a:rPr lang="en-US" altLang="zh-CN" sz="1800" kern="100" dirty="0">
                <a:cs typeface="Times New Roman" panose="02020603050405020304" pitchFamily="18" charset="0"/>
              </a:rPr>
              <a:t>Q</a:t>
            </a:r>
            <a:r>
              <a:rPr lang="en-US" altLang="zh-CN" sz="1800" kern="100" dirty="0">
                <a:cs typeface="Times New Roman" panose="02020603050405020304" pitchFamily="18" charset="0"/>
                <a:sym typeface="Symbol" panose="05050102010706020507" pitchFamily="18" charset="2"/>
              </a:rPr>
              <a:t></a:t>
            </a:r>
            <a:r>
              <a:rPr lang="en-US" altLang="zh-CN" sz="1800" kern="100" dirty="0">
                <a:cs typeface="Times New Roman" panose="02020603050405020304" pitchFamily="18" charset="0"/>
              </a:rPr>
              <a:t>S          P</a:t>
            </a:r>
          </a:p>
          <a:p>
            <a:pPr marL="1419225" indent="-342900" algn="just">
              <a:lnSpc>
                <a:spcPct val="130000"/>
              </a:lnSpc>
              <a:buClr>
                <a:schemeClr val="tx1"/>
              </a:buClr>
              <a:buAutoNum type="arabicParenBoth" startAt="2"/>
            </a:pPr>
            <a:r>
              <a:rPr lang="en-US" altLang="zh-CN" sz="1800" kern="100" dirty="0">
                <a:cs typeface="Times New Roman" panose="02020603050405020304" pitchFamily="18" charset="0"/>
                <a:sym typeface="Symbol" panose="05050102010706020507" pitchFamily="18" charset="2"/>
              </a:rPr>
              <a:t>   </a:t>
            </a:r>
            <a:r>
              <a:rPr lang="en-US" altLang="zh-CN" sz="1800" kern="100" dirty="0">
                <a:cs typeface="Times New Roman" panose="02020603050405020304" pitchFamily="18" charset="0"/>
              </a:rPr>
              <a:t>Q </a:t>
            </a:r>
            <a:r>
              <a:rPr lang="en-US" altLang="zh-CN" sz="1800" kern="100" dirty="0">
                <a:cs typeface="Times New Roman" panose="02020603050405020304" pitchFamily="18" charset="0"/>
                <a:sym typeface="Symbol" panose="05050102010706020507" pitchFamily="18" charset="2"/>
              </a:rPr>
              <a:t>             T          I(1)(2)</a:t>
            </a:r>
          </a:p>
          <a:p>
            <a:pPr marL="1419225" indent="-342900" algn="just">
              <a:lnSpc>
                <a:spcPct val="130000"/>
              </a:lnSpc>
              <a:buClr>
                <a:schemeClr val="tx1"/>
              </a:buClr>
              <a:buFont typeface="Arial" panose="020B0604020202020204" pitchFamily="34" charset="0"/>
              <a:buAutoNum type="arabicParenBoth" startAt="2"/>
            </a:pPr>
            <a:r>
              <a:rPr lang="en-US" altLang="zh-CN" sz="1800" kern="100" dirty="0">
                <a:cs typeface="Times New Roman" panose="02020603050405020304" pitchFamily="18" charset="0"/>
                <a:sym typeface="Symbol" panose="05050102010706020507" pitchFamily="18" charset="2"/>
              </a:rPr>
              <a:t>   </a:t>
            </a:r>
            <a:r>
              <a:rPr lang="en-US" altLang="zh-CN" sz="1800" kern="100" dirty="0">
                <a:cs typeface="Times New Roman" panose="02020603050405020304" pitchFamily="18" charset="0"/>
              </a:rPr>
              <a:t>P→Q        P</a:t>
            </a:r>
          </a:p>
          <a:p>
            <a:pPr marL="1419225" indent="-342900" algn="just">
              <a:lnSpc>
                <a:spcPct val="130000"/>
              </a:lnSpc>
              <a:buClr>
                <a:schemeClr val="tx1"/>
              </a:buClr>
              <a:buAutoNum type="arabicParenBoth" startAt="2"/>
            </a:pPr>
            <a:r>
              <a:rPr lang="en-US" altLang="zh-CN" sz="1800" kern="100" dirty="0">
                <a:cs typeface="Times New Roman" panose="02020603050405020304" pitchFamily="18" charset="0"/>
                <a:sym typeface="Symbol" panose="05050102010706020507" pitchFamily="18" charset="2"/>
              </a:rPr>
              <a:t>     P          T         I(3)(4)</a:t>
            </a:r>
          </a:p>
          <a:p>
            <a:pPr marL="1419225" indent="-342900" algn="just">
              <a:lnSpc>
                <a:spcPct val="130000"/>
              </a:lnSpc>
              <a:buClr>
                <a:schemeClr val="tx1"/>
              </a:buClr>
              <a:buAutoNum type="arabicParenBoth" startAt="2"/>
            </a:pPr>
            <a:r>
              <a:rPr lang="en-US" altLang="zh-CN" sz="1800" kern="100" dirty="0">
                <a:cs typeface="Times New Roman" panose="02020603050405020304" pitchFamily="18" charset="0"/>
                <a:sym typeface="Symbol" panose="05050102010706020507" pitchFamily="18" charset="2"/>
              </a:rPr>
              <a:t>     P                T        E(5)</a:t>
            </a:r>
          </a:p>
          <a:p>
            <a:pPr marL="1419225" indent="-342900" algn="just">
              <a:lnSpc>
                <a:spcPct val="130000"/>
              </a:lnSpc>
              <a:buClr>
                <a:schemeClr val="tx1"/>
              </a:buClr>
              <a:buAutoNum type="arabicParenBoth" startAt="2"/>
            </a:pPr>
            <a:r>
              <a:rPr lang="en-US" altLang="zh-CN" sz="1800" kern="100" dirty="0">
                <a:cs typeface="Times New Roman" panose="02020603050405020304" pitchFamily="18" charset="0"/>
              </a:rPr>
              <a:t>    P→R          P       </a:t>
            </a:r>
          </a:p>
          <a:p>
            <a:pPr marL="1419225" indent="-342900" algn="just">
              <a:lnSpc>
                <a:spcPct val="130000"/>
              </a:lnSpc>
              <a:buClr>
                <a:schemeClr val="tx1"/>
              </a:buClr>
              <a:buAutoNum type="arabicParenBoth" startAt="2"/>
            </a:pPr>
            <a:r>
              <a:rPr lang="en-US" altLang="zh-CN" sz="1800" kern="100" dirty="0">
                <a:cs typeface="Times New Roman" panose="02020603050405020304" pitchFamily="18" charset="0"/>
                <a:sym typeface="Symbol" panose="05050102010706020507" pitchFamily="18" charset="2"/>
              </a:rPr>
              <a:t>    R                T        I(6)(7)</a:t>
            </a:r>
          </a:p>
          <a:p>
            <a:pPr marL="1419225" indent="-342900" algn="just">
              <a:lnSpc>
                <a:spcPct val="130000"/>
              </a:lnSpc>
              <a:buClr>
                <a:schemeClr val="tx1"/>
              </a:buClr>
              <a:buFont typeface="Arial" panose="020B0604020202020204" pitchFamily="34" charset="0"/>
              <a:buAutoNum type="arabicParenBoth" startAt="2"/>
            </a:pPr>
            <a:r>
              <a:rPr lang="en-US" altLang="zh-CN" sz="1800" kern="100" dirty="0">
                <a:cs typeface="Times New Roman" panose="02020603050405020304" pitchFamily="18" charset="0"/>
                <a:sym typeface="Symbol" panose="05050102010706020507" pitchFamily="18" charset="2"/>
              </a:rPr>
              <a:t>  S </a:t>
            </a:r>
            <a:r>
              <a:rPr lang="en-US" altLang="zh-CN" sz="1800" kern="100" dirty="0">
                <a:cs typeface="Times New Roman" panose="02020603050405020304" pitchFamily="18" charset="0"/>
              </a:rPr>
              <a:t>→</a:t>
            </a:r>
            <a:r>
              <a:rPr lang="en-US" altLang="zh-CN" sz="1800" kern="100" dirty="0">
                <a:cs typeface="Times New Roman" panose="02020603050405020304" pitchFamily="18" charset="0"/>
                <a:sym typeface="Symbol" panose="05050102010706020507" pitchFamily="18" charset="2"/>
              </a:rPr>
              <a:t> R      CP</a:t>
            </a:r>
          </a:p>
          <a:p>
            <a:pPr marL="1419225" indent="-523875" algn="just">
              <a:lnSpc>
                <a:spcPct val="130000"/>
              </a:lnSpc>
              <a:buClr>
                <a:schemeClr val="tx1"/>
              </a:buClr>
              <a:buFont typeface="Arial" panose="020B0604020202020204" pitchFamily="34" charset="0"/>
              <a:buAutoNum type="arabicParenBoth" startAt="2"/>
            </a:pPr>
            <a:r>
              <a:rPr lang="en-US" altLang="zh-CN" sz="1800" kern="100" dirty="0">
                <a:cs typeface="Times New Roman" panose="02020603050405020304" pitchFamily="18" charset="0"/>
                <a:sym typeface="Symbol" panose="05050102010706020507" pitchFamily="18" charset="2"/>
              </a:rPr>
              <a:t>   S</a:t>
            </a:r>
            <a:r>
              <a:rPr lang="en-US" altLang="zh-CN" sz="1800" kern="100" dirty="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a:t>
            </a:r>
            <a:r>
              <a:rPr lang="en-US" altLang="zh-CN" sz="1800" kern="100" dirty="0">
                <a:cs typeface="Times New Roman" panose="02020603050405020304" pitchFamily="18" charset="0"/>
                <a:sym typeface="Symbol" panose="05050102010706020507" pitchFamily="18" charset="2"/>
              </a:rPr>
              <a:t>R            T        E(9)</a:t>
            </a:r>
          </a:p>
        </p:txBody>
      </p:sp>
      <p:sp>
        <p:nvSpPr>
          <p:cNvPr id="5" name="矩形 4">
            <a:extLst>
              <a:ext uri="{FF2B5EF4-FFF2-40B4-BE49-F238E27FC236}">
                <a16:creationId xmlns:a16="http://schemas.microsoft.com/office/drawing/2014/main" id="{D4A06DC6-3973-44C7-8C73-CA2B4587712B}"/>
              </a:ext>
            </a:extLst>
          </p:cNvPr>
          <p:cNvSpPr/>
          <p:nvPr/>
        </p:nvSpPr>
        <p:spPr>
          <a:xfrm>
            <a:off x="1287924" y="1544912"/>
            <a:ext cx="3550972" cy="369332"/>
          </a:xfrm>
          <a:prstGeom prst="rect">
            <a:avLst/>
          </a:prstGeom>
        </p:spPr>
        <p:txBody>
          <a:bodyPr wrap="none">
            <a:spAutoFit/>
          </a:bodyPr>
          <a:lstStyle/>
          <a:p>
            <a:r>
              <a:rPr lang="zh-CN" altLang="en-US" b="1" dirty="0">
                <a:cs typeface="Times New Roman" panose="02020603050405020304" pitchFamily="18" charset="0"/>
              </a:rPr>
              <a:t>序号   结论   推理规则  推理根据 </a:t>
            </a:r>
            <a:endParaRPr lang="zh-CN" altLang="en-US" b="1" dirty="0"/>
          </a:p>
        </p:txBody>
      </p:sp>
      <p:sp>
        <p:nvSpPr>
          <p:cNvPr id="8" name="矩形 7">
            <a:extLst>
              <a:ext uri="{FF2B5EF4-FFF2-40B4-BE49-F238E27FC236}">
                <a16:creationId xmlns:a16="http://schemas.microsoft.com/office/drawing/2014/main" id="{BCF0E49B-D544-4665-8AEE-99633530E4FC}"/>
              </a:ext>
            </a:extLst>
          </p:cNvPr>
          <p:cNvSpPr/>
          <p:nvPr/>
        </p:nvSpPr>
        <p:spPr>
          <a:xfrm>
            <a:off x="5531720" y="2566887"/>
            <a:ext cx="2669513" cy="494238"/>
          </a:xfrm>
          <a:prstGeom prst="rect">
            <a:avLst/>
          </a:prstGeom>
        </p:spPr>
        <p:txBody>
          <a:bodyPr wrap="none">
            <a:spAutoFit/>
          </a:bodyPr>
          <a:lstStyle/>
          <a:p>
            <a:pPr>
              <a:lnSpc>
                <a:spcPct val="150000"/>
              </a:lnSpc>
            </a:pPr>
            <a:r>
              <a:rPr lang="zh-CN" altLang="en-US" sz="2000" b="1" dirty="0">
                <a:solidFill>
                  <a:srgbClr val="FF0000"/>
                </a:solidFill>
                <a:cs typeface="Times New Roman" panose="02020603050405020304" pitchFamily="18" charset="0"/>
              </a:rPr>
              <a:t>间接证法</a:t>
            </a:r>
            <a:r>
              <a:rPr lang="en-US" altLang="zh-CN" sz="2000" b="1" dirty="0">
                <a:solidFill>
                  <a:srgbClr val="FF0000"/>
                </a:solidFill>
                <a:cs typeface="Times New Roman" panose="02020603050405020304" pitchFamily="18" charset="0"/>
              </a:rPr>
              <a:t>——CP </a:t>
            </a:r>
            <a:r>
              <a:rPr lang="zh-CN" altLang="en-US" sz="2000" b="1" dirty="0">
                <a:solidFill>
                  <a:srgbClr val="FF0000"/>
                </a:solidFill>
                <a:cs typeface="Times New Roman" panose="02020603050405020304" pitchFamily="18" charset="0"/>
              </a:rPr>
              <a:t>规则</a:t>
            </a:r>
            <a:endParaRPr lang="zh-CN" altLang="en-US" sz="2000" b="1" dirty="0">
              <a:solidFill>
                <a:srgbClr val="FF0000"/>
              </a:solidFill>
            </a:endParaRPr>
          </a:p>
        </p:txBody>
      </p:sp>
    </p:spTree>
    <p:extLst>
      <p:ext uri="{BB962C8B-B14F-4D97-AF65-F5344CB8AC3E}">
        <p14:creationId xmlns:p14="http://schemas.microsoft.com/office/powerpoint/2010/main" val="363942594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425668" y="793293"/>
            <a:ext cx="8529145" cy="449341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a:bodyPr>
          <a:lstStyle/>
          <a:p>
            <a:pPr marL="0" indent="361950">
              <a:lnSpc>
                <a:spcPct val="150000"/>
              </a:lnSpc>
              <a:buClr>
                <a:schemeClr val="accent6"/>
              </a:buClr>
              <a:buNone/>
            </a:pPr>
            <a:r>
              <a:rPr lang="zh-CN" altLang="en-US" sz="1800" dirty="0"/>
              <a:t>所谓工业</a:t>
            </a:r>
            <a:r>
              <a:rPr lang="en-US" altLang="zh-CN" sz="1800" dirty="0"/>
              <a:t>4.0</a:t>
            </a:r>
            <a:r>
              <a:rPr lang="zh-CN" altLang="en-US" sz="1800" dirty="0"/>
              <a:t>（</a:t>
            </a:r>
            <a:r>
              <a:rPr lang="en-US" altLang="zh-CN" sz="1800" dirty="0"/>
              <a:t>Industry 4.0</a:t>
            </a:r>
            <a:r>
              <a:rPr lang="zh-CN" altLang="en-US" sz="1800" dirty="0"/>
              <a:t>）， 是基于工业发展的不同阶段作出的划分。按照共识， 工业</a:t>
            </a:r>
            <a:r>
              <a:rPr lang="en-US" altLang="zh-CN" sz="1800" dirty="0"/>
              <a:t>1.0</a:t>
            </a:r>
            <a:r>
              <a:rPr lang="zh-CN" altLang="en-US" sz="1800" dirty="0"/>
              <a:t>是</a:t>
            </a:r>
            <a:r>
              <a:rPr lang="zh-CN" altLang="en-US" sz="1800" b="1" dirty="0">
                <a:solidFill>
                  <a:srgbClr val="FF0000"/>
                </a:solidFill>
              </a:rPr>
              <a:t>蒸汽机</a:t>
            </a:r>
            <a:r>
              <a:rPr lang="zh-CN" altLang="en-US" sz="1800" dirty="0"/>
              <a:t>时代，工业</a:t>
            </a:r>
            <a:r>
              <a:rPr lang="en-US" altLang="zh-CN" sz="1800" dirty="0"/>
              <a:t>2.0</a:t>
            </a:r>
            <a:r>
              <a:rPr lang="zh-CN" altLang="en-US" sz="1800" dirty="0"/>
              <a:t>是</a:t>
            </a:r>
            <a:r>
              <a:rPr lang="zh-CN" altLang="en-US" sz="1800" b="1" dirty="0">
                <a:solidFill>
                  <a:srgbClr val="FF0000"/>
                </a:solidFill>
              </a:rPr>
              <a:t>电气化</a:t>
            </a:r>
            <a:r>
              <a:rPr lang="zh-CN" altLang="en-US" sz="1800" dirty="0"/>
              <a:t>时代，工业</a:t>
            </a:r>
            <a:r>
              <a:rPr lang="en-US" altLang="zh-CN" sz="1800" dirty="0"/>
              <a:t>3.0</a:t>
            </a:r>
            <a:r>
              <a:rPr lang="zh-CN" altLang="en-US" sz="1800" dirty="0"/>
              <a:t>是</a:t>
            </a:r>
            <a:r>
              <a:rPr lang="zh-CN" altLang="en-US" sz="1800" b="1" dirty="0">
                <a:solidFill>
                  <a:srgbClr val="FF0000"/>
                </a:solidFill>
              </a:rPr>
              <a:t>信息化</a:t>
            </a:r>
            <a:r>
              <a:rPr lang="zh-CN" altLang="en-US" sz="1800" dirty="0"/>
              <a:t>时代，工业</a:t>
            </a:r>
            <a:r>
              <a:rPr lang="en-US" altLang="zh-CN" sz="1800" dirty="0"/>
              <a:t>4.0</a:t>
            </a:r>
            <a:r>
              <a:rPr lang="zh-CN" altLang="en-US" sz="1800" dirty="0"/>
              <a:t>则是利用信息化技术促进产业变革的时代， 也就是</a:t>
            </a:r>
            <a:r>
              <a:rPr lang="zh-CN" altLang="en-US" sz="1800" b="1" dirty="0">
                <a:solidFill>
                  <a:srgbClr val="FF0000"/>
                </a:solidFill>
              </a:rPr>
              <a:t>智能化</a:t>
            </a:r>
            <a:r>
              <a:rPr lang="zh-CN" altLang="en-US" sz="1800" dirty="0"/>
              <a:t>时代。</a:t>
            </a:r>
            <a:endParaRPr lang="en-US" altLang="zh-CN" sz="1800" dirty="0"/>
          </a:p>
          <a:p>
            <a:pPr marL="0" indent="361950">
              <a:lnSpc>
                <a:spcPct val="150000"/>
              </a:lnSpc>
              <a:buClr>
                <a:schemeClr val="accent6"/>
              </a:buClr>
              <a:buNone/>
            </a:pPr>
            <a:r>
              <a:rPr lang="zh-CN" altLang="zh-CN" sz="1800" dirty="0"/>
              <a:t>由此可见，数学差不多在历次科技革命中，都起过</a:t>
            </a:r>
            <a:r>
              <a:rPr lang="zh-CN" altLang="zh-CN" sz="1800" b="1" dirty="0">
                <a:solidFill>
                  <a:srgbClr val="FF0000"/>
                </a:solidFill>
              </a:rPr>
              <a:t>先导</a:t>
            </a:r>
            <a:r>
              <a:rPr lang="zh-CN" altLang="zh-CN" sz="1800" dirty="0"/>
              <a:t>和</a:t>
            </a:r>
            <a:r>
              <a:rPr lang="zh-CN" altLang="zh-CN" sz="1800" b="1" dirty="0">
                <a:solidFill>
                  <a:srgbClr val="FF0000"/>
                </a:solidFill>
              </a:rPr>
              <a:t>支柱</a:t>
            </a:r>
            <a:r>
              <a:rPr lang="zh-CN" altLang="zh-CN" sz="1800" dirty="0"/>
              <a:t>的作用。</a:t>
            </a:r>
            <a:endParaRPr lang="en-US" altLang="zh-CN" sz="1800" dirty="0"/>
          </a:p>
          <a:p>
            <a:pPr marL="717550" indent="-449263" algn="just" fontAlgn="auto">
              <a:lnSpc>
                <a:spcPct val="130000"/>
              </a:lnSpc>
              <a:spcAft>
                <a:spcPts val="0"/>
              </a:spcAft>
              <a:buClr>
                <a:srgbClr val="7030A0"/>
              </a:buClr>
              <a:buSzPct val="80000"/>
              <a:buFont typeface="Wingdings" panose="05000000000000000000" pitchFamily="2" charset="2"/>
              <a:buChar char="n"/>
              <a:defRPr/>
            </a:pPr>
            <a:r>
              <a:rPr lang="zh-CN" altLang="zh-CN" sz="2000" b="1" dirty="0">
                <a:solidFill>
                  <a:srgbClr val="3366FF"/>
                </a:solidFill>
              </a:rPr>
              <a:t>数学与自然科学</a:t>
            </a:r>
          </a:p>
          <a:p>
            <a:pPr marL="717550" indent="-449263" algn="just" fontAlgn="auto">
              <a:lnSpc>
                <a:spcPct val="130000"/>
              </a:lnSpc>
              <a:spcAft>
                <a:spcPts val="0"/>
              </a:spcAft>
              <a:buClr>
                <a:srgbClr val="7030A0"/>
              </a:buClr>
              <a:buSzPct val="80000"/>
              <a:buFont typeface="Wingdings" panose="05000000000000000000" pitchFamily="2" charset="2"/>
              <a:buChar char="n"/>
              <a:defRPr/>
            </a:pPr>
            <a:r>
              <a:rPr lang="zh-CN" altLang="zh-CN" sz="2000" b="1" dirty="0">
                <a:solidFill>
                  <a:srgbClr val="3366FF"/>
                </a:solidFill>
              </a:rPr>
              <a:t>数学与社会科学</a:t>
            </a:r>
          </a:p>
          <a:p>
            <a:pPr marL="717550" indent="-449263" algn="just" fontAlgn="auto">
              <a:lnSpc>
                <a:spcPct val="130000"/>
              </a:lnSpc>
              <a:spcAft>
                <a:spcPts val="0"/>
              </a:spcAft>
              <a:buClr>
                <a:srgbClr val="7030A0"/>
              </a:buClr>
              <a:buSzPct val="80000"/>
              <a:buFont typeface="Wingdings" panose="05000000000000000000" pitchFamily="2" charset="2"/>
              <a:buChar char="n"/>
              <a:defRPr/>
            </a:pPr>
            <a:r>
              <a:rPr lang="zh-CN" altLang="zh-CN" sz="2000" b="1" dirty="0">
                <a:solidFill>
                  <a:srgbClr val="3366FF"/>
                </a:solidFill>
              </a:rPr>
              <a:t>数学与数据科学</a:t>
            </a:r>
            <a:endParaRPr lang="en-US" altLang="zh-CN" sz="2000" b="1" dirty="0">
              <a:solidFill>
                <a:srgbClr val="3366FF"/>
              </a:solidFill>
            </a:endParaRPr>
          </a:p>
          <a:p>
            <a:pPr marL="717550" indent="-449263" algn="just" fontAlgn="auto">
              <a:lnSpc>
                <a:spcPct val="130000"/>
              </a:lnSpc>
              <a:spcAft>
                <a:spcPts val="0"/>
              </a:spcAft>
              <a:buClr>
                <a:srgbClr val="7030A0"/>
              </a:buClr>
              <a:buSzPct val="80000"/>
              <a:buFont typeface="Wingdings" panose="05000000000000000000" pitchFamily="2" charset="2"/>
              <a:buChar char="n"/>
              <a:defRPr/>
            </a:pPr>
            <a:r>
              <a:rPr lang="zh-CN" altLang="zh-CN" sz="2000" b="1" dirty="0">
                <a:solidFill>
                  <a:srgbClr val="3366FF"/>
                </a:solidFill>
              </a:rPr>
              <a:t>数学与国防</a:t>
            </a:r>
            <a:endParaRPr lang="en-US" altLang="zh-CN" sz="2000" b="1" dirty="0">
              <a:solidFill>
                <a:srgbClr val="3366FF"/>
              </a:solidFill>
            </a:endParaRPr>
          </a:p>
          <a:p>
            <a:pPr marL="268287" indent="0" algn="just" fontAlgn="auto">
              <a:lnSpc>
                <a:spcPct val="130000"/>
              </a:lnSpc>
              <a:spcAft>
                <a:spcPts val="0"/>
              </a:spcAft>
              <a:buClr>
                <a:srgbClr val="7030A0"/>
              </a:buClr>
              <a:buSzPct val="80000"/>
              <a:buNone/>
              <a:defRPr/>
            </a:pPr>
            <a:endParaRPr lang="zh-CN" altLang="zh-CN" sz="2000" b="1" dirty="0">
              <a:solidFill>
                <a:srgbClr val="3366FF"/>
              </a:solidFill>
            </a:endParaRPr>
          </a:p>
          <a:p>
            <a:pPr marL="717550" indent="-449263" algn="just" fontAlgn="auto">
              <a:lnSpc>
                <a:spcPct val="130000"/>
              </a:lnSpc>
              <a:spcAft>
                <a:spcPts val="0"/>
              </a:spcAft>
              <a:buClr>
                <a:srgbClr val="7030A0"/>
              </a:buClr>
              <a:buSzPct val="80000"/>
              <a:buFont typeface="Wingdings" panose="05000000000000000000" pitchFamily="2" charset="2"/>
              <a:buChar char="n"/>
              <a:defRPr/>
            </a:pPr>
            <a:endParaRPr lang="zh-CN" altLang="zh-CN" sz="2000" b="1" dirty="0">
              <a:solidFill>
                <a:srgbClr val="3366FF"/>
              </a:solidFill>
            </a:endParaRPr>
          </a:p>
          <a:p>
            <a:pPr marL="0" indent="361950">
              <a:lnSpc>
                <a:spcPct val="150000"/>
              </a:lnSpc>
              <a:buClr>
                <a:schemeClr val="accent6"/>
              </a:buClr>
              <a:buNone/>
            </a:pPr>
            <a:endParaRPr lang="zh-CN" altLang="zh-CN" sz="1800" b="1" dirty="0">
              <a:solidFill>
                <a:srgbClr val="FF0000"/>
              </a:solidFill>
            </a:endParaRPr>
          </a:p>
          <a:p>
            <a:pPr marL="0" indent="361950">
              <a:lnSpc>
                <a:spcPct val="150000"/>
              </a:lnSpc>
              <a:buClr>
                <a:schemeClr val="accent6"/>
              </a:buClr>
              <a:buNone/>
            </a:pPr>
            <a:endParaRPr lang="en-US" altLang="zh-CN" sz="1800" dirty="0"/>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12</a:t>
            </a:fld>
            <a:endParaRPr lang="zh-CN" altLang="en-US" dirty="0"/>
          </a:p>
        </p:txBody>
      </p:sp>
      <p:sp>
        <p:nvSpPr>
          <p:cNvPr id="4" name="文本框 3"/>
          <p:cNvSpPr txBox="1"/>
          <p:nvPr/>
        </p:nvSpPr>
        <p:spPr>
          <a:xfrm>
            <a:off x="1534508" y="126595"/>
            <a:ext cx="1660635" cy="492443"/>
          </a:xfrm>
          <a:prstGeom prst="rect">
            <a:avLst/>
          </a:prstGeom>
          <a:noFill/>
        </p:spPr>
        <p:txBody>
          <a:bodyPr wrap="square" rtlCol="0">
            <a:spAutoFit/>
          </a:bodyPr>
          <a:lstStyle/>
          <a:p>
            <a:r>
              <a:rPr lang="en-US" altLang="zh-CN" dirty="0">
                <a:solidFill>
                  <a:schemeClr val="bg1"/>
                </a:solidFill>
              </a:rPr>
              <a:t>——</a:t>
            </a:r>
            <a:r>
              <a:rPr lang="zh-CN" altLang="en-US" sz="2600" b="1" dirty="0">
                <a:solidFill>
                  <a:schemeClr val="bg1"/>
                </a:solidFill>
              </a:rPr>
              <a:t>引言</a:t>
            </a:r>
          </a:p>
        </p:txBody>
      </p:sp>
      <p:pic>
        <p:nvPicPr>
          <p:cNvPr id="6" name="图片 5">
            <a:extLst>
              <a:ext uri="{FF2B5EF4-FFF2-40B4-BE49-F238E27FC236}">
                <a16:creationId xmlns:a16="http://schemas.microsoft.com/office/drawing/2014/main" id="{8DF47FC8-6FBE-4D39-B337-965B67A046D8}"/>
              </a:ext>
            </a:extLst>
          </p:cNvPr>
          <p:cNvPicPr>
            <a:picLocks noChangeAspect="1"/>
          </p:cNvPicPr>
          <p:nvPr/>
        </p:nvPicPr>
        <p:blipFill>
          <a:blip r:embed="rId2"/>
          <a:stretch>
            <a:fillRect/>
          </a:stretch>
        </p:blipFill>
        <p:spPr>
          <a:xfrm>
            <a:off x="3879989" y="2538486"/>
            <a:ext cx="2822142" cy="2833614"/>
          </a:xfrm>
          <a:prstGeom prst="rect">
            <a:avLst/>
          </a:prstGeom>
        </p:spPr>
      </p:pic>
    </p:spTree>
    <p:extLst>
      <p:ext uri="{BB962C8B-B14F-4D97-AF65-F5344CB8AC3E}">
        <p14:creationId xmlns:p14="http://schemas.microsoft.com/office/powerpoint/2010/main" val="14672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9812">
                                            <p:txEl>
                                              <p:pRg st="0" end="0"/>
                                            </p:txEl>
                                          </p:spTgt>
                                        </p:tgtEl>
                                        <p:attrNameLst>
                                          <p:attrName>style.visibility</p:attrName>
                                        </p:attrNameLst>
                                      </p:cBhvr>
                                      <p:to>
                                        <p:strVal val="visible"/>
                                      </p:to>
                                    </p:set>
                                    <p:animEffect transition="in" filter="strips(downRight)">
                                      <p:cBhvr>
                                        <p:cTn id="7" dur="500"/>
                                        <p:tgtEl>
                                          <p:spTgt spid="1198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19812">
                                            <p:txEl>
                                              <p:pRg st="1" end="1"/>
                                            </p:txEl>
                                          </p:spTgt>
                                        </p:tgtEl>
                                        <p:attrNameLst>
                                          <p:attrName>style.visibility</p:attrName>
                                        </p:attrNameLst>
                                      </p:cBhvr>
                                      <p:to>
                                        <p:strVal val="visible"/>
                                      </p:to>
                                    </p:set>
                                    <p:animEffect transition="in" filter="strips(downRight)">
                                      <p:cBhvr>
                                        <p:cTn id="12" dur="500"/>
                                        <p:tgtEl>
                                          <p:spTgt spid="1198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19812">
                                            <p:txEl>
                                              <p:pRg st="2" end="2"/>
                                            </p:txEl>
                                          </p:spTgt>
                                        </p:tgtEl>
                                        <p:attrNameLst>
                                          <p:attrName>style.visibility</p:attrName>
                                        </p:attrNameLst>
                                      </p:cBhvr>
                                      <p:to>
                                        <p:strVal val="visible"/>
                                      </p:to>
                                    </p:set>
                                    <p:animEffect transition="in" filter="strips(downRight)">
                                      <p:cBhvr>
                                        <p:cTn id="17" dur="500"/>
                                        <p:tgtEl>
                                          <p:spTgt spid="1198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19812">
                                            <p:txEl>
                                              <p:pRg st="3" end="3"/>
                                            </p:txEl>
                                          </p:spTgt>
                                        </p:tgtEl>
                                        <p:attrNameLst>
                                          <p:attrName>style.visibility</p:attrName>
                                        </p:attrNameLst>
                                      </p:cBhvr>
                                      <p:to>
                                        <p:strVal val="visible"/>
                                      </p:to>
                                    </p:set>
                                    <p:animEffect transition="in" filter="strips(downRight)">
                                      <p:cBhvr>
                                        <p:cTn id="22" dur="500"/>
                                        <p:tgtEl>
                                          <p:spTgt spid="1198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19812">
                                            <p:txEl>
                                              <p:pRg st="4" end="4"/>
                                            </p:txEl>
                                          </p:spTgt>
                                        </p:tgtEl>
                                        <p:attrNameLst>
                                          <p:attrName>style.visibility</p:attrName>
                                        </p:attrNameLst>
                                      </p:cBhvr>
                                      <p:to>
                                        <p:strVal val="visible"/>
                                      </p:to>
                                    </p:set>
                                    <p:animEffect transition="in" filter="strips(downRight)">
                                      <p:cBhvr>
                                        <p:cTn id="27" dur="500"/>
                                        <p:tgtEl>
                                          <p:spTgt spid="1198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19812">
                                            <p:txEl>
                                              <p:pRg st="5" end="5"/>
                                            </p:txEl>
                                          </p:spTgt>
                                        </p:tgtEl>
                                        <p:attrNameLst>
                                          <p:attrName>style.visibility</p:attrName>
                                        </p:attrNameLst>
                                      </p:cBhvr>
                                      <p:to>
                                        <p:strVal val="visible"/>
                                      </p:to>
                                    </p:set>
                                    <p:animEffect transition="in" filter="strips(downRight)">
                                      <p:cBhvr>
                                        <p:cTn id="32" dur="500"/>
                                        <p:tgtEl>
                                          <p:spTgt spid="1198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uiExpand="1"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120</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8" name="Text Box 2"/>
          <p:cNvSpPr txBox="1">
            <a:spLocks noChangeArrowheads="1"/>
          </p:cNvSpPr>
          <p:nvPr/>
        </p:nvSpPr>
        <p:spPr bwMode="auto">
          <a:xfrm>
            <a:off x="385367" y="778700"/>
            <a:ext cx="2951666"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marL="0" indent="0">
              <a:spcBef>
                <a:spcPct val="50000"/>
              </a:spcBef>
              <a:buClr>
                <a:schemeClr val="bg1"/>
              </a:buClr>
              <a:buNone/>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1-9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应用举例</a:t>
            </a:r>
          </a:p>
        </p:txBody>
      </p:sp>
      <p:sp>
        <p:nvSpPr>
          <p:cNvPr id="4" name="矩形 3">
            <a:extLst>
              <a:ext uri="{FF2B5EF4-FFF2-40B4-BE49-F238E27FC236}">
                <a16:creationId xmlns:a16="http://schemas.microsoft.com/office/drawing/2014/main" id="{EFDE04F3-C8FE-4AA5-A59A-03AACE8B61F3}"/>
              </a:ext>
            </a:extLst>
          </p:cNvPr>
          <p:cNvSpPr/>
          <p:nvPr/>
        </p:nvSpPr>
        <p:spPr>
          <a:xfrm>
            <a:off x="375041" y="1544919"/>
            <a:ext cx="2040943" cy="461665"/>
          </a:xfrm>
          <a:prstGeom prst="rect">
            <a:avLst/>
          </a:prstGeom>
        </p:spPr>
        <p:txBody>
          <a:bodyPr wrap="none">
            <a:spAutoFit/>
          </a:bodyPr>
          <a:lstStyle/>
          <a:p>
            <a:r>
              <a:rPr lang="zh-CN" altLang="en-US" sz="2400" b="1" dirty="0">
                <a:solidFill>
                  <a:srgbClr val="FF0000"/>
                </a:solidFill>
                <a:cs typeface="Times New Roman" panose="02020603050405020304" pitchFamily="18" charset="0"/>
              </a:rPr>
              <a:t>逻辑电路设计</a:t>
            </a:r>
            <a:endParaRPr lang="zh-CN" altLang="en-US" sz="2400" dirty="0">
              <a:solidFill>
                <a:srgbClr val="FF0000"/>
              </a:solidFill>
            </a:endParaRPr>
          </a:p>
        </p:txBody>
      </p:sp>
      <p:pic>
        <p:nvPicPr>
          <p:cNvPr id="10" name="图片 1">
            <a:extLst>
              <a:ext uri="{FF2B5EF4-FFF2-40B4-BE49-F238E27FC236}">
                <a16:creationId xmlns:a16="http://schemas.microsoft.com/office/drawing/2014/main" id="{0234BDE6-00F2-42C3-A8F3-8C171F304D9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19756" y="2516637"/>
            <a:ext cx="2489249" cy="10535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2">
            <a:extLst>
              <a:ext uri="{FF2B5EF4-FFF2-40B4-BE49-F238E27FC236}">
                <a16:creationId xmlns:a16="http://schemas.microsoft.com/office/drawing/2014/main" id="{455B3DC0-27FD-4D41-B983-62788534CCE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80000" y="1946460"/>
            <a:ext cx="2587625" cy="11403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3">
            <a:extLst>
              <a:ext uri="{FF2B5EF4-FFF2-40B4-BE49-F238E27FC236}">
                <a16:creationId xmlns:a16="http://schemas.microsoft.com/office/drawing/2014/main" id="{1834F40B-733B-4A04-9C5C-656CE27F9FD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54193" y="3652460"/>
            <a:ext cx="2639238" cy="12100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112741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121</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233201" y="807459"/>
            <a:ext cx="9116861" cy="4191981"/>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gn="just">
              <a:lnSpc>
                <a:spcPct val="150000"/>
              </a:lnSpc>
              <a:buClr>
                <a:schemeClr val="accent6"/>
              </a:buClr>
              <a:tabLst>
                <a:tab pos="1257300" algn="l"/>
              </a:tabLst>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例</a:t>
            </a:r>
            <a:r>
              <a:rPr lang="en-US" altLang="zh-CN" sz="2000" b="1" dirty="0">
                <a:solidFill>
                  <a:srgbClr val="3366FF"/>
                </a:solidFill>
                <a:cs typeface="Times New Roman" panose="02020603050405020304" pitchFamily="18" charset="0"/>
              </a:rPr>
              <a:t>1-9.1】</a:t>
            </a:r>
            <a:r>
              <a:rPr lang="zh-CN" altLang="en-US" sz="2000" dirty="0">
                <a:cs typeface="Times New Roman" panose="02020603050405020304" pitchFamily="18" charset="0"/>
              </a:rPr>
              <a:t>一家航空公司，为了保证安全，用计算机复核飞行计划。每台计算机能给出飞行计划正确或有误的回答。由于计算机也可能发生故障，因此采用三台计算机同时复核。由所给答案，再根据“少数服从多数”的原则作出判断，试将结果用命题公式表示，并加以简化，画出电路图。</a:t>
            </a:r>
            <a:endParaRPr lang="en-US" altLang="zh-CN" sz="2000" dirty="0">
              <a:cs typeface="Times New Roman" panose="02020603050405020304" pitchFamily="18" charset="0"/>
            </a:endParaRPr>
          </a:p>
          <a:p>
            <a:pPr algn="just">
              <a:lnSpc>
                <a:spcPct val="150000"/>
              </a:lnSpc>
              <a:buClr>
                <a:schemeClr val="accent6"/>
              </a:buClr>
              <a:tabLst>
                <a:tab pos="1257300" algn="l"/>
              </a:tabLst>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解</a:t>
            </a:r>
            <a:r>
              <a:rPr lang="en-US" altLang="zh-CN" sz="2000" b="1" dirty="0">
                <a:solidFill>
                  <a:srgbClr val="3366FF"/>
                </a:solidFill>
                <a:cs typeface="Times New Roman" panose="02020603050405020304" pitchFamily="18" charset="0"/>
              </a:rPr>
              <a:t>】</a:t>
            </a:r>
            <a:r>
              <a:rPr lang="zh-CN" altLang="en-US" sz="2000" dirty="0">
                <a:cs typeface="Times New Roman" panose="02020603050405020304" pitchFamily="18" charset="0"/>
              </a:rPr>
              <a:t>设</a:t>
            </a:r>
            <a:r>
              <a:rPr lang="en-US" altLang="zh-CN" sz="2000" dirty="0">
                <a:cs typeface="Times New Roman" panose="02020603050405020304" pitchFamily="18" charset="0"/>
              </a:rPr>
              <a:t>C</a:t>
            </a:r>
            <a:r>
              <a:rPr lang="en-US" altLang="zh-CN" sz="1400" dirty="0">
                <a:cs typeface="Times New Roman" panose="02020603050405020304" pitchFamily="18" charset="0"/>
              </a:rPr>
              <a:t>1</a:t>
            </a:r>
            <a:r>
              <a:rPr lang="zh-CN" altLang="en-US" sz="2000" dirty="0">
                <a:cs typeface="Times New Roman" panose="02020603050405020304" pitchFamily="18" charset="0"/>
              </a:rPr>
              <a:t>、</a:t>
            </a:r>
            <a:r>
              <a:rPr lang="en-US" altLang="zh-CN" sz="2000" dirty="0">
                <a:cs typeface="Times New Roman" panose="02020603050405020304" pitchFamily="18" charset="0"/>
              </a:rPr>
              <a:t>C</a:t>
            </a:r>
            <a:r>
              <a:rPr lang="en-US" altLang="zh-CN" sz="1400" dirty="0">
                <a:cs typeface="Times New Roman" panose="02020603050405020304" pitchFamily="18" charset="0"/>
              </a:rPr>
              <a:t>2</a:t>
            </a:r>
            <a:r>
              <a:rPr lang="zh-CN" altLang="en-US" sz="2000" dirty="0">
                <a:cs typeface="Times New Roman" panose="02020603050405020304" pitchFamily="18" charset="0"/>
              </a:rPr>
              <a:t>、</a:t>
            </a:r>
            <a:r>
              <a:rPr lang="en-US" altLang="zh-CN" sz="2000" dirty="0">
                <a:cs typeface="Times New Roman" panose="02020603050405020304" pitchFamily="18" charset="0"/>
              </a:rPr>
              <a:t>C</a:t>
            </a:r>
            <a:r>
              <a:rPr lang="en-US" altLang="zh-CN" sz="1400" dirty="0">
                <a:cs typeface="Times New Roman" panose="02020603050405020304" pitchFamily="18" charset="0"/>
              </a:rPr>
              <a:t>3</a:t>
            </a:r>
            <a:r>
              <a:rPr lang="zh-CN" altLang="en-US" sz="2000" dirty="0">
                <a:cs typeface="Times New Roman" panose="02020603050405020304" pitchFamily="18" charset="0"/>
              </a:rPr>
              <a:t>表示三个计算机的答案，</a:t>
            </a:r>
            <a:r>
              <a:rPr lang="en-US" altLang="zh-CN" sz="2000" dirty="0">
                <a:cs typeface="Times New Roman" panose="02020603050405020304" pitchFamily="18" charset="0"/>
              </a:rPr>
              <a:t>S</a:t>
            </a:r>
            <a:r>
              <a:rPr lang="zh-CN" altLang="en-US" sz="2000" dirty="0">
                <a:cs typeface="Times New Roman" panose="02020603050405020304" pitchFamily="18" charset="0"/>
              </a:rPr>
              <a:t>表示其输出。根据少数服从多数的原则，</a:t>
            </a:r>
            <a:r>
              <a:rPr lang="en-US" altLang="zh-CN" sz="2000" dirty="0">
                <a:cs typeface="Times New Roman" panose="02020603050405020304" pitchFamily="18" charset="0"/>
              </a:rPr>
              <a:t>S</a:t>
            </a:r>
            <a:r>
              <a:rPr lang="zh-CN" altLang="en-US" sz="2000" dirty="0">
                <a:cs typeface="Times New Roman" panose="02020603050405020304" pitchFamily="18" charset="0"/>
              </a:rPr>
              <a:t>的值为真，则</a:t>
            </a:r>
            <a:r>
              <a:rPr lang="en-US" altLang="zh-CN" sz="2000" dirty="0">
                <a:cs typeface="Times New Roman" panose="02020603050405020304" pitchFamily="18" charset="0"/>
              </a:rPr>
              <a:t>C</a:t>
            </a:r>
            <a:r>
              <a:rPr lang="en-US" altLang="zh-CN" sz="1400" dirty="0">
                <a:cs typeface="Times New Roman" panose="02020603050405020304" pitchFamily="18" charset="0"/>
              </a:rPr>
              <a:t>1</a:t>
            </a:r>
            <a:r>
              <a:rPr lang="zh-CN" altLang="en-US" sz="2000" dirty="0">
                <a:cs typeface="Times New Roman" panose="02020603050405020304" pitchFamily="18" charset="0"/>
              </a:rPr>
              <a:t>、</a:t>
            </a:r>
            <a:r>
              <a:rPr lang="en-US" altLang="zh-CN" sz="2000" dirty="0">
                <a:cs typeface="Times New Roman" panose="02020603050405020304" pitchFamily="18" charset="0"/>
              </a:rPr>
              <a:t>C</a:t>
            </a:r>
            <a:r>
              <a:rPr lang="en-US" altLang="zh-CN" sz="1400" dirty="0">
                <a:cs typeface="Times New Roman" panose="02020603050405020304" pitchFamily="18" charset="0"/>
              </a:rPr>
              <a:t>2</a:t>
            </a:r>
            <a:r>
              <a:rPr lang="zh-CN" altLang="en-US" sz="2000" dirty="0">
                <a:cs typeface="Times New Roman" panose="02020603050405020304" pitchFamily="18" charset="0"/>
              </a:rPr>
              <a:t>、</a:t>
            </a:r>
            <a:r>
              <a:rPr lang="en-US" altLang="zh-CN" sz="2000" dirty="0">
                <a:cs typeface="Times New Roman" panose="02020603050405020304" pitchFamily="18" charset="0"/>
              </a:rPr>
              <a:t>C</a:t>
            </a:r>
            <a:r>
              <a:rPr lang="en-US" altLang="zh-CN" sz="1400" dirty="0">
                <a:cs typeface="Times New Roman" panose="02020603050405020304" pitchFamily="18" charset="0"/>
              </a:rPr>
              <a:t>3</a:t>
            </a:r>
            <a:r>
              <a:rPr lang="zh-CN" altLang="en-US" sz="2000" dirty="0">
                <a:cs typeface="Times New Roman" panose="02020603050405020304" pitchFamily="18" charset="0"/>
              </a:rPr>
              <a:t>至少有两个为真。故</a:t>
            </a:r>
            <a:endParaRPr lang="en-US" altLang="zh-CN" sz="2000" dirty="0">
              <a:cs typeface="Times New Roman" panose="02020603050405020304" pitchFamily="18" charset="0"/>
            </a:endParaRPr>
          </a:p>
          <a:p>
            <a:pPr algn="just">
              <a:lnSpc>
                <a:spcPct val="150000"/>
              </a:lnSpc>
              <a:buClr>
                <a:schemeClr val="accent6"/>
              </a:buClr>
              <a:tabLst>
                <a:tab pos="1257300" algn="l"/>
              </a:tabLst>
            </a:pPr>
            <a:r>
              <a:rPr lang="en-US" altLang="zh-CN" sz="2000" dirty="0">
                <a:cs typeface="Times New Roman" panose="02020603050405020304" pitchFamily="18" charset="0"/>
              </a:rPr>
              <a:t>S </a:t>
            </a:r>
            <a:r>
              <a:rPr lang="en-US" altLang="zh-CN"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rPr>
              <a:t>C</a:t>
            </a:r>
            <a:r>
              <a:rPr lang="en-US" altLang="zh-CN" sz="1400" dirty="0">
                <a:cs typeface="Times New Roman" panose="02020603050405020304" pitchFamily="18" charset="0"/>
              </a:rPr>
              <a:t>1</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C</a:t>
            </a:r>
            <a:r>
              <a:rPr lang="en-US" altLang="zh-CN" sz="1400" dirty="0">
                <a:cs typeface="Times New Roman" panose="02020603050405020304" pitchFamily="18" charset="0"/>
              </a:rPr>
              <a:t>2</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C</a:t>
            </a:r>
            <a:r>
              <a:rPr lang="en-US" altLang="zh-CN" sz="1400" dirty="0">
                <a:cs typeface="Times New Roman" panose="02020603050405020304" pitchFamily="18" charset="0"/>
              </a:rPr>
              <a:t>3</a:t>
            </a:r>
            <a:r>
              <a:rPr lang="en-US" altLang="zh-CN" sz="2000" dirty="0">
                <a:cs typeface="Times New Roman" panose="02020603050405020304" pitchFamily="18" charset="0"/>
              </a:rPr>
              <a:t>) </a:t>
            </a:r>
            <a:r>
              <a:rPr lang="en-US" altLang="zh-CN"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rPr>
              <a:t>C</a:t>
            </a:r>
            <a:r>
              <a:rPr lang="en-US" altLang="zh-CN" sz="1400" dirty="0">
                <a:cs typeface="Times New Roman" panose="02020603050405020304" pitchFamily="18" charset="0"/>
              </a:rPr>
              <a:t>1</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C</a:t>
            </a:r>
            <a:r>
              <a:rPr lang="en-US" altLang="zh-CN" sz="1400" dirty="0">
                <a:cs typeface="Times New Roman" panose="02020603050405020304" pitchFamily="18" charset="0"/>
              </a:rPr>
              <a:t>2</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C</a:t>
            </a:r>
            <a:r>
              <a:rPr lang="en-US" altLang="zh-CN" sz="1400" dirty="0">
                <a:cs typeface="Times New Roman" panose="02020603050405020304" pitchFamily="18" charset="0"/>
              </a:rPr>
              <a:t>3</a:t>
            </a:r>
            <a:r>
              <a:rPr lang="en-US" altLang="zh-CN" sz="2000" dirty="0">
                <a:cs typeface="Times New Roman" panose="02020603050405020304" pitchFamily="18" charset="0"/>
              </a:rPr>
              <a:t>) </a:t>
            </a:r>
            <a:r>
              <a:rPr lang="en-US" altLang="zh-CN"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rPr>
              <a:t>C</a:t>
            </a:r>
            <a:r>
              <a:rPr lang="en-US" altLang="zh-CN" sz="1400" dirty="0">
                <a:cs typeface="Times New Roman" panose="02020603050405020304" pitchFamily="18" charset="0"/>
              </a:rPr>
              <a:t>1</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C</a:t>
            </a:r>
            <a:r>
              <a:rPr lang="en-US" altLang="zh-CN" sz="1400" dirty="0">
                <a:cs typeface="Times New Roman" panose="02020603050405020304" pitchFamily="18" charset="0"/>
              </a:rPr>
              <a:t>2</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C</a:t>
            </a:r>
            <a:r>
              <a:rPr lang="en-US" altLang="zh-CN" sz="1400" dirty="0">
                <a:cs typeface="Times New Roman" panose="02020603050405020304" pitchFamily="18" charset="0"/>
              </a:rPr>
              <a:t>3</a:t>
            </a:r>
            <a:r>
              <a:rPr lang="en-US" altLang="zh-CN" sz="2000" dirty="0">
                <a:cs typeface="Times New Roman" panose="02020603050405020304" pitchFamily="18" charset="0"/>
              </a:rPr>
              <a:t>) </a:t>
            </a:r>
            <a:r>
              <a:rPr lang="en-US" altLang="zh-CN"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rPr>
              <a:t>C</a:t>
            </a:r>
            <a:r>
              <a:rPr lang="en-US" altLang="zh-CN" sz="1400" dirty="0">
                <a:cs typeface="Times New Roman" panose="02020603050405020304" pitchFamily="18" charset="0"/>
              </a:rPr>
              <a:t>1</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C</a:t>
            </a:r>
            <a:r>
              <a:rPr lang="en-US" altLang="zh-CN" sz="1400" dirty="0">
                <a:cs typeface="Times New Roman" panose="02020603050405020304" pitchFamily="18" charset="0"/>
              </a:rPr>
              <a:t>2</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C</a:t>
            </a:r>
            <a:r>
              <a:rPr lang="en-US" altLang="zh-CN" sz="1400" dirty="0">
                <a:cs typeface="Times New Roman" panose="02020603050405020304" pitchFamily="18" charset="0"/>
              </a:rPr>
              <a:t>3</a:t>
            </a:r>
            <a:r>
              <a:rPr lang="en-US" altLang="zh-CN" sz="2000" dirty="0">
                <a:cs typeface="Times New Roman" panose="02020603050405020304" pitchFamily="18" charset="0"/>
              </a:rPr>
              <a:t>) </a:t>
            </a:r>
          </a:p>
          <a:p>
            <a:pPr algn="just">
              <a:lnSpc>
                <a:spcPct val="150000"/>
              </a:lnSpc>
              <a:buClr>
                <a:schemeClr val="accent6"/>
              </a:buClr>
              <a:tabLst>
                <a:tab pos="1257300" algn="l"/>
              </a:tabLst>
            </a:pPr>
            <a:r>
              <a:rPr lang="en-US" altLang="zh-CN"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rPr>
              <a:t>C</a:t>
            </a:r>
            <a:r>
              <a:rPr lang="en-US" altLang="zh-CN" sz="1400" dirty="0">
                <a:cs typeface="Times New Roman" panose="02020603050405020304" pitchFamily="18" charset="0"/>
              </a:rPr>
              <a:t>1</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C</a:t>
            </a:r>
            <a:r>
              <a:rPr lang="en-US" altLang="zh-CN" sz="1400" dirty="0">
                <a:cs typeface="Times New Roman" panose="02020603050405020304" pitchFamily="18" charset="0"/>
              </a:rPr>
              <a:t>2</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C</a:t>
            </a:r>
            <a:r>
              <a:rPr lang="en-US" altLang="zh-CN" sz="1400" dirty="0">
                <a:cs typeface="Times New Roman" panose="02020603050405020304" pitchFamily="18" charset="0"/>
              </a:rPr>
              <a:t>3</a:t>
            </a:r>
            <a:r>
              <a:rPr lang="en-US" altLang="zh-CN"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rPr>
              <a:t>C</a:t>
            </a:r>
            <a:r>
              <a:rPr lang="en-US" altLang="zh-CN" sz="1400" dirty="0">
                <a:cs typeface="Times New Roman" panose="02020603050405020304" pitchFamily="18" charset="0"/>
              </a:rPr>
              <a:t>3</a:t>
            </a:r>
            <a:r>
              <a:rPr lang="en-US" altLang="zh-CN"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rPr>
              <a:t>C</a:t>
            </a:r>
            <a:r>
              <a:rPr lang="en-US" altLang="zh-CN" sz="1400" dirty="0">
                <a:cs typeface="Times New Roman" panose="02020603050405020304" pitchFamily="18" charset="0"/>
              </a:rPr>
              <a:t>1</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(C</a:t>
            </a:r>
            <a:r>
              <a:rPr lang="en-US" altLang="zh-CN" sz="1400" dirty="0">
                <a:cs typeface="Times New Roman" panose="02020603050405020304" pitchFamily="18" charset="0"/>
              </a:rPr>
              <a:t>2</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C</a:t>
            </a:r>
            <a:r>
              <a:rPr lang="en-US" altLang="zh-CN" sz="1400" dirty="0">
                <a:cs typeface="Times New Roman" panose="02020603050405020304" pitchFamily="18" charset="0"/>
              </a:rPr>
              <a:t>2</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C</a:t>
            </a:r>
            <a:r>
              <a:rPr lang="en-US" altLang="zh-CN" sz="1400" dirty="0">
                <a:cs typeface="Times New Roman" panose="02020603050405020304" pitchFamily="18" charset="0"/>
              </a:rPr>
              <a:t>3</a:t>
            </a:r>
            <a:r>
              <a:rPr lang="en-US" altLang="zh-CN" sz="2000" dirty="0">
                <a:cs typeface="Times New Roman" panose="02020603050405020304" pitchFamily="18" charset="0"/>
              </a:rPr>
              <a:t>) </a:t>
            </a:r>
            <a:r>
              <a:rPr lang="en-US" altLang="zh-CN"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rPr>
              <a:t>C</a:t>
            </a:r>
            <a:r>
              <a:rPr lang="en-US" altLang="zh-CN" sz="1400" dirty="0">
                <a:cs typeface="Times New Roman" panose="02020603050405020304" pitchFamily="18" charset="0"/>
              </a:rPr>
              <a:t>1</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C</a:t>
            </a:r>
            <a:r>
              <a:rPr lang="en-US" altLang="zh-CN" sz="1400" dirty="0">
                <a:cs typeface="Times New Roman" panose="02020603050405020304" pitchFamily="18" charset="0"/>
              </a:rPr>
              <a:t>1</a:t>
            </a:r>
            <a:r>
              <a:rPr lang="en-US" altLang="zh-CN"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rPr>
              <a:t>C</a:t>
            </a:r>
            <a:r>
              <a:rPr lang="en-US" altLang="zh-CN" sz="1400" dirty="0">
                <a:cs typeface="Times New Roman" panose="02020603050405020304" pitchFamily="18" charset="0"/>
              </a:rPr>
              <a:t>2</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C</a:t>
            </a:r>
            <a:r>
              <a:rPr lang="en-US" altLang="zh-CN" sz="1400" dirty="0">
                <a:cs typeface="Times New Roman" panose="02020603050405020304" pitchFamily="18" charset="0"/>
              </a:rPr>
              <a:t>3</a:t>
            </a:r>
            <a:r>
              <a:rPr lang="en-US" altLang="zh-CN" sz="2000" dirty="0">
                <a:cs typeface="Times New Roman" panose="02020603050405020304" pitchFamily="18" charset="0"/>
              </a:rPr>
              <a:t>)</a:t>
            </a:r>
          </a:p>
          <a:p>
            <a:pPr algn="just">
              <a:lnSpc>
                <a:spcPct val="150000"/>
              </a:lnSpc>
              <a:buClr>
                <a:schemeClr val="accent6"/>
              </a:buClr>
              <a:tabLst>
                <a:tab pos="1257300" algn="l"/>
              </a:tabLst>
            </a:pPr>
            <a:r>
              <a:rPr lang="en-US" altLang="zh-CN"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rPr>
              <a:t>C</a:t>
            </a:r>
            <a:r>
              <a:rPr lang="en-US" altLang="zh-CN" sz="1400" dirty="0">
                <a:cs typeface="Times New Roman" panose="02020603050405020304" pitchFamily="18" charset="0"/>
              </a:rPr>
              <a:t>1</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C</a:t>
            </a:r>
            <a:r>
              <a:rPr lang="en-US" altLang="zh-CN" sz="1400" dirty="0">
                <a:cs typeface="Times New Roman" panose="02020603050405020304" pitchFamily="18" charset="0"/>
              </a:rPr>
              <a:t>2</a:t>
            </a:r>
            <a:r>
              <a:rPr lang="en-US" altLang="zh-CN"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rPr>
              <a:t>C</a:t>
            </a:r>
            <a:r>
              <a:rPr lang="en-US" altLang="zh-CN" sz="1400" dirty="0">
                <a:cs typeface="Times New Roman" panose="02020603050405020304" pitchFamily="18" charset="0"/>
              </a:rPr>
              <a:t>1</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C</a:t>
            </a:r>
            <a:r>
              <a:rPr lang="en-US" altLang="zh-CN" sz="1400" dirty="0">
                <a:cs typeface="Times New Roman" panose="02020603050405020304" pitchFamily="18" charset="0"/>
              </a:rPr>
              <a:t>3</a:t>
            </a:r>
            <a:r>
              <a:rPr lang="en-US" altLang="zh-CN" sz="2000" dirty="0">
                <a:cs typeface="Times New Roman" panose="02020603050405020304" pitchFamily="18" charset="0"/>
              </a:rPr>
              <a:t>) </a:t>
            </a:r>
            <a:r>
              <a:rPr lang="en-US" altLang="zh-CN"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rPr>
              <a:t>C</a:t>
            </a:r>
            <a:r>
              <a:rPr lang="en-US" altLang="zh-CN" sz="1400" dirty="0">
                <a:cs typeface="Times New Roman" panose="02020603050405020304" pitchFamily="18" charset="0"/>
              </a:rPr>
              <a:t>2</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C</a:t>
            </a:r>
            <a:r>
              <a:rPr lang="en-US" altLang="zh-CN" sz="1400" dirty="0">
                <a:cs typeface="Times New Roman" panose="02020603050405020304" pitchFamily="18" charset="0"/>
              </a:rPr>
              <a:t>3</a:t>
            </a:r>
            <a:r>
              <a:rPr lang="en-US" altLang="zh-CN" sz="2000" dirty="0">
                <a:cs typeface="Times New Roman" panose="02020603050405020304" pitchFamily="18" charset="0"/>
              </a:rPr>
              <a:t>)</a:t>
            </a:r>
          </a:p>
        </p:txBody>
      </p:sp>
    </p:spTree>
    <p:extLst>
      <p:ext uri="{BB962C8B-B14F-4D97-AF65-F5344CB8AC3E}">
        <p14:creationId xmlns:p14="http://schemas.microsoft.com/office/powerpoint/2010/main" val="250019915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122</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233201" y="807459"/>
            <a:ext cx="9116861" cy="495585"/>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gn="just">
              <a:lnSpc>
                <a:spcPct val="150000"/>
              </a:lnSpc>
              <a:buClr>
                <a:schemeClr val="accent6"/>
              </a:buClr>
              <a:tabLst>
                <a:tab pos="1257300" algn="l"/>
              </a:tabLst>
            </a:pPr>
            <a:endParaRPr lang="en-US" altLang="zh-CN" sz="2000" dirty="0">
              <a:cs typeface="Times New Roman" panose="02020603050405020304" pitchFamily="18" charset="0"/>
            </a:endParaRPr>
          </a:p>
        </p:txBody>
      </p:sp>
      <p:sp>
        <p:nvSpPr>
          <p:cNvPr id="9" name="文本框 8">
            <a:extLst>
              <a:ext uri="{FF2B5EF4-FFF2-40B4-BE49-F238E27FC236}">
                <a16:creationId xmlns:a16="http://schemas.microsoft.com/office/drawing/2014/main" id="{5DAED148-376E-4585-8188-4D2D0722403D}"/>
              </a:ext>
            </a:extLst>
          </p:cNvPr>
          <p:cNvSpPr txBox="1"/>
          <p:nvPr/>
        </p:nvSpPr>
        <p:spPr>
          <a:xfrm>
            <a:off x="462642" y="961546"/>
            <a:ext cx="1467068" cy="400110"/>
          </a:xfrm>
          <a:prstGeom prst="rect">
            <a:avLst/>
          </a:prstGeom>
          <a:noFill/>
        </p:spPr>
        <p:txBody>
          <a:bodyPr wrap="none" rtlCol="0">
            <a:spAutoFit/>
          </a:bodyPr>
          <a:lstStyle/>
          <a:p>
            <a:r>
              <a:rPr lang="zh-CN" altLang="en-US" sz="2000" b="1" dirty="0"/>
              <a:t>电路图为：</a:t>
            </a:r>
          </a:p>
        </p:txBody>
      </p:sp>
      <p:grpSp>
        <p:nvGrpSpPr>
          <p:cNvPr id="15" name="组合 14">
            <a:extLst>
              <a:ext uri="{FF2B5EF4-FFF2-40B4-BE49-F238E27FC236}">
                <a16:creationId xmlns:a16="http://schemas.microsoft.com/office/drawing/2014/main" id="{55A601FC-9143-45A3-BC6F-D14570D9BC41}"/>
              </a:ext>
            </a:extLst>
          </p:cNvPr>
          <p:cNvGrpSpPr/>
          <p:nvPr/>
        </p:nvGrpSpPr>
        <p:grpSpPr>
          <a:xfrm>
            <a:off x="1841501" y="1275085"/>
            <a:ext cx="6645432" cy="3751454"/>
            <a:chOff x="1841501" y="1489727"/>
            <a:chExt cx="6645432" cy="3751454"/>
          </a:xfrm>
        </p:grpSpPr>
        <p:pic>
          <p:nvPicPr>
            <p:cNvPr id="8" name="图片 7">
              <a:extLst>
                <a:ext uri="{FF2B5EF4-FFF2-40B4-BE49-F238E27FC236}">
                  <a16:creationId xmlns:a16="http://schemas.microsoft.com/office/drawing/2014/main" id="{DC736750-7E63-46F9-89E5-A5E24163572B}"/>
                </a:ext>
              </a:extLst>
            </p:cNvPr>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16200000">
              <a:off x="3288490" y="42738"/>
              <a:ext cx="3751454" cy="6645432"/>
            </a:xfrm>
            <a:prstGeom prst="rect">
              <a:avLst/>
            </a:prstGeom>
          </p:spPr>
        </p:pic>
        <p:sp>
          <p:nvSpPr>
            <p:cNvPr id="11" name="文本框 10">
              <a:extLst>
                <a:ext uri="{FF2B5EF4-FFF2-40B4-BE49-F238E27FC236}">
                  <a16:creationId xmlns:a16="http://schemas.microsoft.com/office/drawing/2014/main" id="{BAE30E47-A953-4940-9FA0-157B6CA623C5}"/>
                </a:ext>
              </a:extLst>
            </p:cNvPr>
            <p:cNvSpPr txBox="1"/>
            <p:nvPr/>
          </p:nvSpPr>
          <p:spPr>
            <a:xfrm>
              <a:off x="2634343" y="2057400"/>
              <a:ext cx="445956" cy="400110"/>
            </a:xfrm>
            <a:prstGeom prst="rect">
              <a:avLst/>
            </a:prstGeom>
            <a:noFill/>
          </p:spPr>
          <p:txBody>
            <a:bodyPr wrap="none" rtlCol="0">
              <a:spAutoFit/>
            </a:bodyPr>
            <a:lstStyle/>
            <a:p>
              <a:r>
                <a:rPr lang="en-US" altLang="zh-CN" sz="2000" i="1" dirty="0">
                  <a:latin typeface="Times New Roman" panose="02020603050405020304" pitchFamily="18" charset="0"/>
                  <a:cs typeface="Times New Roman" panose="02020603050405020304" pitchFamily="18" charset="0"/>
                </a:rPr>
                <a:t>C</a:t>
              </a:r>
              <a:r>
                <a:rPr lang="en-US" altLang="zh-CN" sz="1400" dirty="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C4731CAC-1F8A-47EC-83D9-D1E53D1011D1}"/>
                </a:ext>
              </a:extLst>
            </p:cNvPr>
            <p:cNvSpPr txBox="1"/>
            <p:nvPr/>
          </p:nvSpPr>
          <p:spPr>
            <a:xfrm>
              <a:off x="2563765" y="4626429"/>
              <a:ext cx="445956" cy="400110"/>
            </a:xfrm>
            <a:prstGeom prst="rect">
              <a:avLst/>
            </a:prstGeom>
            <a:noFill/>
          </p:spPr>
          <p:txBody>
            <a:bodyPr wrap="none" rtlCol="0">
              <a:spAutoFit/>
            </a:bodyPr>
            <a:lstStyle/>
            <a:p>
              <a:r>
                <a:rPr lang="en-US" altLang="zh-CN" sz="2000" i="1" dirty="0">
                  <a:latin typeface="Times New Roman" panose="02020603050405020304" pitchFamily="18" charset="0"/>
                  <a:cs typeface="Times New Roman" panose="02020603050405020304" pitchFamily="18" charset="0"/>
                </a:rPr>
                <a:t>C</a:t>
              </a:r>
              <a:r>
                <a:rPr lang="en-US" altLang="zh-CN" sz="1400" i="1" dirty="0">
                  <a:latin typeface="Times New Roman" panose="02020603050405020304" pitchFamily="18" charset="0"/>
                  <a:cs typeface="Times New Roman" panose="02020603050405020304" pitchFamily="18" charset="0"/>
                </a:rPr>
                <a:t>3</a:t>
              </a:r>
              <a:endParaRPr lang="zh-CN" altLang="en-US" sz="1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1BBE7CCF-9DDD-4409-85C1-761F47268822}"/>
                </a:ext>
              </a:extLst>
            </p:cNvPr>
            <p:cNvSpPr txBox="1"/>
            <p:nvPr/>
          </p:nvSpPr>
          <p:spPr>
            <a:xfrm>
              <a:off x="2634343" y="3191919"/>
              <a:ext cx="445956" cy="400110"/>
            </a:xfrm>
            <a:prstGeom prst="rect">
              <a:avLst/>
            </a:prstGeom>
            <a:noFill/>
          </p:spPr>
          <p:txBody>
            <a:bodyPr wrap="none" rtlCol="0">
              <a:spAutoFit/>
            </a:bodyPr>
            <a:lstStyle/>
            <a:p>
              <a:r>
                <a:rPr lang="en-US" altLang="zh-CN" sz="2000" i="1" dirty="0">
                  <a:latin typeface="Times New Roman" panose="02020603050405020304" pitchFamily="18" charset="0"/>
                  <a:cs typeface="Times New Roman" panose="02020603050405020304" pitchFamily="18" charset="0"/>
                </a:rPr>
                <a:t>C</a:t>
              </a:r>
              <a:r>
                <a:rPr lang="en-US" altLang="zh-CN" sz="1400" i="1" dirty="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8542310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123</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233201" y="807459"/>
            <a:ext cx="9180014" cy="3268652"/>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257300" indent="-1257300" algn="just">
              <a:lnSpc>
                <a:spcPct val="150000"/>
              </a:lnSpc>
              <a:buClr>
                <a:schemeClr val="accent6"/>
              </a:buClr>
              <a:tabLst>
                <a:tab pos="1257300" algn="l"/>
              </a:tabLst>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例</a:t>
            </a:r>
            <a:r>
              <a:rPr lang="en-US" altLang="zh-CN" sz="2000" b="1" dirty="0">
                <a:solidFill>
                  <a:srgbClr val="3366FF"/>
                </a:solidFill>
                <a:cs typeface="Times New Roman" panose="02020603050405020304" pitchFamily="18" charset="0"/>
              </a:rPr>
              <a:t>1-9.2】</a:t>
            </a:r>
            <a:r>
              <a:rPr lang="zh-CN" altLang="en-US" sz="2000" dirty="0">
                <a:latin typeface="Calibri" panose="020F0502020204030204" pitchFamily="34" charset="0"/>
                <a:cs typeface="Times New Roman" panose="02020603050405020304" pitchFamily="18" charset="0"/>
              </a:rPr>
              <a:t>一个教室有四个门，每个门口都有一个开关，请设计电路实现下属功能：不管改变哪个门口的开关状态，都能打开或关闭教室里的灯。</a:t>
            </a:r>
            <a:endParaRPr lang="en-US" altLang="zh-CN" sz="2000" dirty="0">
              <a:latin typeface="Calibri" panose="020F0502020204030204" pitchFamily="34" charset="0"/>
              <a:cs typeface="Times New Roman" panose="02020603050405020304" pitchFamily="18" charset="0"/>
            </a:endParaRPr>
          </a:p>
          <a:p>
            <a:pPr marL="808038" indent="-808038" algn="just">
              <a:lnSpc>
                <a:spcPct val="150000"/>
              </a:lnSpc>
              <a:buClr>
                <a:schemeClr val="accent6"/>
              </a:buClr>
              <a:tabLst>
                <a:tab pos="1257300" algn="l"/>
              </a:tabLst>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解</a:t>
            </a:r>
            <a:r>
              <a:rPr lang="en-US" altLang="zh-CN" sz="2000" b="1" dirty="0">
                <a:solidFill>
                  <a:srgbClr val="3366FF"/>
                </a:solidFill>
                <a:cs typeface="Times New Roman" panose="02020603050405020304" pitchFamily="18" charset="0"/>
              </a:rPr>
              <a:t>】</a:t>
            </a:r>
            <a:r>
              <a:rPr lang="zh-CN" altLang="en-US" sz="2000" dirty="0">
                <a:cs typeface="Times New Roman" panose="02020603050405020304" pitchFamily="18" charset="0"/>
              </a:rPr>
              <a:t>设</a:t>
            </a:r>
            <a:r>
              <a:rPr lang="en-US" altLang="zh-CN" sz="2000" dirty="0">
                <a:cs typeface="Times New Roman" panose="02020603050405020304" pitchFamily="18" charset="0"/>
              </a:rPr>
              <a:t>K1</a:t>
            </a:r>
            <a:r>
              <a:rPr lang="zh-CN" altLang="en-US" sz="2000" dirty="0">
                <a:cs typeface="Times New Roman" panose="02020603050405020304" pitchFamily="18" charset="0"/>
              </a:rPr>
              <a:t>、</a:t>
            </a:r>
            <a:r>
              <a:rPr lang="en-US" altLang="zh-CN" sz="2000" dirty="0">
                <a:cs typeface="Times New Roman" panose="02020603050405020304" pitchFamily="18" charset="0"/>
              </a:rPr>
              <a:t>K2</a:t>
            </a:r>
            <a:r>
              <a:rPr lang="zh-CN" altLang="en-US" sz="2000" dirty="0">
                <a:cs typeface="Times New Roman" panose="02020603050405020304" pitchFamily="18" charset="0"/>
              </a:rPr>
              <a:t>、</a:t>
            </a:r>
            <a:r>
              <a:rPr lang="en-US" altLang="zh-CN" sz="2000" dirty="0">
                <a:cs typeface="Times New Roman" panose="02020603050405020304" pitchFamily="18" charset="0"/>
              </a:rPr>
              <a:t>K3</a:t>
            </a:r>
            <a:r>
              <a:rPr lang="zh-CN" altLang="en-US" sz="2000" dirty="0">
                <a:cs typeface="Times New Roman" panose="02020603050405020304" pitchFamily="18" charset="0"/>
              </a:rPr>
              <a:t>、</a:t>
            </a:r>
            <a:r>
              <a:rPr lang="en-US" altLang="zh-CN" sz="2000" dirty="0">
                <a:cs typeface="Times New Roman" panose="02020603050405020304" pitchFamily="18" charset="0"/>
              </a:rPr>
              <a:t>K4</a:t>
            </a:r>
            <a:r>
              <a:rPr lang="zh-CN" altLang="en-US" sz="2000" dirty="0">
                <a:cs typeface="Times New Roman" panose="02020603050405020304" pitchFamily="18" charset="0"/>
              </a:rPr>
              <a:t>表示四个开关，</a:t>
            </a:r>
            <a:r>
              <a:rPr lang="en-US" altLang="zh-CN" sz="2000" dirty="0">
                <a:cs typeface="Times New Roman" panose="02020603050405020304" pitchFamily="18" charset="0"/>
              </a:rPr>
              <a:t>S</a:t>
            </a:r>
            <a:r>
              <a:rPr lang="zh-CN" altLang="en-US" sz="2000" dirty="0">
                <a:cs typeface="Times New Roman" panose="02020603050405020304" pitchFamily="18" charset="0"/>
              </a:rPr>
              <a:t>表示教室灯。当 </a:t>
            </a:r>
            <a:r>
              <a:rPr lang="en-US" altLang="zh-CN" sz="2000" dirty="0">
                <a:cs typeface="Times New Roman" panose="02020603050405020304" pitchFamily="18" charset="0"/>
              </a:rPr>
              <a:t>K1</a:t>
            </a:r>
            <a:r>
              <a:rPr lang="zh-CN" altLang="en-US" sz="2000" dirty="0">
                <a:cs typeface="Times New Roman" panose="02020603050405020304" pitchFamily="18" charset="0"/>
              </a:rPr>
              <a:t>、</a:t>
            </a:r>
            <a:r>
              <a:rPr lang="en-US" altLang="zh-CN" sz="2000" dirty="0">
                <a:cs typeface="Times New Roman" panose="02020603050405020304" pitchFamily="18" charset="0"/>
              </a:rPr>
              <a:t>K2</a:t>
            </a:r>
            <a:r>
              <a:rPr lang="zh-CN" altLang="en-US" sz="2000" dirty="0">
                <a:cs typeface="Times New Roman" panose="02020603050405020304" pitchFamily="18" charset="0"/>
              </a:rPr>
              <a:t>、</a:t>
            </a:r>
            <a:r>
              <a:rPr lang="en-US" altLang="zh-CN" sz="2000" dirty="0">
                <a:cs typeface="Times New Roman" panose="02020603050405020304" pitchFamily="18" charset="0"/>
              </a:rPr>
              <a:t>K3</a:t>
            </a:r>
            <a:r>
              <a:rPr lang="zh-CN" altLang="en-US" sz="2000" dirty="0">
                <a:cs typeface="Times New Roman" panose="02020603050405020304" pitchFamily="18" charset="0"/>
              </a:rPr>
              <a:t>、</a:t>
            </a:r>
            <a:r>
              <a:rPr lang="en-US" altLang="zh-CN" sz="2000" dirty="0">
                <a:cs typeface="Times New Roman" panose="02020603050405020304" pitchFamily="18" charset="0"/>
              </a:rPr>
              <a:t>K4</a:t>
            </a:r>
            <a:r>
              <a:rPr lang="zh-CN" altLang="en-US" sz="2000" dirty="0">
                <a:cs typeface="Times New Roman" panose="02020603050405020304" pitchFamily="18" charset="0"/>
              </a:rPr>
              <a:t>值为</a:t>
            </a:r>
            <a:r>
              <a:rPr lang="en-US" altLang="zh-CN" sz="2000" dirty="0">
                <a:cs typeface="Times New Roman" panose="02020603050405020304" pitchFamily="18" charset="0"/>
              </a:rPr>
              <a:t>1</a:t>
            </a:r>
            <a:r>
              <a:rPr lang="zh-CN" altLang="en-US" sz="2000" dirty="0">
                <a:cs typeface="Times New Roman" panose="02020603050405020304" pitchFamily="18" charset="0"/>
              </a:rPr>
              <a:t>时，表示开关打开，值为</a:t>
            </a:r>
            <a:r>
              <a:rPr lang="en-US" altLang="zh-CN" sz="2000" dirty="0">
                <a:cs typeface="Times New Roman" panose="02020603050405020304" pitchFamily="18" charset="0"/>
              </a:rPr>
              <a:t>0</a:t>
            </a:r>
            <a:r>
              <a:rPr lang="zh-CN" altLang="en-US" sz="2000" dirty="0">
                <a:cs typeface="Times New Roman" panose="02020603050405020304" pitchFamily="18" charset="0"/>
              </a:rPr>
              <a:t>时表示开关关闭。当</a:t>
            </a:r>
            <a:r>
              <a:rPr lang="en-US" altLang="zh-CN" sz="2000" dirty="0">
                <a:cs typeface="Times New Roman" panose="02020603050405020304" pitchFamily="18" charset="0"/>
              </a:rPr>
              <a:t>S</a:t>
            </a:r>
            <a:r>
              <a:rPr lang="zh-CN" altLang="en-US" sz="2000" dirty="0">
                <a:cs typeface="Times New Roman" panose="02020603050405020304" pitchFamily="18" charset="0"/>
              </a:rPr>
              <a:t>的值为</a:t>
            </a:r>
            <a:r>
              <a:rPr lang="en-US" altLang="zh-CN" sz="2000" dirty="0">
                <a:cs typeface="Times New Roman" panose="02020603050405020304" pitchFamily="18" charset="0"/>
              </a:rPr>
              <a:t>1</a:t>
            </a:r>
            <a:r>
              <a:rPr lang="zh-CN" altLang="en-US" sz="2000" dirty="0">
                <a:cs typeface="Times New Roman" panose="02020603050405020304" pitchFamily="18" charset="0"/>
              </a:rPr>
              <a:t>时，表示教室灯亮，值为</a:t>
            </a:r>
            <a:r>
              <a:rPr lang="en-US" altLang="zh-CN" sz="2000" dirty="0">
                <a:cs typeface="Times New Roman" panose="02020603050405020304" pitchFamily="18" charset="0"/>
              </a:rPr>
              <a:t>0</a:t>
            </a:r>
            <a:r>
              <a:rPr lang="zh-CN" altLang="en-US" sz="2000" dirty="0">
                <a:cs typeface="Times New Roman" panose="02020603050405020304" pitchFamily="18" charset="0"/>
              </a:rPr>
              <a:t>时表示灯灭。</a:t>
            </a:r>
            <a:r>
              <a:rPr lang="en-US" altLang="zh-CN" sz="2000" dirty="0">
                <a:cs typeface="Times New Roman" panose="02020603050405020304" pitchFamily="18" charset="0"/>
              </a:rPr>
              <a:t>S</a:t>
            </a:r>
            <a:r>
              <a:rPr lang="zh-CN" altLang="en-US" sz="2000" dirty="0">
                <a:cs typeface="Times New Roman" panose="02020603050405020304" pitchFamily="18" charset="0"/>
              </a:rPr>
              <a:t>的状态与</a:t>
            </a:r>
            <a:r>
              <a:rPr lang="en-US" altLang="zh-CN" sz="2000" dirty="0">
                <a:cs typeface="Times New Roman" panose="02020603050405020304" pitchFamily="18" charset="0"/>
              </a:rPr>
              <a:t>K1</a:t>
            </a:r>
            <a:r>
              <a:rPr lang="zh-CN" altLang="en-US" sz="2000" dirty="0">
                <a:cs typeface="Times New Roman" panose="02020603050405020304" pitchFamily="18" charset="0"/>
              </a:rPr>
              <a:t>、</a:t>
            </a:r>
            <a:r>
              <a:rPr lang="en-US" altLang="zh-CN" sz="2000" dirty="0">
                <a:cs typeface="Times New Roman" panose="02020603050405020304" pitchFamily="18" charset="0"/>
              </a:rPr>
              <a:t>K2</a:t>
            </a:r>
            <a:r>
              <a:rPr lang="zh-CN" altLang="en-US" sz="2000" dirty="0">
                <a:cs typeface="Times New Roman" panose="02020603050405020304" pitchFamily="18" charset="0"/>
              </a:rPr>
              <a:t>、</a:t>
            </a:r>
            <a:r>
              <a:rPr lang="en-US" altLang="zh-CN" sz="2000" dirty="0">
                <a:cs typeface="Times New Roman" panose="02020603050405020304" pitchFamily="18" charset="0"/>
              </a:rPr>
              <a:t>K3</a:t>
            </a:r>
            <a:r>
              <a:rPr lang="zh-CN" altLang="en-US" sz="2000" dirty="0">
                <a:cs typeface="Times New Roman" panose="02020603050405020304" pitchFamily="18" charset="0"/>
              </a:rPr>
              <a:t>、</a:t>
            </a:r>
            <a:r>
              <a:rPr lang="en-US" altLang="zh-CN" sz="2000" dirty="0">
                <a:cs typeface="Times New Roman" panose="02020603050405020304" pitchFamily="18" charset="0"/>
              </a:rPr>
              <a:t>K4</a:t>
            </a:r>
            <a:r>
              <a:rPr lang="zh-CN" altLang="en-US" sz="2000" dirty="0">
                <a:cs typeface="Times New Roman" panose="02020603050405020304" pitchFamily="18" charset="0"/>
              </a:rPr>
              <a:t>状态的关系可以用真值表表示。</a:t>
            </a:r>
            <a:endParaRPr lang="en-US" altLang="zh-CN" sz="2000" dirty="0">
              <a:cs typeface="Times New Roman" panose="02020603050405020304" pitchFamily="18" charset="0"/>
            </a:endParaRPr>
          </a:p>
          <a:p>
            <a:pPr marL="808038" indent="-808038" algn="just">
              <a:lnSpc>
                <a:spcPct val="150000"/>
              </a:lnSpc>
              <a:buClr>
                <a:schemeClr val="accent6"/>
              </a:buClr>
              <a:tabLst>
                <a:tab pos="1257300" algn="l"/>
              </a:tabLst>
            </a:pPr>
            <a:endParaRPr lang="en-US" altLang="zh-CN" sz="2000" dirty="0">
              <a:cs typeface="Times New Roman" panose="02020603050405020304" pitchFamily="18" charset="0"/>
            </a:endParaRPr>
          </a:p>
        </p:txBody>
      </p:sp>
    </p:spTree>
    <p:extLst>
      <p:ext uri="{BB962C8B-B14F-4D97-AF65-F5344CB8AC3E}">
        <p14:creationId xmlns:p14="http://schemas.microsoft.com/office/powerpoint/2010/main" val="376304310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124</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graphicFrame>
        <p:nvGraphicFramePr>
          <p:cNvPr id="6" name="对象 5">
            <a:extLst>
              <a:ext uri="{FF2B5EF4-FFF2-40B4-BE49-F238E27FC236}">
                <a16:creationId xmlns:a16="http://schemas.microsoft.com/office/drawing/2014/main" id="{000E69F2-DF85-44EC-8DD1-AAAD369EC06F}"/>
              </a:ext>
            </a:extLst>
          </p:cNvPr>
          <p:cNvGraphicFramePr>
            <a:graphicFrameLocks noChangeAspect="1"/>
          </p:cNvGraphicFramePr>
          <p:nvPr/>
        </p:nvGraphicFramePr>
        <p:xfrm>
          <a:off x="441583" y="815838"/>
          <a:ext cx="4232533" cy="4320602"/>
        </p:xfrm>
        <a:graphic>
          <a:graphicData uri="http://schemas.openxmlformats.org/presentationml/2006/ole">
            <mc:AlternateContent xmlns:mc="http://schemas.openxmlformats.org/markup-compatibility/2006">
              <mc:Choice xmlns:v="urn:schemas-microsoft-com:vml" Requires="v">
                <p:oleObj spid="_x0000_s9231" name="Worksheet" r:id="rId4" imgW="3891018" imgH="3971826" progId="Excel.Sheet.12">
                  <p:embed/>
                </p:oleObj>
              </mc:Choice>
              <mc:Fallback>
                <p:oleObj name="Worksheet" r:id="rId4" imgW="3891018" imgH="3971826" progId="Excel.Sheet.12">
                  <p:embed/>
                  <p:pic>
                    <p:nvPicPr>
                      <p:cNvPr id="6" name="对象 5">
                        <a:extLst>
                          <a:ext uri="{FF2B5EF4-FFF2-40B4-BE49-F238E27FC236}">
                            <a16:creationId xmlns:a16="http://schemas.microsoft.com/office/drawing/2014/main" id="{000E69F2-DF85-44EC-8DD1-AAAD369EC06F}"/>
                          </a:ext>
                        </a:extLst>
                      </p:cNvPr>
                      <p:cNvPicPr/>
                      <p:nvPr/>
                    </p:nvPicPr>
                    <p:blipFill>
                      <a:blip r:embed="rId5"/>
                      <a:stretch>
                        <a:fillRect/>
                      </a:stretch>
                    </p:blipFill>
                    <p:spPr>
                      <a:xfrm>
                        <a:off x="441583" y="815838"/>
                        <a:ext cx="4232533" cy="4320602"/>
                      </a:xfrm>
                      <a:prstGeom prst="rect">
                        <a:avLst/>
                      </a:prstGeom>
                    </p:spPr>
                  </p:pic>
                </p:oleObj>
              </mc:Fallback>
            </mc:AlternateContent>
          </a:graphicData>
        </a:graphic>
      </p:graphicFrame>
      <p:sp>
        <p:nvSpPr>
          <p:cNvPr id="8" name="文本框 7">
            <a:extLst>
              <a:ext uri="{FF2B5EF4-FFF2-40B4-BE49-F238E27FC236}">
                <a16:creationId xmlns:a16="http://schemas.microsoft.com/office/drawing/2014/main" id="{5A626B94-67C0-431E-8309-263686071A05}"/>
              </a:ext>
            </a:extLst>
          </p:cNvPr>
          <p:cNvSpPr txBox="1"/>
          <p:nvPr/>
        </p:nvSpPr>
        <p:spPr>
          <a:xfrm>
            <a:off x="5216670" y="575556"/>
            <a:ext cx="4642139" cy="4900957"/>
          </a:xfrm>
          <a:prstGeom prst="rect">
            <a:avLst/>
          </a:prstGeom>
          <a:noFill/>
        </p:spPr>
        <p:txBody>
          <a:bodyPr wrap="square" rtlCol="0">
            <a:spAutoFit/>
          </a:bodyPr>
          <a:lstStyle/>
          <a:p>
            <a:pPr>
              <a:lnSpc>
                <a:spcPct val="130000"/>
              </a:lnSpc>
            </a:pPr>
            <a:r>
              <a:rPr lang="en-US" altLang="zh-CN" dirty="0">
                <a:highlight>
                  <a:srgbClr val="FFFF00"/>
                </a:highlight>
                <a:latin typeface="Times New Roman" panose="02020603050405020304" pitchFamily="18" charset="0"/>
                <a:cs typeface="Times New Roman" panose="02020603050405020304" pitchFamily="18" charset="0"/>
              </a:rPr>
              <a:t> </a:t>
            </a:r>
            <a:r>
              <a:rPr lang="en-US" altLang="zh-CN" sz="1600" dirty="0">
                <a:highlight>
                  <a:srgbClr val="FFFF00"/>
                </a:highlight>
                <a:latin typeface="Times New Roman" panose="02020603050405020304" pitchFamily="18" charset="0"/>
                <a:cs typeface="Times New Roman" panose="02020603050405020304" pitchFamily="18" charset="0"/>
              </a:rPr>
              <a:t>(</a:t>
            </a:r>
            <a:r>
              <a:rPr lang="en-US" altLang="zh-CN" sz="1600" dirty="0">
                <a:highlight>
                  <a:srgbClr val="FFFF00"/>
                </a:highlight>
                <a:latin typeface="Times New Roman" panose="02020603050405020304" pitchFamily="18" charset="0"/>
                <a:cs typeface="Times New Roman" panose="02020603050405020304" pitchFamily="18" charset="0"/>
                <a:sym typeface="Symbol" panose="05050102010706020507" pitchFamily="18" charset="2"/>
              </a:rPr>
              <a:t></a:t>
            </a:r>
            <a:r>
              <a:rPr lang="en-US" altLang="zh-CN" sz="1600" dirty="0">
                <a:highlight>
                  <a:srgbClr val="FFFF00"/>
                </a:highlight>
                <a:latin typeface="Times New Roman" panose="02020603050405020304" pitchFamily="18" charset="0"/>
                <a:cs typeface="Times New Roman" panose="02020603050405020304" pitchFamily="18" charset="0"/>
              </a:rPr>
              <a:t>K1</a:t>
            </a:r>
            <a:r>
              <a:rPr lang="en-US" altLang="zh-CN" sz="1600" dirty="0">
                <a:highlight>
                  <a:srgbClr val="FFFF00"/>
                </a:highlight>
                <a:latin typeface="Times New Roman" panose="02020603050405020304" pitchFamily="18" charset="0"/>
                <a:cs typeface="Times New Roman" panose="02020603050405020304" pitchFamily="18" charset="0"/>
                <a:sym typeface="Symbol" panose="05050102010706020507" pitchFamily="18" charset="2"/>
              </a:rPr>
              <a:t>K2K3K4) </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1600" dirty="0">
                <a:latin typeface="Times New Roman" panose="02020603050405020304" pitchFamily="18" charset="0"/>
                <a:cs typeface="Times New Roman" panose="02020603050405020304" pitchFamily="18" charset="0"/>
              </a:rPr>
              <a:t> </a:t>
            </a:r>
            <a:r>
              <a:rPr lang="en-US" altLang="zh-CN" sz="1600" dirty="0">
                <a:highlight>
                  <a:srgbClr val="00FF00"/>
                </a:highlight>
                <a:latin typeface="Times New Roman" panose="02020603050405020304" pitchFamily="18" charset="0"/>
                <a:cs typeface="Times New Roman" panose="02020603050405020304" pitchFamily="18" charset="0"/>
              </a:rPr>
              <a:t>(</a:t>
            </a:r>
            <a:r>
              <a:rPr lang="en-US" altLang="zh-CN" sz="1600" dirty="0">
                <a:highlight>
                  <a:srgbClr val="00FF00"/>
                </a:highlight>
                <a:latin typeface="Times New Roman" panose="02020603050405020304" pitchFamily="18" charset="0"/>
                <a:cs typeface="Times New Roman" panose="02020603050405020304" pitchFamily="18" charset="0"/>
                <a:sym typeface="Symbol" panose="05050102010706020507" pitchFamily="18" charset="2"/>
              </a:rPr>
              <a:t></a:t>
            </a:r>
            <a:r>
              <a:rPr lang="en-US" altLang="zh-CN" sz="1600" dirty="0">
                <a:highlight>
                  <a:srgbClr val="00FF00"/>
                </a:highlight>
                <a:latin typeface="Times New Roman" panose="02020603050405020304" pitchFamily="18" charset="0"/>
                <a:cs typeface="Times New Roman" panose="02020603050405020304" pitchFamily="18" charset="0"/>
              </a:rPr>
              <a:t>K1</a:t>
            </a:r>
            <a:r>
              <a:rPr lang="en-US" altLang="zh-CN" sz="1600" dirty="0">
                <a:highlight>
                  <a:srgbClr val="00FF00"/>
                </a:highlight>
                <a:latin typeface="Times New Roman" panose="02020603050405020304" pitchFamily="18" charset="0"/>
                <a:cs typeface="Times New Roman" panose="02020603050405020304" pitchFamily="18" charset="0"/>
                <a:sym typeface="Symbol" panose="05050102010706020507" pitchFamily="18" charset="2"/>
              </a:rPr>
              <a:t>K2K3K4) </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a:t>
            </a:r>
          </a:p>
          <a:p>
            <a:pPr>
              <a:lnSpc>
                <a:spcPct val="130000"/>
              </a:lnSpc>
            </a:pPr>
            <a:r>
              <a:rPr lang="en-US" altLang="zh-CN" sz="1600" dirty="0">
                <a:latin typeface="Times New Roman" panose="02020603050405020304" pitchFamily="18" charset="0"/>
                <a:cs typeface="Times New Roman" panose="02020603050405020304" pitchFamily="18" charset="0"/>
              </a:rPr>
              <a:t> </a:t>
            </a:r>
            <a:r>
              <a:rPr lang="en-US" altLang="zh-CN" sz="1600" dirty="0">
                <a:highlight>
                  <a:srgbClr val="FF7F3F"/>
                </a:highlight>
                <a:latin typeface="Times New Roman" panose="02020603050405020304" pitchFamily="18" charset="0"/>
                <a:cs typeface="Times New Roman" panose="02020603050405020304" pitchFamily="18" charset="0"/>
              </a:rPr>
              <a:t>(</a:t>
            </a:r>
            <a:r>
              <a:rPr lang="en-US" altLang="zh-CN" sz="1600" dirty="0">
                <a:highlight>
                  <a:srgbClr val="FF7F3F"/>
                </a:highlight>
                <a:latin typeface="Times New Roman" panose="02020603050405020304" pitchFamily="18" charset="0"/>
                <a:cs typeface="Times New Roman" panose="02020603050405020304" pitchFamily="18" charset="0"/>
                <a:sym typeface="Symbol" panose="05050102010706020507" pitchFamily="18" charset="2"/>
              </a:rPr>
              <a:t></a:t>
            </a:r>
            <a:r>
              <a:rPr lang="en-US" altLang="zh-CN" sz="1600" dirty="0">
                <a:highlight>
                  <a:srgbClr val="FF7F3F"/>
                </a:highlight>
                <a:latin typeface="Times New Roman" panose="02020603050405020304" pitchFamily="18" charset="0"/>
                <a:cs typeface="Times New Roman" panose="02020603050405020304" pitchFamily="18" charset="0"/>
              </a:rPr>
              <a:t>K1</a:t>
            </a:r>
            <a:r>
              <a:rPr lang="en-US" altLang="zh-CN" sz="1600" dirty="0">
                <a:highlight>
                  <a:srgbClr val="FF7F3F"/>
                </a:highlight>
                <a:latin typeface="Times New Roman" panose="02020603050405020304" pitchFamily="18" charset="0"/>
                <a:cs typeface="Times New Roman" panose="02020603050405020304" pitchFamily="18" charset="0"/>
                <a:sym typeface="Symbol" panose="05050102010706020507" pitchFamily="18" charset="2"/>
              </a:rPr>
              <a:t>K2K3K4) </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1600" dirty="0">
                <a:latin typeface="Times New Roman" panose="02020603050405020304" pitchFamily="18" charset="0"/>
                <a:cs typeface="Times New Roman" panose="02020603050405020304" pitchFamily="18" charset="0"/>
              </a:rPr>
              <a:t> </a:t>
            </a:r>
            <a:r>
              <a:rPr lang="en-US" altLang="zh-CN" sz="1600" dirty="0">
                <a:highlight>
                  <a:srgbClr val="FF7F3F"/>
                </a:highlight>
                <a:latin typeface="Times New Roman" panose="02020603050405020304" pitchFamily="18" charset="0"/>
                <a:cs typeface="Times New Roman" panose="02020603050405020304" pitchFamily="18" charset="0"/>
              </a:rPr>
              <a:t>(</a:t>
            </a:r>
            <a:r>
              <a:rPr lang="en-US" altLang="zh-CN" sz="1600" dirty="0">
                <a:highlight>
                  <a:srgbClr val="FF7F3F"/>
                </a:highlight>
                <a:latin typeface="Times New Roman" panose="02020603050405020304" pitchFamily="18" charset="0"/>
                <a:cs typeface="Times New Roman" panose="02020603050405020304" pitchFamily="18" charset="0"/>
                <a:sym typeface="Symbol" panose="05050102010706020507" pitchFamily="18" charset="2"/>
              </a:rPr>
              <a:t></a:t>
            </a:r>
            <a:r>
              <a:rPr lang="en-US" altLang="zh-CN" sz="1600" dirty="0">
                <a:highlight>
                  <a:srgbClr val="FF7F3F"/>
                </a:highlight>
                <a:latin typeface="Times New Roman" panose="02020603050405020304" pitchFamily="18" charset="0"/>
                <a:cs typeface="Times New Roman" panose="02020603050405020304" pitchFamily="18" charset="0"/>
              </a:rPr>
              <a:t>K1</a:t>
            </a:r>
            <a:r>
              <a:rPr lang="en-US" altLang="zh-CN" sz="1600" dirty="0">
                <a:highlight>
                  <a:srgbClr val="FF7F3F"/>
                </a:highlight>
                <a:latin typeface="Times New Roman" panose="02020603050405020304" pitchFamily="18" charset="0"/>
                <a:cs typeface="Times New Roman" panose="02020603050405020304" pitchFamily="18" charset="0"/>
                <a:sym typeface="Symbol" panose="05050102010706020507" pitchFamily="18" charset="2"/>
              </a:rPr>
              <a:t>K2K3K4)       </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1600" dirty="0">
                <a:highlight>
                  <a:srgbClr val="FFC409"/>
                </a:highlight>
                <a:latin typeface="Times New Roman" panose="02020603050405020304" pitchFamily="18" charset="0"/>
                <a:cs typeface="Times New Roman" panose="02020603050405020304" pitchFamily="18" charset="0"/>
              </a:rPr>
              <a:t>  </a:t>
            </a:r>
          </a:p>
          <a:p>
            <a:pPr>
              <a:lnSpc>
                <a:spcPct val="130000"/>
              </a:lnSpc>
            </a:pPr>
            <a:r>
              <a:rPr lang="en-US" altLang="zh-CN" sz="1600" dirty="0">
                <a:highlight>
                  <a:srgbClr val="FFC409"/>
                </a:highlight>
                <a:latin typeface="Times New Roman" panose="02020603050405020304" pitchFamily="18" charset="0"/>
                <a:cs typeface="Times New Roman" panose="02020603050405020304" pitchFamily="18" charset="0"/>
              </a:rPr>
              <a:t> (K1</a:t>
            </a:r>
            <a:r>
              <a:rPr lang="en-US" altLang="zh-CN" sz="1600" dirty="0">
                <a:highlight>
                  <a:srgbClr val="FFC409"/>
                </a:highlight>
                <a:latin typeface="Times New Roman" panose="02020603050405020304" pitchFamily="18" charset="0"/>
                <a:cs typeface="Times New Roman" panose="02020603050405020304" pitchFamily="18" charset="0"/>
                <a:sym typeface="Symbol" panose="05050102010706020507" pitchFamily="18" charset="2"/>
              </a:rPr>
              <a:t>K2K3K4) </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1600" dirty="0">
                <a:latin typeface="Times New Roman" panose="02020603050405020304" pitchFamily="18" charset="0"/>
                <a:cs typeface="Times New Roman" panose="02020603050405020304" pitchFamily="18" charset="0"/>
              </a:rPr>
              <a:t> </a:t>
            </a:r>
            <a:r>
              <a:rPr lang="en-US" altLang="zh-CN" sz="1600" dirty="0">
                <a:highlight>
                  <a:srgbClr val="FFC409"/>
                </a:highlight>
                <a:latin typeface="Times New Roman" panose="02020603050405020304" pitchFamily="18" charset="0"/>
                <a:cs typeface="Times New Roman" panose="02020603050405020304" pitchFamily="18" charset="0"/>
              </a:rPr>
              <a:t>(K1</a:t>
            </a:r>
            <a:r>
              <a:rPr lang="en-US" altLang="zh-CN" sz="1600" dirty="0">
                <a:highlight>
                  <a:srgbClr val="FFC409"/>
                </a:highlight>
                <a:latin typeface="Times New Roman" panose="02020603050405020304" pitchFamily="18" charset="0"/>
                <a:cs typeface="Times New Roman" panose="02020603050405020304" pitchFamily="18" charset="0"/>
                <a:sym typeface="Symbol" panose="05050102010706020507" pitchFamily="18" charset="2"/>
              </a:rPr>
              <a:t>K2K3K4)       </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a:t>
            </a:r>
          </a:p>
          <a:p>
            <a:pPr>
              <a:lnSpc>
                <a:spcPct val="130000"/>
              </a:lnSpc>
            </a:pPr>
            <a:r>
              <a:rPr lang="en-US" altLang="zh-CN" sz="1600" dirty="0">
                <a:latin typeface="Times New Roman" panose="02020603050405020304" pitchFamily="18" charset="0"/>
                <a:cs typeface="Times New Roman" panose="02020603050405020304" pitchFamily="18" charset="0"/>
              </a:rPr>
              <a:t> </a:t>
            </a:r>
            <a:r>
              <a:rPr lang="en-US" altLang="zh-CN" sz="1600" dirty="0">
                <a:highlight>
                  <a:srgbClr val="FFFF00"/>
                </a:highlight>
                <a:latin typeface="Times New Roman" panose="02020603050405020304" pitchFamily="18" charset="0"/>
                <a:cs typeface="Times New Roman" panose="02020603050405020304" pitchFamily="18" charset="0"/>
              </a:rPr>
              <a:t>(K1</a:t>
            </a:r>
            <a:r>
              <a:rPr lang="en-US" altLang="zh-CN" sz="1600" dirty="0">
                <a:highlight>
                  <a:srgbClr val="FFFF00"/>
                </a:highlight>
                <a:latin typeface="Times New Roman" panose="02020603050405020304" pitchFamily="18" charset="0"/>
                <a:cs typeface="Times New Roman" panose="02020603050405020304" pitchFamily="18" charset="0"/>
                <a:sym typeface="Symbol" panose="05050102010706020507" pitchFamily="18" charset="2"/>
              </a:rPr>
              <a:t>K2K3K4)       </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1600" dirty="0">
                <a:latin typeface="Times New Roman" panose="02020603050405020304" pitchFamily="18" charset="0"/>
                <a:cs typeface="Times New Roman" panose="02020603050405020304" pitchFamily="18" charset="0"/>
              </a:rPr>
              <a:t> </a:t>
            </a:r>
            <a:r>
              <a:rPr lang="en-US" altLang="zh-CN" sz="1600" dirty="0">
                <a:highlight>
                  <a:srgbClr val="00FF00"/>
                </a:highlight>
                <a:latin typeface="Times New Roman" panose="02020603050405020304" pitchFamily="18" charset="0"/>
                <a:cs typeface="Times New Roman" panose="02020603050405020304" pitchFamily="18" charset="0"/>
              </a:rPr>
              <a:t>(K1</a:t>
            </a:r>
            <a:r>
              <a:rPr lang="en-US" altLang="zh-CN" sz="1600" dirty="0">
                <a:highlight>
                  <a:srgbClr val="00FF00"/>
                </a:highlight>
                <a:latin typeface="Times New Roman" panose="02020603050405020304" pitchFamily="18" charset="0"/>
                <a:cs typeface="Times New Roman" panose="02020603050405020304" pitchFamily="18" charset="0"/>
                <a:sym typeface="Symbol" panose="05050102010706020507" pitchFamily="18" charset="2"/>
              </a:rPr>
              <a:t>K2K3K4)      </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400" dirty="0">
                <a:latin typeface="Times New Roman" panose="02020603050405020304" pitchFamily="18" charset="0"/>
                <a:cs typeface="Times New Roman" panose="02020603050405020304" pitchFamily="18" charset="0"/>
                <a:sym typeface="Symbol" panose="05050102010706020507" pitchFamily="18" charset="2"/>
              </a:rPr>
              <a:t>0</a:t>
            </a:r>
            <a:r>
              <a:rPr lang="en-US" altLang="zh-CN" sz="1600" dirty="0">
                <a:highlight>
                  <a:srgbClr val="00FF00"/>
                </a:highlight>
                <a:latin typeface="Times New Roman" panose="02020603050405020304" pitchFamily="18" charset="0"/>
                <a:cs typeface="Times New Roman" panose="02020603050405020304" pitchFamily="18" charset="0"/>
                <a:sym typeface="Symbol" panose="05050102010706020507" pitchFamily="18" charset="2"/>
              </a:rPr>
              <a:t>            </a:t>
            </a:r>
            <a:r>
              <a:rPr lang="en-US" altLang="zh-CN" sz="1600" dirty="0">
                <a:highlight>
                  <a:srgbClr val="00FF00"/>
                </a:highlight>
                <a:latin typeface="Times New Roman" panose="02020603050405020304" pitchFamily="18" charset="0"/>
                <a:cs typeface="Times New Roman" panose="02020603050405020304" pitchFamily="18" charset="0"/>
              </a:rPr>
              <a:t> </a:t>
            </a:r>
          </a:p>
          <a:p>
            <a:pPr>
              <a:lnSpc>
                <a:spcPct val="130000"/>
              </a:lnSpc>
            </a:pP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1600" dirty="0">
                <a:highlight>
                  <a:srgbClr val="FFFF00"/>
                </a:highlight>
                <a:latin typeface="Times New Roman" panose="02020603050405020304" pitchFamily="18" charset="0"/>
                <a:cs typeface="Times New Roman" panose="02020603050405020304" pitchFamily="18" charset="0"/>
                <a:sym typeface="Symbol" panose="05050102010706020507" pitchFamily="18" charset="2"/>
              </a:rPr>
              <a:t>(</a:t>
            </a:r>
            <a:r>
              <a:rPr lang="en-US" altLang="zh-CN" sz="1600" dirty="0">
                <a:highlight>
                  <a:srgbClr val="FFFF00"/>
                </a:highlight>
                <a:latin typeface="Times New Roman" panose="02020603050405020304" pitchFamily="18" charset="0"/>
                <a:cs typeface="Times New Roman" panose="02020603050405020304" pitchFamily="18" charset="0"/>
              </a:rPr>
              <a:t>(</a:t>
            </a:r>
            <a:r>
              <a:rPr lang="en-US" altLang="zh-CN" sz="1600" dirty="0">
                <a:highlight>
                  <a:srgbClr val="FFFF00"/>
                </a:highlight>
                <a:latin typeface="Times New Roman" panose="02020603050405020304" pitchFamily="18" charset="0"/>
                <a:cs typeface="Times New Roman" panose="02020603050405020304" pitchFamily="18" charset="0"/>
                <a:sym typeface="Symbol" panose="05050102010706020507" pitchFamily="18" charset="2"/>
              </a:rPr>
              <a:t></a:t>
            </a:r>
            <a:r>
              <a:rPr lang="en-US" altLang="zh-CN" sz="1600" dirty="0">
                <a:highlight>
                  <a:srgbClr val="FFFF00"/>
                </a:highlight>
                <a:latin typeface="Times New Roman" panose="02020603050405020304" pitchFamily="18" charset="0"/>
                <a:cs typeface="Times New Roman" panose="02020603050405020304" pitchFamily="18" charset="0"/>
              </a:rPr>
              <a:t>K1</a:t>
            </a:r>
            <a:r>
              <a:rPr lang="en-US" altLang="zh-CN" sz="1600" dirty="0">
                <a:highlight>
                  <a:srgbClr val="FFFF00"/>
                </a:highlight>
                <a:latin typeface="Times New Roman" panose="02020603050405020304" pitchFamily="18" charset="0"/>
                <a:cs typeface="Times New Roman" panose="02020603050405020304" pitchFamily="18" charset="0"/>
                <a:sym typeface="Symbol" panose="05050102010706020507" pitchFamily="18" charset="2"/>
              </a:rPr>
              <a:t>K2)  (</a:t>
            </a:r>
            <a:r>
              <a:rPr lang="en-US" altLang="zh-CN" sz="1600" dirty="0">
                <a:highlight>
                  <a:srgbClr val="FFFF00"/>
                </a:highlight>
                <a:latin typeface="Times New Roman" panose="02020603050405020304" pitchFamily="18" charset="0"/>
                <a:cs typeface="Times New Roman" panose="02020603050405020304" pitchFamily="18" charset="0"/>
              </a:rPr>
              <a:t> K1</a:t>
            </a:r>
            <a:r>
              <a:rPr lang="en-US" altLang="zh-CN" sz="1600" dirty="0">
                <a:highlight>
                  <a:srgbClr val="FFFF00"/>
                </a:highlight>
                <a:latin typeface="Times New Roman" panose="02020603050405020304" pitchFamily="18" charset="0"/>
                <a:cs typeface="Times New Roman" panose="02020603050405020304" pitchFamily="18" charset="0"/>
                <a:sym typeface="Symbol" panose="05050102010706020507" pitchFamily="18" charset="2"/>
              </a:rPr>
              <a:t>K2))  K3K4)  </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a:t>
            </a:r>
          </a:p>
          <a:p>
            <a:pPr>
              <a:lnSpc>
                <a:spcPct val="130000"/>
              </a:lnSpc>
            </a:pPr>
            <a:r>
              <a:rPr lang="en-US" altLang="zh-CN" sz="1600" dirty="0">
                <a:highlight>
                  <a:srgbClr val="00FF00"/>
                </a:highlight>
                <a:latin typeface="Times New Roman" panose="02020603050405020304" pitchFamily="18" charset="0"/>
                <a:cs typeface="Times New Roman" panose="02020603050405020304" pitchFamily="18" charset="0"/>
              </a:rPr>
              <a:t>    ((</a:t>
            </a:r>
            <a:r>
              <a:rPr lang="en-US" altLang="zh-CN" sz="1600" dirty="0">
                <a:highlight>
                  <a:srgbClr val="00FF00"/>
                </a:highlight>
                <a:latin typeface="Times New Roman" panose="02020603050405020304" pitchFamily="18" charset="0"/>
                <a:cs typeface="Times New Roman" panose="02020603050405020304" pitchFamily="18" charset="0"/>
                <a:sym typeface="Symbol" panose="05050102010706020507" pitchFamily="18" charset="2"/>
              </a:rPr>
              <a:t></a:t>
            </a:r>
            <a:r>
              <a:rPr lang="en-US" altLang="zh-CN" sz="1600" dirty="0">
                <a:highlight>
                  <a:srgbClr val="00FF00"/>
                </a:highlight>
                <a:latin typeface="Times New Roman" panose="02020603050405020304" pitchFamily="18" charset="0"/>
                <a:cs typeface="Times New Roman" panose="02020603050405020304" pitchFamily="18" charset="0"/>
              </a:rPr>
              <a:t>K1</a:t>
            </a:r>
            <a:r>
              <a:rPr lang="en-US" altLang="zh-CN" sz="1600" dirty="0">
                <a:highlight>
                  <a:srgbClr val="00FF00"/>
                </a:highlight>
                <a:latin typeface="Times New Roman" panose="02020603050405020304" pitchFamily="18" charset="0"/>
                <a:cs typeface="Times New Roman" panose="02020603050405020304" pitchFamily="18" charset="0"/>
                <a:sym typeface="Symbol" panose="05050102010706020507" pitchFamily="18" charset="2"/>
              </a:rPr>
              <a:t>K2)  (</a:t>
            </a:r>
            <a:r>
              <a:rPr lang="en-US" altLang="zh-CN" sz="1600" dirty="0">
                <a:highlight>
                  <a:srgbClr val="00FF00"/>
                </a:highlight>
                <a:latin typeface="Times New Roman" panose="02020603050405020304" pitchFamily="18" charset="0"/>
                <a:cs typeface="Times New Roman" panose="02020603050405020304" pitchFamily="18" charset="0"/>
              </a:rPr>
              <a:t> K1</a:t>
            </a:r>
            <a:r>
              <a:rPr lang="en-US" altLang="zh-CN" sz="1600" dirty="0">
                <a:highlight>
                  <a:srgbClr val="00FF00"/>
                </a:highlight>
                <a:latin typeface="Times New Roman" panose="02020603050405020304" pitchFamily="18" charset="0"/>
                <a:cs typeface="Times New Roman" panose="02020603050405020304" pitchFamily="18" charset="0"/>
                <a:sym typeface="Symbol" panose="05050102010706020507" pitchFamily="18" charset="2"/>
              </a:rPr>
              <a:t>K2))  K3K4)  </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a:t>
            </a:r>
          </a:p>
          <a:p>
            <a:pPr>
              <a:lnSpc>
                <a:spcPct val="130000"/>
              </a:lnSpc>
            </a:pPr>
            <a:r>
              <a:rPr lang="en-US" altLang="zh-CN" sz="1600" dirty="0">
                <a:highlight>
                  <a:srgbClr val="FF7F3F"/>
                </a:highlight>
                <a:latin typeface="Times New Roman" panose="02020603050405020304" pitchFamily="18" charset="0"/>
                <a:cs typeface="Times New Roman" panose="02020603050405020304" pitchFamily="18" charset="0"/>
              </a:rPr>
              <a:t>    (</a:t>
            </a:r>
            <a:r>
              <a:rPr lang="en-US" altLang="zh-CN" sz="1600" dirty="0">
                <a:highlight>
                  <a:srgbClr val="FF7F3F"/>
                </a:highlight>
                <a:latin typeface="Times New Roman" panose="02020603050405020304" pitchFamily="18" charset="0"/>
                <a:cs typeface="Times New Roman" panose="02020603050405020304" pitchFamily="18" charset="0"/>
                <a:sym typeface="Symbol" panose="05050102010706020507" pitchFamily="18" charset="2"/>
              </a:rPr>
              <a:t></a:t>
            </a:r>
            <a:r>
              <a:rPr lang="en-US" altLang="zh-CN" sz="1600" dirty="0">
                <a:highlight>
                  <a:srgbClr val="FF7F3F"/>
                </a:highlight>
                <a:latin typeface="Times New Roman" panose="02020603050405020304" pitchFamily="18" charset="0"/>
                <a:cs typeface="Times New Roman" panose="02020603050405020304" pitchFamily="18" charset="0"/>
              </a:rPr>
              <a:t>K1</a:t>
            </a:r>
            <a:r>
              <a:rPr lang="en-US" altLang="zh-CN" sz="1600" dirty="0">
                <a:highlight>
                  <a:srgbClr val="FF7F3F"/>
                </a:highlight>
                <a:latin typeface="Times New Roman" panose="02020603050405020304" pitchFamily="18" charset="0"/>
                <a:cs typeface="Times New Roman" panose="02020603050405020304" pitchFamily="18" charset="0"/>
                <a:sym typeface="Symbol" panose="05050102010706020507" pitchFamily="18" charset="2"/>
              </a:rPr>
              <a:t>K2  ((K3K4)  ( K3K4)) </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1600" b="1" dirty="0">
                <a:latin typeface="Times New Roman" panose="02020603050405020304" pitchFamily="18" charset="0"/>
                <a:cs typeface="Times New Roman" panose="02020603050405020304" pitchFamily="18" charset="0"/>
                <a:sym typeface="Symbol" panose="05050102010706020507" pitchFamily="18" charset="2"/>
              </a:rPr>
              <a:t></a:t>
            </a:r>
          </a:p>
          <a:p>
            <a:pPr>
              <a:lnSpc>
                <a:spcPct val="130000"/>
              </a:lnSpc>
            </a:pPr>
            <a:r>
              <a:rPr lang="en-US" altLang="zh-CN" sz="1600" dirty="0">
                <a:highlight>
                  <a:srgbClr val="FFC409"/>
                </a:highlight>
                <a:latin typeface="Times New Roman" panose="02020603050405020304" pitchFamily="18" charset="0"/>
                <a:cs typeface="Times New Roman" panose="02020603050405020304" pitchFamily="18" charset="0"/>
              </a:rPr>
              <a:t>    (K1</a:t>
            </a:r>
            <a:r>
              <a:rPr lang="en-US" altLang="zh-CN" sz="1600" dirty="0">
                <a:highlight>
                  <a:srgbClr val="FFC409"/>
                </a:highlight>
                <a:latin typeface="Times New Roman" panose="02020603050405020304" pitchFamily="18" charset="0"/>
                <a:cs typeface="Times New Roman" panose="02020603050405020304" pitchFamily="18" charset="0"/>
                <a:sym typeface="Symbol" panose="05050102010706020507" pitchFamily="18" charset="2"/>
              </a:rPr>
              <a:t> K2  ((K3K4)  ( K3K4)) </a:t>
            </a:r>
          </a:p>
          <a:p>
            <a:pPr>
              <a:lnSpc>
                <a:spcPct val="130000"/>
              </a:lnSpc>
            </a:pP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1600" dirty="0">
                <a:latin typeface="Times New Roman" panose="02020603050405020304" pitchFamily="18" charset="0"/>
                <a:cs typeface="Times New Roman" panose="02020603050405020304" pitchFamily="18" charset="0"/>
              </a:rPr>
              <a:t>K1</a:t>
            </a:r>
            <a:r>
              <a:rPr lang="en-US" altLang="zh-CN" sz="1600" dirty="0">
                <a:cs typeface="Arial" panose="020B0604020202020204" pitchFamily="34" charset="0"/>
              </a:rPr>
              <a:t>↔</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K2)  K3K4)  </a:t>
            </a:r>
            <a:r>
              <a:rPr lang="en-US" altLang="zh-CN"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1600" dirty="0">
                <a:latin typeface="Times New Roman" panose="02020603050405020304" pitchFamily="18" charset="0"/>
                <a:cs typeface="Times New Roman" panose="02020603050405020304" pitchFamily="18" charset="0"/>
              </a:rPr>
              <a:t>K1</a:t>
            </a:r>
            <a:r>
              <a:rPr lang="en-US" altLang="zh-CN" sz="1600" dirty="0">
                <a:cs typeface="Arial" panose="020B0604020202020204" pitchFamily="34" charset="0"/>
              </a:rPr>
              <a:t>↔</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K2) K3K4)</a:t>
            </a:r>
          </a:p>
          <a:p>
            <a:pPr>
              <a:lnSpc>
                <a:spcPct val="130000"/>
              </a:lnSpc>
            </a:pP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1600" dirty="0">
                <a:latin typeface="Times New Roman" panose="02020603050405020304" pitchFamily="18" charset="0"/>
                <a:cs typeface="Times New Roman" panose="02020603050405020304" pitchFamily="18" charset="0"/>
              </a:rPr>
              <a:t>K1</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K2  (K3</a:t>
            </a:r>
            <a:r>
              <a:rPr lang="en-US" altLang="zh-CN" sz="1600" dirty="0">
                <a:cs typeface="Arial" panose="020B0604020202020204" pitchFamily="34" charset="0"/>
              </a:rPr>
              <a:t>↔</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K4))   (</a:t>
            </a:r>
            <a:r>
              <a:rPr lang="en-US" altLang="zh-CN" sz="1600" dirty="0">
                <a:latin typeface="Times New Roman" panose="02020603050405020304" pitchFamily="18" charset="0"/>
                <a:cs typeface="Times New Roman" panose="02020603050405020304" pitchFamily="18" charset="0"/>
              </a:rPr>
              <a:t>K1</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 K2(K3</a:t>
            </a:r>
            <a:r>
              <a:rPr lang="en-US" altLang="zh-CN" sz="1600" dirty="0">
                <a:cs typeface="Arial" panose="020B0604020202020204" pitchFamily="34" charset="0"/>
              </a:rPr>
              <a:t>↔</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K4)) </a:t>
            </a:r>
          </a:p>
          <a:p>
            <a:pPr>
              <a:lnSpc>
                <a:spcPct val="130000"/>
              </a:lnSpc>
            </a:pP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1600" dirty="0">
                <a:latin typeface="Times New Roman" panose="02020603050405020304" pitchFamily="18" charset="0"/>
                <a:cs typeface="Times New Roman" panose="02020603050405020304" pitchFamily="18" charset="0"/>
              </a:rPr>
              <a:t>K1</a:t>
            </a:r>
            <a:r>
              <a:rPr lang="en-US" altLang="zh-CN" sz="1600" dirty="0">
                <a:cs typeface="Arial" panose="020B0604020202020204" pitchFamily="34" charset="0"/>
              </a:rPr>
              <a:t>↔</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K2)  ((K3K4) </a:t>
            </a:r>
            <a:r>
              <a:rPr lang="en-US" altLang="zh-CN"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K3K4)))</a:t>
            </a:r>
          </a:p>
          <a:p>
            <a:pPr>
              <a:lnSpc>
                <a:spcPct val="130000"/>
              </a:lnSpc>
            </a:pP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1600" dirty="0">
                <a:latin typeface="Times New Roman" panose="02020603050405020304" pitchFamily="18" charset="0"/>
                <a:cs typeface="Times New Roman" panose="02020603050405020304" pitchFamily="18" charset="0"/>
              </a:rPr>
              <a:t>K1</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K2 )  (</a:t>
            </a:r>
            <a:r>
              <a:rPr lang="en-US" altLang="zh-CN" sz="1600" dirty="0">
                <a:latin typeface="Times New Roman" panose="02020603050405020304" pitchFamily="18" charset="0"/>
                <a:cs typeface="Times New Roman" panose="02020603050405020304" pitchFamily="18" charset="0"/>
              </a:rPr>
              <a:t>K1</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 K2))(K3</a:t>
            </a:r>
            <a:r>
              <a:rPr lang="en-US" altLang="zh-CN" sz="1600" dirty="0">
                <a:cs typeface="Arial" panose="020B0604020202020204" pitchFamily="34" charset="0"/>
              </a:rPr>
              <a:t>↔</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K4)) </a:t>
            </a:r>
          </a:p>
          <a:p>
            <a:pPr>
              <a:lnSpc>
                <a:spcPct val="130000"/>
              </a:lnSpc>
            </a:pP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1600" dirty="0">
                <a:latin typeface="Times New Roman" panose="02020603050405020304" pitchFamily="18" charset="0"/>
                <a:cs typeface="Times New Roman" panose="02020603050405020304" pitchFamily="18" charset="0"/>
              </a:rPr>
              <a:t>K1</a:t>
            </a:r>
            <a:r>
              <a:rPr lang="en-US" altLang="zh-CN" sz="1600" dirty="0">
                <a:cs typeface="Arial" panose="020B0604020202020204" pitchFamily="34" charset="0"/>
              </a:rPr>
              <a:t>↔</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K2)  (K3</a:t>
            </a:r>
            <a:r>
              <a:rPr lang="en-US" altLang="zh-CN" sz="1600" dirty="0">
                <a:cs typeface="Arial" panose="020B0604020202020204" pitchFamily="34" charset="0"/>
                <a:sym typeface="Symbol" panose="05050102010706020507" pitchFamily="18" charset="2"/>
              </a:rPr>
              <a:t>↔</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K4)) </a:t>
            </a:r>
          </a:p>
          <a:p>
            <a:pPr>
              <a:lnSpc>
                <a:spcPct val="130000"/>
              </a:lnSpc>
            </a:pP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1600" dirty="0">
                <a:latin typeface="Times New Roman" panose="02020603050405020304" pitchFamily="18" charset="0"/>
                <a:cs typeface="Times New Roman" panose="02020603050405020304" pitchFamily="18" charset="0"/>
              </a:rPr>
              <a:t>K1</a:t>
            </a:r>
            <a:r>
              <a:rPr lang="en-US" altLang="zh-CN" sz="1600" dirty="0">
                <a:cs typeface="Arial" panose="020B0604020202020204" pitchFamily="34" charset="0"/>
              </a:rPr>
              <a:t>↔</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K2)  (K3</a:t>
            </a:r>
            <a:r>
              <a:rPr lang="en-US" altLang="zh-CN" sz="1600" dirty="0">
                <a:cs typeface="Arial" panose="020B0604020202020204" pitchFamily="34" charset="0"/>
                <a:sym typeface="Symbol" panose="05050102010706020507" pitchFamily="18" charset="2"/>
              </a:rPr>
              <a:t>↔</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K4)) </a:t>
            </a:r>
            <a:endParaRPr lang="en-US" altLang="zh-CN" sz="1600" dirty="0">
              <a:highlight>
                <a:srgbClr val="FFC409"/>
              </a:highlight>
              <a:latin typeface="Times New Roman" panose="02020603050405020304" pitchFamily="18" charset="0"/>
              <a:cs typeface="Times New Roman" panose="02020603050405020304" pitchFamily="18" charset="0"/>
              <a:sym typeface="Symbol" panose="05050102010706020507" pitchFamily="18" charset="2"/>
            </a:endParaRPr>
          </a:p>
          <a:p>
            <a:pPr>
              <a:lnSpc>
                <a:spcPct val="130000"/>
              </a:lnSpc>
            </a:pP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1600" dirty="0">
                <a:latin typeface="Times New Roman" panose="02020603050405020304" pitchFamily="18" charset="0"/>
                <a:cs typeface="Times New Roman" panose="02020603050405020304" pitchFamily="18" charset="0"/>
              </a:rPr>
              <a:t>K1</a:t>
            </a:r>
            <a:r>
              <a:rPr lang="en-US" altLang="zh-CN" sz="1600" dirty="0">
                <a:cs typeface="Arial" panose="020B0604020202020204" pitchFamily="34" charset="0"/>
              </a:rPr>
              <a:t>↔</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K2) </a:t>
            </a:r>
            <a:r>
              <a:rPr lang="en-US" altLang="zh-CN" sz="1600" dirty="0">
                <a:cs typeface="Arial" panose="020B0604020202020204" pitchFamily="34" charset="0"/>
                <a:sym typeface="Symbol" panose="05050102010706020507" pitchFamily="18" charset="2"/>
              </a:rPr>
              <a:t>↔</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 (K3</a:t>
            </a:r>
            <a:r>
              <a:rPr lang="en-US" altLang="zh-CN" sz="1600" dirty="0">
                <a:cs typeface="Arial" panose="020B0604020202020204" pitchFamily="34" charset="0"/>
                <a:sym typeface="Symbol" panose="05050102010706020507" pitchFamily="18" charset="2"/>
              </a:rPr>
              <a:t>↔</a:t>
            </a: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K4)</a:t>
            </a:r>
          </a:p>
        </p:txBody>
      </p:sp>
    </p:spTree>
    <p:extLst>
      <p:ext uri="{BB962C8B-B14F-4D97-AF65-F5344CB8AC3E}">
        <p14:creationId xmlns:p14="http://schemas.microsoft.com/office/powerpoint/2010/main" val="412488743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fade">
                                      <p:cBhvr>
                                        <p:cTn id="16" dur="500"/>
                                        <p:tgtEl>
                                          <p:spTgt spid="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500"/>
                                        <p:tgtEl>
                                          <p:spTgt spid="8">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500"/>
                                        <p:tgtEl>
                                          <p:spTgt spid="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125</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A626B94-67C0-431E-8309-263686071A05}"/>
                  </a:ext>
                </a:extLst>
              </p:cNvPr>
              <p:cNvSpPr txBox="1"/>
              <p:nvPr/>
            </p:nvSpPr>
            <p:spPr>
              <a:xfrm>
                <a:off x="776560" y="763042"/>
                <a:ext cx="3762949" cy="1421671"/>
              </a:xfrm>
              <a:prstGeom prst="rect">
                <a:avLst/>
              </a:prstGeom>
              <a:noFill/>
            </p:spPr>
            <p:txBody>
              <a:bodyPr wrap="square" rtlCol="0">
                <a:spAutoFit/>
              </a:bodyPr>
              <a:lstStyle/>
              <a:p>
                <a:pPr>
                  <a:lnSpc>
                    <a:spcPct val="150000"/>
                  </a:lnSpc>
                </a:pPr>
                <a:r>
                  <a:rPr lang="en-US" altLang="zh-CN" sz="16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rPr>
                  <a:t>K1</a:t>
                </a:r>
                <a:r>
                  <a:rPr lang="en-US" altLang="zh-CN" sz="2000" dirty="0">
                    <a:cs typeface="Arial" panose="020B0604020202020204" pitchFamily="34" charset="0"/>
                  </a:rPr>
                  <a:t>↔</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K2) </a:t>
                </a:r>
                <a:r>
                  <a:rPr lang="en-US" altLang="zh-CN" sz="2000" dirty="0">
                    <a:cs typeface="Arial" panose="020B0604020202020204" pitchFamily="34"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(K3</a:t>
                </a:r>
                <a:r>
                  <a:rPr lang="en-US" altLang="zh-CN" sz="2000" dirty="0">
                    <a:cs typeface="Arial" panose="020B0604020202020204" pitchFamily="34"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K4) </a:t>
                </a:r>
              </a:p>
              <a:p>
                <a:pPr marL="342900" indent="-342900">
                  <a:lnSpc>
                    <a:spcPct val="150000"/>
                  </a:lnSpc>
                  <a:buFont typeface="Symbol" panose="05050102010706020507" pitchFamily="18" charset="2"/>
                  <a:buChar char="Û"/>
                </a:pP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rPr>
                  <a:t>K1</a:t>
                </a:r>
                <a:r>
                  <a:rPr lang="en-US" altLang="zh-CN" sz="2000" dirty="0">
                    <a:sym typeface="Symbol" panose="05050102010706020507" pitchFamily="18" charset="2"/>
                  </a:rPr>
                  <a:t> </a:t>
                </a:r>
                <a14:m>
                  <m:oMath xmlns:m="http://schemas.openxmlformats.org/officeDocument/2006/math">
                    <m:r>
                      <a:rPr lang="en-US" altLang="zh-CN" sz="2000" dirty="0">
                        <a:latin typeface="Cambria Math" panose="02040503050406030204" pitchFamily="18" charset="0"/>
                        <a:sym typeface="Symbol" panose="05050102010706020507" pitchFamily="18" charset="2"/>
                      </a:rPr>
                      <m:t></m:t>
                    </m:r>
                    <m:r>
                      <a:rPr lang="en-US" altLang="zh-CN" sz="2000" i="1" dirty="0">
                        <a:latin typeface="Cambria Math" panose="02040503050406030204" pitchFamily="18" charset="0"/>
                        <a:sym typeface="Symbol" panose="05050102010706020507" pitchFamily="18" charset="2"/>
                      </a:rPr>
                      <m:t> </m:t>
                    </m:r>
                  </m:oMath>
                </a14:m>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K2) </a:t>
                </a:r>
                <a:r>
                  <a:rPr lang="en-US" altLang="zh-CN" sz="2000" dirty="0">
                    <a:cs typeface="Arial" panose="020B0604020202020204" pitchFamily="34"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(K3</a:t>
                </a:r>
                <a:r>
                  <a:rPr lang="en-US" altLang="zh-CN" sz="2000" dirty="0">
                    <a:solidFill>
                      <a:srgbClr val="FF0000"/>
                    </a:solidFill>
                    <a:sym typeface="Symbol" panose="05050102010706020507" pitchFamily="18" charset="2"/>
                  </a:rPr>
                  <a:t> </a:t>
                </a:r>
                <a14:m>
                  <m:oMath xmlns:m="http://schemas.openxmlformats.org/officeDocument/2006/math">
                    <m:r>
                      <a:rPr lang="en-US" altLang="zh-CN" sz="2000" dirty="0" smtClean="0">
                        <a:solidFill>
                          <a:schemeClr val="tx1"/>
                        </a:solidFill>
                        <a:latin typeface="Cambria Math" panose="02040503050406030204" pitchFamily="18" charset="0"/>
                        <a:sym typeface="Symbol" panose="05050102010706020507" pitchFamily="18" charset="2"/>
                      </a:rPr>
                      <m:t></m:t>
                    </m:r>
                    <m:r>
                      <a:rPr lang="en-US" altLang="zh-CN" sz="2000" i="1" dirty="0">
                        <a:solidFill>
                          <a:srgbClr val="FF0000"/>
                        </a:solidFill>
                        <a:latin typeface="Cambria Math" panose="02040503050406030204" pitchFamily="18" charset="0"/>
                        <a:sym typeface="Symbol" panose="05050102010706020507" pitchFamily="18" charset="2"/>
                      </a:rPr>
                      <m:t> </m:t>
                    </m:r>
                  </m:oMath>
                </a14:m>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K4)</a:t>
                </a:r>
              </a:p>
              <a:p>
                <a:pPr marL="342900" indent="-342900">
                  <a:lnSpc>
                    <a:spcPct val="150000"/>
                  </a:lnSpc>
                  <a:buFont typeface="Symbol" panose="05050102010706020507" pitchFamily="18" charset="2"/>
                  <a:buChar char="Û"/>
                </a:pP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cs typeface="Times New Roman" panose="02020603050405020304" pitchFamily="18" charset="0"/>
                  </a:rPr>
                  <a:t>(K1</a:t>
                </a:r>
                <a:r>
                  <a:rPr lang="en-US" altLang="zh-CN" sz="2000" dirty="0">
                    <a:sym typeface="Symbol" panose="05050102010706020507" pitchFamily="18" charset="2"/>
                  </a:rPr>
                  <a:t> </a:t>
                </a:r>
                <a14:m>
                  <m:oMath xmlns:m="http://schemas.openxmlformats.org/officeDocument/2006/math">
                    <m:r>
                      <a:rPr lang="en-US" altLang="zh-CN" sz="2000" dirty="0">
                        <a:latin typeface="Cambria Math" panose="02040503050406030204" pitchFamily="18" charset="0"/>
                        <a:sym typeface="Symbol" panose="05050102010706020507" pitchFamily="18" charset="2"/>
                      </a:rPr>
                      <m:t></m:t>
                    </m:r>
                    <m:r>
                      <a:rPr lang="en-US" altLang="zh-CN" sz="2000" i="1" dirty="0">
                        <a:latin typeface="Cambria Math" panose="02040503050406030204" pitchFamily="18" charset="0"/>
                        <a:sym typeface="Symbol" panose="05050102010706020507" pitchFamily="18" charset="2"/>
                      </a:rPr>
                      <m:t> </m:t>
                    </m:r>
                  </m:oMath>
                </a14:m>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K2) </a:t>
                </a:r>
                <a14:m>
                  <m:oMath xmlns:m="http://schemas.openxmlformats.org/officeDocument/2006/math">
                    <m:r>
                      <a:rPr lang="en-US" altLang="zh-CN" sz="2000" dirty="0">
                        <a:latin typeface="Cambria Math" panose="02040503050406030204" pitchFamily="18" charset="0"/>
                        <a:sym typeface="Symbol" panose="05050102010706020507" pitchFamily="18" charset="2"/>
                      </a:rPr>
                      <m:t></m:t>
                    </m:r>
                    <m:r>
                      <a:rPr lang="en-US" altLang="zh-CN" sz="2000" b="0" i="0" dirty="0" smtClean="0">
                        <a:latin typeface="Cambria Math" panose="02040503050406030204" pitchFamily="18" charset="0"/>
                        <a:sym typeface="Symbol" panose="05050102010706020507" pitchFamily="18" charset="2"/>
                      </a:rPr>
                      <m:t>  </m:t>
                    </m:r>
                  </m:oMath>
                </a14:m>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(K3</a:t>
                </a:r>
                <a:r>
                  <a:rPr lang="en-US" altLang="zh-CN" sz="2000" dirty="0">
                    <a:solidFill>
                      <a:srgbClr val="FF0000"/>
                    </a:solidFill>
                    <a:sym typeface="Symbol" panose="05050102010706020507" pitchFamily="18" charset="2"/>
                  </a:rPr>
                  <a:t> </a:t>
                </a:r>
                <a14:m>
                  <m:oMath xmlns:m="http://schemas.openxmlformats.org/officeDocument/2006/math">
                    <m:r>
                      <a:rPr lang="en-US" altLang="zh-CN" sz="2000" dirty="0">
                        <a:latin typeface="Cambria Math" panose="02040503050406030204" pitchFamily="18" charset="0"/>
                        <a:cs typeface="Times New Roman" panose="02020603050405020304" pitchFamily="18" charset="0"/>
                        <a:sym typeface="Symbol" panose="05050102010706020507" pitchFamily="18" charset="2"/>
                      </a:rPr>
                      <m:t> </m:t>
                    </m:r>
                    <m:r>
                      <m:rPr>
                        <m:sty m:val="p"/>
                      </m:rPr>
                      <a:rPr lang="en-US" altLang="zh-CN" sz="2000" dirty="0">
                        <a:latin typeface="Cambria Math" panose="02040503050406030204" pitchFamily="18" charset="0"/>
                        <a:cs typeface="Times New Roman" panose="02020603050405020304" pitchFamily="18" charset="0"/>
                        <a:sym typeface="Symbol" panose="05050102010706020507" pitchFamily="18" charset="2"/>
                      </a:rPr>
                      <m:t>K</m:t>
                    </m:r>
                  </m:oMath>
                </a14:m>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4)</a:t>
                </a:r>
                <a:endParaRPr lang="en-US" altLang="zh-CN" sz="1600" dirty="0">
                  <a:latin typeface="Times New Roman" panose="02020603050405020304" pitchFamily="18" charset="0"/>
                  <a:cs typeface="Times New Roman" panose="02020603050405020304" pitchFamily="18" charset="0"/>
                  <a:sym typeface="Symbol" panose="05050102010706020507" pitchFamily="18" charset="2"/>
                </a:endParaRPr>
              </a:p>
            </p:txBody>
          </p:sp>
        </mc:Choice>
        <mc:Fallback xmlns="">
          <p:sp>
            <p:nvSpPr>
              <p:cNvPr id="8" name="文本框 7">
                <a:extLst>
                  <a:ext uri="{FF2B5EF4-FFF2-40B4-BE49-F238E27FC236}">
                    <a16:creationId xmlns:a16="http://schemas.microsoft.com/office/drawing/2014/main" id="{5A626B94-67C0-431E-8309-263686071A05}"/>
                  </a:ext>
                </a:extLst>
              </p:cNvPr>
              <p:cNvSpPr txBox="1">
                <a:spLocks noRot="1" noChangeAspect="1" noMove="1" noResize="1" noEditPoints="1" noAdjustHandles="1" noChangeArrowheads="1" noChangeShapeType="1" noTextEdit="1"/>
              </p:cNvSpPr>
              <p:nvPr/>
            </p:nvSpPr>
            <p:spPr>
              <a:xfrm>
                <a:off x="776560" y="763042"/>
                <a:ext cx="3762949" cy="1421671"/>
              </a:xfrm>
              <a:prstGeom prst="rect">
                <a:avLst/>
              </a:prstGeom>
              <a:blipFill>
                <a:blip r:embed="rId3"/>
                <a:stretch>
                  <a:fillRect l="-1780" b="-6867"/>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6F3650F6-98E2-498F-A376-3B50D23029F9}"/>
              </a:ext>
            </a:extLst>
          </p:cNvPr>
          <p:cNvPicPr>
            <a:picLocks noChangeAspect="1"/>
          </p:cNvPicPr>
          <p:nvPr/>
        </p:nvPicPr>
        <p:blipFill>
          <a:blip r:embed="rId4" cstate="print">
            <a:duotone>
              <a:prstClr val="black"/>
              <a:schemeClr val="accent1">
                <a:tint val="45000"/>
                <a:satMod val="400000"/>
              </a:schemeClr>
            </a:duotone>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2611618" y="2213813"/>
            <a:ext cx="5919688" cy="2941854"/>
          </a:xfrm>
          <a:prstGeom prst="rect">
            <a:avLst/>
          </a:prstGeom>
        </p:spPr>
      </p:pic>
    </p:spTree>
    <p:extLst>
      <p:ext uri="{BB962C8B-B14F-4D97-AF65-F5344CB8AC3E}">
        <p14:creationId xmlns:p14="http://schemas.microsoft.com/office/powerpoint/2010/main" val="64592629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dirty="0"/>
          </a:p>
        </p:txBody>
      </p:sp>
      <p:sp>
        <p:nvSpPr>
          <p:cNvPr id="3" name="灯片编号占位符 2"/>
          <p:cNvSpPr>
            <a:spLocks noGrp="1"/>
          </p:cNvSpPr>
          <p:nvPr>
            <p:ph type="sldNum" sz="quarter" idx="11"/>
          </p:nvPr>
        </p:nvSpPr>
        <p:spPr/>
        <p:txBody>
          <a:bodyPr/>
          <a:lstStyle/>
          <a:p>
            <a:fld id="{CBEE8C34-2C2E-41F0-81E8-685178ADA816}" type="slidenum">
              <a:rPr lang="zh-CN" altLang="en-US" smtClean="0"/>
              <a:t>126</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8" name="Text Box 3"/>
          <p:cNvSpPr txBox="1">
            <a:spLocks noChangeArrowheads="1"/>
          </p:cNvSpPr>
          <p:nvPr/>
        </p:nvSpPr>
        <p:spPr bwMode="auto">
          <a:xfrm>
            <a:off x="1358113" y="1243622"/>
            <a:ext cx="63010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kumimoji="1" sz="2400">
                <a:solidFill>
                  <a:schemeClr val="tx1"/>
                </a:solidFill>
                <a:latin typeface="楷体_GB2312" pitchFamily="49" charset="-122"/>
                <a:ea typeface="楷体_GB2312" pitchFamily="49" charset="-122"/>
              </a:defRPr>
            </a:lvl1pPr>
            <a:lvl2pPr marL="742950" indent="-28575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b="1" dirty="0">
                <a:latin typeface="黑体" panose="02010609060101010101" pitchFamily="49" charset="-122"/>
                <a:ea typeface="黑体" panose="02010609060101010101" pitchFamily="49" charset="-122"/>
              </a:rPr>
              <a:t>公安人员审查一件盗窃案，已知的事实如下：</a:t>
            </a:r>
          </a:p>
        </p:txBody>
      </p:sp>
      <p:sp>
        <p:nvSpPr>
          <p:cNvPr id="9" name="Text Box 4"/>
          <p:cNvSpPr txBox="1">
            <a:spLocks noChangeArrowheads="1"/>
          </p:cNvSpPr>
          <p:nvPr/>
        </p:nvSpPr>
        <p:spPr bwMode="auto">
          <a:xfrm>
            <a:off x="1441674" y="1840143"/>
            <a:ext cx="6611009" cy="2246769"/>
          </a:xfrm>
          <a:prstGeom prst="rect">
            <a:avLst/>
          </a:prstGeom>
          <a:solidFill>
            <a:srgbClr val="0070C0"/>
          </a:solidFill>
          <a:ln>
            <a:noFill/>
          </a:ln>
          <a:effectLst/>
        </p:spPr>
        <p:txBody>
          <a:bodyPr wrap="square">
            <a:spAutoFit/>
          </a:bodyPr>
          <a:lstStyle>
            <a:lvl1pPr>
              <a:spcBef>
                <a:spcPct val="20000"/>
              </a:spcBef>
              <a:buBlip>
                <a:blip r:embed="rId3"/>
              </a:buBlip>
              <a:defRPr kumimoji="1" sz="2400">
                <a:solidFill>
                  <a:schemeClr val="tx1"/>
                </a:solidFill>
                <a:latin typeface="楷体_GB2312" pitchFamily="49" charset="-122"/>
                <a:ea typeface="楷体_GB2312" pitchFamily="49" charset="-122"/>
              </a:defRPr>
            </a:lvl1pPr>
            <a:lvl2pPr marL="742950" indent="-28575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b="1" dirty="0">
                <a:solidFill>
                  <a:schemeClr val="bg1"/>
                </a:solidFill>
                <a:latin typeface="宋体" panose="02010600030101010101" pitchFamily="2" charset="-122"/>
                <a:ea typeface="宋体" panose="02010600030101010101" pitchFamily="2" charset="-122"/>
              </a:rPr>
              <a:t>（</a:t>
            </a:r>
            <a:r>
              <a:rPr lang="en-US" altLang="zh-CN" sz="2000" b="1" dirty="0">
                <a:solidFill>
                  <a:schemeClr val="bg1"/>
                </a:solidFill>
                <a:latin typeface="宋体" panose="02010600030101010101" pitchFamily="2" charset="-122"/>
                <a:ea typeface="宋体" panose="02010600030101010101" pitchFamily="2" charset="-122"/>
              </a:rPr>
              <a:t>1</a:t>
            </a:r>
            <a:r>
              <a:rPr lang="zh-CN" altLang="en-US" sz="2000" b="1" dirty="0">
                <a:solidFill>
                  <a:schemeClr val="bg1"/>
                </a:solidFill>
                <a:latin typeface="宋体" panose="02010600030101010101" pitchFamily="2" charset="-122"/>
                <a:ea typeface="宋体" panose="02010600030101010101" pitchFamily="2" charset="-122"/>
              </a:rPr>
              <a:t>）甲或乙盗窃了录音机；</a:t>
            </a:r>
            <a:endParaRPr lang="en-US" altLang="zh-CN" sz="2000" b="1" dirty="0">
              <a:solidFill>
                <a:schemeClr val="bg1"/>
              </a:solidFill>
              <a:latin typeface="宋体" panose="02010600030101010101" pitchFamily="2" charset="-122"/>
              <a:ea typeface="宋体" panose="02010600030101010101" pitchFamily="2" charset="-122"/>
            </a:endParaRPr>
          </a:p>
          <a:p>
            <a:pPr eaLnBrk="1" hangingPunct="1">
              <a:spcBef>
                <a:spcPct val="50000"/>
              </a:spcBef>
              <a:buFontTx/>
              <a:buNone/>
            </a:pPr>
            <a:r>
              <a:rPr lang="zh-CN" altLang="en-US" sz="2000" b="1" dirty="0">
                <a:solidFill>
                  <a:schemeClr val="bg1"/>
                </a:solidFill>
                <a:latin typeface="宋体" panose="02010600030101010101" pitchFamily="2" charset="-122"/>
                <a:ea typeface="宋体" panose="02010600030101010101" pitchFamily="2" charset="-122"/>
              </a:rPr>
              <a:t>（</a:t>
            </a:r>
            <a:r>
              <a:rPr lang="en-US" altLang="zh-CN" sz="2000" b="1" dirty="0">
                <a:solidFill>
                  <a:schemeClr val="bg1"/>
                </a:solidFill>
                <a:latin typeface="宋体" panose="02010600030101010101" pitchFamily="2" charset="-122"/>
                <a:ea typeface="宋体" panose="02010600030101010101" pitchFamily="2" charset="-122"/>
              </a:rPr>
              <a:t>2</a:t>
            </a:r>
            <a:r>
              <a:rPr lang="zh-CN" altLang="en-US" sz="2000" b="1" dirty="0">
                <a:solidFill>
                  <a:schemeClr val="bg1"/>
                </a:solidFill>
                <a:latin typeface="宋体" panose="02010600030101010101" pitchFamily="2" charset="-122"/>
                <a:ea typeface="宋体" panose="02010600030101010101" pitchFamily="2" charset="-122"/>
              </a:rPr>
              <a:t>）若甲盗窃者，则作案时间不会发生在午夜前；</a:t>
            </a:r>
          </a:p>
          <a:p>
            <a:pPr eaLnBrk="1" hangingPunct="1">
              <a:spcBef>
                <a:spcPct val="50000"/>
              </a:spcBef>
              <a:buFontTx/>
              <a:buNone/>
            </a:pPr>
            <a:r>
              <a:rPr lang="zh-CN" altLang="en-US" sz="2000" b="1" dirty="0">
                <a:solidFill>
                  <a:schemeClr val="bg1"/>
                </a:solidFill>
                <a:latin typeface="宋体" panose="02010600030101010101" pitchFamily="2" charset="-122"/>
                <a:ea typeface="宋体" panose="02010600030101010101" pitchFamily="2" charset="-122"/>
              </a:rPr>
              <a:t>（</a:t>
            </a:r>
            <a:r>
              <a:rPr lang="en-US" altLang="zh-CN" sz="2000" b="1" dirty="0">
                <a:solidFill>
                  <a:schemeClr val="bg1"/>
                </a:solidFill>
                <a:latin typeface="宋体" panose="02010600030101010101" pitchFamily="2" charset="-122"/>
                <a:ea typeface="宋体" panose="02010600030101010101" pitchFamily="2" charset="-122"/>
              </a:rPr>
              <a:t>3</a:t>
            </a:r>
            <a:r>
              <a:rPr lang="zh-CN" altLang="en-US" sz="2000" b="1" dirty="0">
                <a:solidFill>
                  <a:schemeClr val="bg1"/>
                </a:solidFill>
                <a:latin typeface="宋体" panose="02010600030101010101" pitchFamily="2" charset="-122"/>
                <a:ea typeface="宋体" panose="02010600030101010101" pitchFamily="2" charset="-122"/>
              </a:rPr>
              <a:t>）若乙的证词正确，则午夜时屋里的灯光未灭；</a:t>
            </a:r>
          </a:p>
          <a:p>
            <a:pPr eaLnBrk="1" hangingPunct="1">
              <a:spcBef>
                <a:spcPct val="50000"/>
              </a:spcBef>
              <a:buFontTx/>
              <a:buNone/>
            </a:pPr>
            <a:r>
              <a:rPr lang="zh-CN" altLang="en-US" sz="2000" b="1" dirty="0">
                <a:solidFill>
                  <a:schemeClr val="bg1"/>
                </a:solidFill>
                <a:latin typeface="宋体" panose="02010600030101010101" pitchFamily="2" charset="-122"/>
                <a:ea typeface="宋体" panose="02010600030101010101" pitchFamily="2" charset="-122"/>
              </a:rPr>
              <a:t>（</a:t>
            </a:r>
            <a:r>
              <a:rPr lang="en-US" altLang="zh-CN" sz="2000" b="1" dirty="0">
                <a:solidFill>
                  <a:schemeClr val="bg1"/>
                </a:solidFill>
                <a:latin typeface="宋体" panose="02010600030101010101" pitchFamily="2" charset="-122"/>
                <a:ea typeface="宋体" panose="02010600030101010101" pitchFamily="2" charset="-122"/>
              </a:rPr>
              <a:t>4</a:t>
            </a:r>
            <a:r>
              <a:rPr lang="zh-CN" altLang="en-US" sz="2000" b="1" dirty="0">
                <a:solidFill>
                  <a:schemeClr val="bg1"/>
                </a:solidFill>
                <a:latin typeface="宋体" panose="02010600030101010101" pitchFamily="2" charset="-122"/>
                <a:ea typeface="宋体" panose="02010600030101010101" pitchFamily="2" charset="-122"/>
              </a:rPr>
              <a:t>）若乙的证词不正确，则作案时间发生在午夜前；</a:t>
            </a:r>
          </a:p>
          <a:p>
            <a:pPr eaLnBrk="1" hangingPunct="1">
              <a:spcBef>
                <a:spcPct val="50000"/>
              </a:spcBef>
              <a:buFontTx/>
              <a:buNone/>
            </a:pPr>
            <a:r>
              <a:rPr lang="zh-CN" altLang="en-US" sz="2000" b="1" dirty="0">
                <a:solidFill>
                  <a:schemeClr val="bg1"/>
                </a:solidFill>
                <a:latin typeface="宋体" panose="02010600030101010101" pitchFamily="2" charset="-122"/>
                <a:ea typeface="宋体" panose="02010600030101010101" pitchFamily="2" charset="-122"/>
              </a:rPr>
              <a:t>（</a:t>
            </a:r>
            <a:r>
              <a:rPr lang="en-US" altLang="zh-CN" sz="2000" b="1" dirty="0">
                <a:solidFill>
                  <a:schemeClr val="bg1"/>
                </a:solidFill>
                <a:latin typeface="宋体" panose="02010600030101010101" pitchFamily="2" charset="-122"/>
                <a:ea typeface="宋体" panose="02010600030101010101" pitchFamily="2" charset="-122"/>
              </a:rPr>
              <a:t>5</a:t>
            </a:r>
            <a:r>
              <a:rPr lang="zh-CN" altLang="en-US" sz="2000" b="1" dirty="0">
                <a:solidFill>
                  <a:schemeClr val="bg1"/>
                </a:solidFill>
                <a:latin typeface="宋体" panose="02010600030101010101" pitchFamily="2" charset="-122"/>
                <a:ea typeface="宋体" panose="02010600030101010101" pitchFamily="2" charset="-122"/>
              </a:rPr>
              <a:t>）午夜时屋里的灯光灭了。</a:t>
            </a:r>
          </a:p>
        </p:txBody>
      </p:sp>
      <p:sp>
        <p:nvSpPr>
          <p:cNvPr id="10" name="Text Box 5"/>
          <p:cNvSpPr txBox="1">
            <a:spLocks noChangeArrowheads="1"/>
          </p:cNvSpPr>
          <p:nvPr/>
        </p:nvSpPr>
        <p:spPr bwMode="auto">
          <a:xfrm>
            <a:off x="577012" y="4271323"/>
            <a:ext cx="55963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Blip>
                <a:blip r:embed="rId3"/>
              </a:buBlip>
              <a:defRPr kumimoji="1" sz="2400">
                <a:solidFill>
                  <a:schemeClr val="tx1"/>
                </a:solidFill>
                <a:latin typeface="楷体_GB2312" pitchFamily="49" charset="-122"/>
                <a:ea typeface="楷体_GB2312" pitchFamily="49" charset="-122"/>
              </a:defRPr>
            </a:lvl1pPr>
            <a:lvl2pPr marL="742950" indent="-28575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000" b="1" dirty="0">
                <a:solidFill>
                  <a:srgbClr val="006600"/>
                </a:solidFill>
                <a:latin typeface="+mn-ea"/>
                <a:ea typeface="+mn-ea"/>
              </a:rPr>
              <a:t>问：盗窃者是谁？并验证其有效性。</a:t>
            </a:r>
          </a:p>
        </p:txBody>
      </p:sp>
      <p:sp>
        <p:nvSpPr>
          <p:cNvPr id="4" name="矩形 3">
            <a:extLst>
              <a:ext uri="{FF2B5EF4-FFF2-40B4-BE49-F238E27FC236}">
                <a16:creationId xmlns:a16="http://schemas.microsoft.com/office/drawing/2014/main" id="{D7D31D2E-8446-47DA-B937-C17A83087F89}"/>
              </a:ext>
            </a:extLst>
          </p:cNvPr>
          <p:cNvSpPr/>
          <p:nvPr/>
        </p:nvSpPr>
        <p:spPr>
          <a:xfrm>
            <a:off x="477157" y="863504"/>
            <a:ext cx="1542410" cy="400110"/>
          </a:xfrm>
          <a:prstGeom prst="rect">
            <a:avLst/>
          </a:prstGeom>
        </p:spPr>
        <p:txBody>
          <a:bodyPr wrap="none">
            <a:spAutoFit/>
          </a:bodyPr>
          <a:lstStyle/>
          <a:p>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例</a:t>
            </a:r>
            <a:r>
              <a:rPr lang="en-US" altLang="zh-CN" sz="2000" b="1" dirty="0">
                <a:solidFill>
                  <a:srgbClr val="3366FF"/>
                </a:solidFill>
                <a:cs typeface="Times New Roman" panose="02020603050405020304" pitchFamily="18" charset="0"/>
              </a:rPr>
              <a:t>1-9.3】</a:t>
            </a:r>
            <a:endParaRPr lang="zh-CN" altLang="en-US" sz="2000" dirty="0"/>
          </a:p>
        </p:txBody>
      </p:sp>
    </p:spTree>
    <p:extLst>
      <p:ext uri="{BB962C8B-B14F-4D97-AF65-F5344CB8AC3E}">
        <p14:creationId xmlns:p14="http://schemas.microsoft.com/office/powerpoint/2010/main" val="114417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9" grpId="0" animBg="1"/>
      <p:bldP spid="10"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127</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233201" y="807459"/>
            <a:ext cx="9180014" cy="3727239"/>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257300" indent="-1257300" algn="just">
              <a:lnSpc>
                <a:spcPct val="150000"/>
              </a:lnSpc>
              <a:buClr>
                <a:schemeClr val="accent6"/>
              </a:buClr>
              <a:tabLst>
                <a:tab pos="1257300" algn="l"/>
              </a:tabLst>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解</a:t>
            </a:r>
            <a:r>
              <a:rPr lang="en-US" altLang="zh-CN" sz="2000" b="1" dirty="0">
                <a:solidFill>
                  <a:srgbClr val="3366FF"/>
                </a:solidFill>
                <a:cs typeface="Times New Roman" panose="02020603050405020304" pitchFamily="18" charset="0"/>
              </a:rPr>
              <a:t>】</a:t>
            </a:r>
            <a:r>
              <a:rPr lang="zh-CN" altLang="en-US" sz="2000" dirty="0">
                <a:cs typeface="Times New Roman" panose="02020603050405020304" pitchFamily="18" charset="0"/>
              </a:rPr>
              <a:t>设 </a:t>
            </a:r>
            <a:r>
              <a:rPr lang="en-US" altLang="zh-CN" sz="2000" dirty="0">
                <a:cs typeface="Times New Roman" panose="02020603050405020304" pitchFamily="18" charset="0"/>
              </a:rPr>
              <a:t>P</a:t>
            </a:r>
            <a:r>
              <a:rPr lang="zh-CN" altLang="en-US" sz="2000" dirty="0">
                <a:cs typeface="Times New Roman" panose="02020603050405020304" pitchFamily="18" charset="0"/>
              </a:rPr>
              <a:t>：甲盗窃了录音机</a:t>
            </a:r>
            <a:endParaRPr lang="en-US" altLang="zh-CN" sz="2000" dirty="0">
              <a:cs typeface="Times New Roman" panose="02020603050405020304" pitchFamily="18" charset="0"/>
            </a:endParaRPr>
          </a:p>
          <a:p>
            <a:pPr marL="1257300" indent="-1257300" algn="just">
              <a:lnSpc>
                <a:spcPct val="150000"/>
              </a:lnSpc>
              <a:buClr>
                <a:schemeClr val="accent6"/>
              </a:buClr>
              <a:tabLst>
                <a:tab pos="1257300" algn="l"/>
              </a:tabLst>
            </a:pPr>
            <a:r>
              <a:rPr lang="en-US" altLang="zh-CN" sz="2000" dirty="0">
                <a:cs typeface="Times New Roman" panose="02020603050405020304" pitchFamily="18" charset="0"/>
              </a:rPr>
              <a:t>                Q</a:t>
            </a:r>
            <a:r>
              <a:rPr lang="zh-CN" altLang="en-US" sz="2000" dirty="0">
                <a:cs typeface="Times New Roman" panose="02020603050405020304" pitchFamily="18" charset="0"/>
              </a:rPr>
              <a:t>：乙盜窃了录音机</a:t>
            </a:r>
            <a:endParaRPr lang="en-US" altLang="zh-CN" sz="2000" dirty="0">
              <a:cs typeface="Times New Roman" panose="02020603050405020304" pitchFamily="18" charset="0"/>
            </a:endParaRPr>
          </a:p>
          <a:p>
            <a:pPr marL="1257300" indent="-1257300" algn="just">
              <a:lnSpc>
                <a:spcPct val="150000"/>
              </a:lnSpc>
              <a:buClr>
                <a:schemeClr val="accent6"/>
              </a:buClr>
              <a:tabLst>
                <a:tab pos="1257300" algn="l"/>
              </a:tabLst>
            </a:pPr>
            <a:r>
              <a:rPr lang="en-US" altLang="zh-CN" sz="2000" dirty="0">
                <a:cs typeface="Times New Roman" panose="02020603050405020304" pitchFamily="18" charset="0"/>
              </a:rPr>
              <a:t>                R</a:t>
            </a:r>
            <a:r>
              <a:rPr lang="zh-CN" altLang="en-US" sz="2000" dirty="0">
                <a:cs typeface="Times New Roman" panose="02020603050405020304" pitchFamily="18" charset="0"/>
              </a:rPr>
              <a:t>：作案时间发生在午夜前</a:t>
            </a:r>
            <a:endParaRPr lang="en-US" altLang="zh-CN" sz="2000" dirty="0">
              <a:cs typeface="Times New Roman" panose="02020603050405020304" pitchFamily="18" charset="0"/>
            </a:endParaRPr>
          </a:p>
          <a:p>
            <a:pPr marL="1257300" indent="-1257300" algn="just">
              <a:lnSpc>
                <a:spcPct val="150000"/>
              </a:lnSpc>
              <a:buClr>
                <a:schemeClr val="accent6"/>
              </a:buClr>
              <a:tabLst>
                <a:tab pos="1257300" algn="l"/>
              </a:tabLst>
            </a:pPr>
            <a:r>
              <a:rPr lang="en-US" altLang="zh-CN" sz="2000" dirty="0">
                <a:cs typeface="Times New Roman" panose="02020603050405020304" pitchFamily="18" charset="0"/>
              </a:rPr>
              <a:t>                S</a:t>
            </a:r>
            <a:r>
              <a:rPr lang="zh-CN" altLang="en-US" sz="2000" dirty="0">
                <a:cs typeface="Times New Roman" panose="02020603050405020304" pitchFamily="18" charset="0"/>
              </a:rPr>
              <a:t>：乙的证词正确</a:t>
            </a:r>
            <a:endParaRPr lang="en-US" altLang="zh-CN" sz="2000" dirty="0">
              <a:cs typeface="Times New Roman" panose="02020603050405020304" pitchFamily="18" charset="0"/>
            </a:endParaRPr>
          </a:p>
          <a:p>
            <a:pPr marL="1257300" indent="-1257300" algn="just">
              <a:lnSpc>
                <a:spcPct val="150000"/>
              </a:lnSpc>
              <a:buClr>
                <a:schemeClr val="accent6"/>
              </a:buClr>
              <a:tabLst>
                <a:tab pos="1257300" algn="l"/>
              </a:tabLst>
            </a:pPr>
            <a:r>
              <a:rPr lang="en-US" altLang="zh-CN" sz="2000" dirty="0">
                <a:cs typeface="Times New Roman" panose="02020603050405020304" pitchFamily="18" charset="0"/>
              </a:rPr>
              <a:t>                Y</a:t>
            </a:r>
            <a:r>
              <a:rPr lang="zh-CN" altLang="en-US" sz="2000" dirty="0">
                <a:cs typeface="Times New Roman" panose="02020603050405020304" pitchFamily="18" charset="0"/>
              </a:rPr>
              <a:t>：午夜时实验室灯光是灭的</a:t>
            </a:r>
            <a:endParaRPr lang="en-US" altLang="zh-CN" sz="2000" dirty="0">
              <a:cs typeface="Times New Roman" panose="02020603050405020304" pitchFamily="18" charset="0"/>
            </a:endParaRPr>
          </a:p>
          <a:p>
            <a:pPr marL="1257300" indent="-1257300" algn="just">
              <a:lnSpc>
                <a:spcPct val="150000"/>
              </a:lnSpc>
              <a:buClr>
                <a:schemeClr val="accent6"/>
              </a:buClr>
              <a:tabLst>
                <a:tab pos="1257300" algn="l"/>
              </a:tabLst>
            </a:pPr>
            <a:r>
              <a:rPr lang="en-US" altLang="zh-CN" sz="2000" dirty="0">
                <a:cs typeface="Times New Roman" panose="02020603050405020304" pitchFamily="18" charset="0"/>
              </a:rPr>
              <a:t>           </a:t>
            </a:r>
            <a:r>
              <a:rPr lang="zh-CN" altLang="en-US" sz="2000" dirty="0">
                <a:cs typeface="Times New Roman" panose="02020603050405020304" pitchFamily="18" charset="0"/>
              </a:rPr>
              <a:t>则 推理可表示为：</a:t>
            </a:r>
            <a:endParaRPr lang="en-US" altLang="zh-CN" sz="2000" dirty="0">
              <a:cs typeface="Times New Roman" panose="02020603050405020304" pitchFamily="18" charset="0"/>
            </a:endParaRPr>
          </a:p>
          <a:p>
            <a:pPr marL="1257300" indent="-1257300" algn="just">
              <a:lnSpc>
                <a:spcPct val="150000"/>
              </a:lnSpc>
              <a:buClr>
                <a:schemeClr val="accent6"/>
              </a:buClr>
              <a:tabLst>
                <a:tab pos="1257300" algn="l"/>
              </a:tabLst>
            </a:pPr>
            <a:r>
              <a:rPr lang="en-US" altLang="zh-CN" sz="2000" dirty="0">
                <a:cs typeface="Times New Roman" panose="02020603050405020304" pitchFamily="18" charset="0"/>
              </a:rPr>
              <a:t>            </a:t>
            </a:r>
            <a:r>
              <a:rPr lang="zh-CN" altLang="en-US" sz="2000" dirty="0">
                <a:cs typeface="Times New Roman" panose="02020603050405020304" pitchFamily="18" charset="0"/>
              </a:rPr>
              <a:t>前提：</a:t>
            </a:r>
            <a:r>
              <a:rPr lang="en-US" altLang="zh-CN" sz="2000" dirty="0">
                <a:cs typeface="Times New Roman" panose="02020603050405020304" pitchFamily="18" charset="0"/>
              </a:rPr>
              <a:t> P</a:t>
            </a:r>
            <a:r>
              <a:rPr lang="en-US" altLang="zh-CN"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rPr>
              <a:t>Q </a:t>
            </a:r>
            <a:r>
              <a:rPr lang="zh-CN" altLang="en-US" sz="2000" dirty="0">
                <a:cs typeface="Times New Roman" panose="02020603050405020304" pitchFamily="18" charset="0"/>
              </a:rPr>
              <a:t>，</a:t>
            </a:r>
            <a:r>
              <a:rPr lang="en-US" altLang="zh-CN" sz="2000" dirty="0">
                <a:cs typeface="Times New Roman" panose="02020603050405020304" pitchFamily="18" charset="0"/>
              </a:rPr>
              <a:t>P →﹁ R </a:t>
            </a:r>
            <a:r>
              <a:rPr lang="zh-CN" altLang="en-US" sz="2000" dirty="0">
                <a:cs typeface="Times New Roman" panose="02020603050405020304" pitchFamily="18" charset="0"/>
              </a:rPr>
              <a:t>，</a:t>
            </a:r>
            <a:r>
              <a:rPr lang="en-US" altLang="zh-CN" sz="2000" dirty="0">
                <a:cs typeface="Times New Roman" panose="02020603050405020304" pitchFamily="18" charset="0"/>
              </a:rPr>
              <a:t>S →﹁ Y</a:t>
            </a:r>
            <a:r>
              <a:rPr lang="zh-CN" altLang="en-US" sz="2000" dirty="0">
                <a:cs typeface="Times New Roman" panose="02020603050405020304" pitchFamily="18" charset="0"/>
              </a:rPr>
              <a:t>，</a:t>
            </a:r>
            <a:r>
              <a:rPr lang="en-US" altLang="zh-CN" sz="2000" dirty="0">
                <a:cs typeface="Times New Roman" panose="02020603050405020304" pitchFamily="18" charset="0"/>
              </a:rPr>
              <a:t>﹁ S → R</a:t>
            </a:r>
            <a:r>
              <a:rPr lang="zh-CN" altLang="en-US" sz="2000" dirty="0">
                <a:cs typeface="Times New Roman" panose="02020603050405020304" pitchFamily="18" charset="0"/>
              </a:rPr>
              <a:t>，</a:t>
            </a:r>
            <a:r>
              <a:rPr lang="en-US" altLang="zh-CN" sz="2000" dirty="0">
                <a:cs typeface="Times New Roman" panose="02020603050405020304" pitchFamily="18" charset="0"/>
              </a:rPr>
              <a:t>Y</a:t>
            </a:r>
          </a:p>
          <a:p>
            <a:pPr marL="1257300" indent="-1257300" algn="just">
              <a:lnSpc>
                <a:spcPct val="150000"/>
              </a:lnSpc>
              <a:buClr>
                <a:schemeClr val="accent6"/>
              </a:buClr>
              <a:tabLst>
                <a:tab pos="1257300" algn="l"/>
              </a:tabLst>
            </a:pPr>
            <a:r>
              <a:rPr lang="en-US" altLang="zh-CN" sz="2000" dirty="0">
                <a:cs typeface="Times New Roman" panose="02020603050405020304" pitchFamily="18" charset="0"/>
              </a:rPr>
              <a:t>            </a:t>
            </a:r>
            <a:r>
              <a:rPr lang="zh-CN" altLang="en-US" sz="2000" dirty="0">
                <a:cs typeface="Times New Roman" panose="02020603050405020304" pitchFamily="18" charset="0"/>
              </a:rPr>
              <a:t>结论：</a:t>
            </a:r>
            <a:r>
              <a:rPr lang="en-US" altLang="zh-CN" sz="2000" dirty="0">
                <a:cs typeface="Times New Roman" panose="02020603050405020304" pitchFamily="18" charset="0"/>
              </a:rPr>
              <a:t> Q </a:t>
            </a:r>
          </a:p>
        </p:txBody>
      </p:sp>
    </p:spTree>
    <p:extLst>
      <p:ext uri="{BB962C8B-B14F-4D97-AF65-F5344CB8AC3E}">
        <p14:creationId xmlns:p14="http://schemas.microsoft.com/office/powerpoint/2010/main" val="115213843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128</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585964" y="696628"/>
            <a:ext cx="9180014" cy="4653646"/>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257300" indent="-1257300" algn="just">
              <a:lnSpc>
                <a:spcPct val="150000"/>
              </a:lnSpc>
              <a:buClr>
                <a:schemeClr val="accent6"/>
              </a:buClr>
              <a:tabLst>
                <a:tab pos="1257300" algn="l"/>
              </a:tabLst>
            </a:pPr>
            <a:r>
              <a:rPr lang="zh-CN" altLang="en-US" sz="2000" dirty="0">
                <a:cs typeface="Times New Roman" panose="02020603050405020304" pitchFamily="18" charset="0"/>
              </a:rPr>
              <a:t>即 验证</a:t>
            </a:r>
            <a:r>
              <a:rPr lang="zh-CN" altLang="en-US" sz="2000" dirty="0">
                <a:cs typeface="Times New Roman" panose="02020603050405020304" pitchFamily="18" charset="0"/>
                <a:sym typeface="Wingdings" panose="05000000000000000000" pitchFamily="2" charset="2"/>
              </a:rPr>
              <a:t>  </a:t>
            </a:r>
            <a:r>
              <a:rPr lang="en-US" altLang="zh-CN" sz="2000" dirty="0">
                <a:cs typeface="Times New Roman" panose="02020603050405020304" pitchFamily="18" charset="0"/>
                <a:sym typeface="Wingdings" panose="05000000000000000000" pitchFamily="2" charset="2"/>
              </a:rPr>
              <a:t>(</a:t>
            </a:r>
            <a:r>
              <a:rPr lang="en-US" altLang="zh-CN" sz="2000" dirty="0">
                <a:cs typeface="Times New Roman" panose="02020603050405020304" pitchFamily="18" charset="0"/>
              </a:rPr>
              <a:t>P</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Q)</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P →﹁ R)</a:t>
            </a:r>
            <a:r>
              <a:rPr lang="en-US" altLang="zh-CN"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rPr>
              <a:t>S →﹁ Y)</a:t>
            </a:r>
            <a:r>
              <a:rPr lang="en-US" altLang="zh-CN"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rPr>
              <a:t>﹁ S → R)</a:t>
            </a:r>
            <a:r>
              <a:rPr lang="en-US" altLang="zh-CN"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rPr>
              <a:t>Y</a:t>
            </a:r>
            <a:r>
              <a:rPr lang="en-US" altLang="zh-CN"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rPr>
              <a:t>Q</a:t>
            </a:r>
          </a:p>
          <a:p>
            <a:pPr algn="just">
              <a:lnSpc>
                <a:spcPct val="150000"/>
              </a:lnSpc>
              <a:buClr>
                <a:schemeClr val="accent6"/>
              </a:buClr>
              <a:tabLst>
                <a:tab pos="446088" algn="l"/>
                <a:tab pos="1076325" algn="l"/>
              </a:tabLst>
            </a:pPr>
            <a:r>
              <a:rPr lang="en-US" altLang="zh-CN" sz="2000" dirty="0">
                <a:cs typeface="Times New Roman" panose="02020603050405020304" pitchFamily="18" charset="0"/>
              </a:rPr>
              <a:t>(1)    Y                   P</a:t>
            </a:r>
          </a:p>
          <a:p>
            <a:pPr algn="just">
              <a:lnSpc>
                <a:spcPct val="150000"/>
              </a:lnSpc>
              <a:buClr>
                <a:schemeClr val="accent6"/>
              </a:buClr>
              <a:tabLst>
                <a:tab pos="446088" algn="l"/>
                <a:tab pos="1076325" algn="l"/>
              </a:tabLst>
            </a:pPr>
            <a:r>
              <a:rPr lang="en-US" altLang="zh-CN" sz="2000" dirty="0">
                <a:cs typeface="Times New Roman" panose="02020603050405020304" pitchFamily="18" charset="0"/>
              </a:rPr>
              <a:t>(2)    S →﹁ Y      P</a:t>
            </a:r>
          </a:p>
          <a:p>
            <a:pPr marL="457200" indent="-457200" algn="just">
              <a:lnSpc>
                <a:spcPct val="150000"/>
              </a:lnSpc>
              <a:buClr>
                <a:schemeClr val="tx1"/>
              </a:buClr>
              <a:buAutoNum type="arabicParenBoth" startAt="3"/>
              <a:tabLst>
                <a:tab pos="446088" algn="l"/>
                <a:tab pos="1076325" algn="l"/>
              </a:tabLst>
            </a:pPr>
            <a:r>
              <a:rPr lang="en-US" altLang="zh-CN" sz="2000" dirty="0">
                <a:cs typeface="Times New Roman" panose="02020603050405020304" pitchFamily="18" charset="0"/>
              </a:rPr>
              <a:t>﹁ S               T        I(1)(2)</a:t>
            </a:r>
          </a:p>
          <a:p>
            <a:pPr marL="457200" indent="-457200" algn="just">
              <a:lnSpc>
                <a:spcPct val="150000"/>
              </a:lnSpc>
              <a:buClr>
                <a:schemeClr val="tx1"/>
              </a:buClr>
              <a:buAutoNum type="arabicParenBoth" startAt="3"/>
              <a:tabLst>
                <a:tab pos="446088" algn="l"/>
                <a:tab pos="1076325" algn="l"/>
              </a:tabLst>
            </a:pPr>
            <a:r>
              <a:rPr lang="en-US" altLang="zh-CN" sz="2000" dirty="0">
                <a:cs typeface="Times New Roman" panose="02020603050405020304" pitchFamily="18" charset="0"/>
              </a:rPr>
              <a:t>﹁ S → R      P</a:t>
            </a:r>
          </a:p>
          <a:p>
            <a:pPr marL="457200" indent="-457200" algn="just">
              <a:lnSpc>
                <a:spcPct val="150000"/>
              </a:lnSpc>
              <a:buClr>
                <a:schemeClr val="tx1"/>
              </a:buClr>
              <a:buFont typeface="Arial" panose="020B0604020202020204" pitchFamily="34" charset="0"/>
              <a:buAutoNum type="arabicParenBoth" startAt="3"/>
              <a:tabLst>
                <a:tab pos="446088" algn="l"/>
                <a:tab pos="1076325" algn="l"/>
              </a:tabLst>
            </a:pPr>
            <a:r>
              <a:rPr lang="en-US" altLang="zh-CN" sz="2000" dirty="0">
                <a:cs typeface="Times New Roman" panose="02020603050405020304" pitchFamily="18" charset="0"/>
              </a:rPr>
              <a:t>R                   T        I(3)(4)</a:t>
            </a:r>
          </a:p>
          <a:p>
            <a:pPr marL="457200" indent="-457200" algn="just">
              <a:lnSpc>
                <a:spcPct val="150000"/>
              </a:lnSpc>
              <a:buClr>
                <a:schemeClr val="tx1"/>
              </a:buClr>
              <a:buFont typeface="Arial" panose="020B0604020202020204" pitchFamily="34" charset="0"/>
              <a:buAutoNum type="arabicParenBoth" startAt="3"/>
              <a:tabLst>
                <a:tab pos="446088" algn="l"/>
                <a:tab pos="1076325" algn="l"/>
              </a:tabLst>
            </a:pPr>
            <a:r>
              <a:rPr lang="en-US" altLang="zh-CN" sz="2000" dirty="0">
                <a:cs typeface="Times New Roman" panose="02020603050405020304" pitchFamily="18" charset="0"/>
              </a:rPr>
              <a:t>P →﹁ R       P</a:t>
            </a:r>
          </a:p>
          <a:p>
            <a:pPr marL="457200" indent="-457200" algn="just">
              <a:lnSpc>
                <a:spcPct val="150000"/>
              </a:lnSpc>
              <a:buClr>
                <a:schemeClr val="tx1"/>
              </a:buClr>
              <a:buFont typeface="Arial" panose="020B0604020202020204" pitchFamily="34" charset="0"/>
              <a:buAutoNum type="arabicParenBoth" startAt="3"/>
              <a:tabLst>
                <a:tab pos="446088" algn="l"/>
                <a:tab pos="1076325" algn="l"/>
              </a:tabLst>
            </a:pPr>
            <a:r>
              <a:rPr lang="en-US" altLang="zh-CN" sz="2000" dirty="0">
                <a:cs typeface="Times New Roman" panose="02020603050405020304" pitchFamily="18" charset="0"/>
              </a:rPr>
              <a:t>﹁ P              T        I(5)(6)</a:t>
            </a:r>
          </a:p>
          <a:p>
            <a:pPr marL="457200" indent="-457200" algn="just">
              <a:lnSpc>
                <a:spcPct val="150000"/>
              </a:lnSpc>
              <a:buClr>
                <a:schemeClr val="tx1"/>
              </a:buClr>
              <a:buFont typeface="Arial" panose="020B0604020202020204" pitchFamily="34" charset="0"/>
              <a:buAutoNum type="arabicParenBoth" startAt="3"/>
              <a:tabLst>
                <a:tab pos="446088" algn="l"/>
                <a:tab pos="1076325" algn="l"/>
              </a:tabLst>
            </a:pPr>
            <a:r>
              <a:rPr lang="en-US" altLang="zh-CN" sz="2000" dirty="0">
                <a:cs typeface="Times New Roman" panose="02020603050405020304" pitchFamily="18" charset="0"/>
              </a:rPr>
              <a:t>P</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Q              P</a:t>
            </a:r>
          </a:p>
          <a:p>
            <a:pPr marL="457200" indent="-457200" algn="just">
              <a:lnSpc>
                <a:spcPct val="150000"/>
              </a:lnSpc>
              <a:buClr>
                <a:schemeClr val="tx1"/>
              </a:buClr>
              <a:buFont typeface="Arial" panose="020B0604020202020204" pitchFamily="34" charset="0"/>
              <a:buAutoNum type="arabicParenBoth" startAt="3"/>
              <a:tabLst>
                <a:tab pos="446088" algn="l"/>
                <a:tab pos="1076325" algn="l"/>
              </a:tabLst>
            </a:pPr>
            <a:r>
              <a:rPr lang="en-US" altLang="zh-CN" sz="2000" dirty="0">
                <a:cs typeface="Times New Roman" panose="02020603050405020304" pitchFamily="18" charset="0"/>
              </a:rPr>
              <a:t>Q                  T        I(7)(8)</a:t>
            </a:r>
          </a:p>
        </p:txBody>
      </p:sp>
    </p:spTree>
    <p:extLst>
      <p:ext uri="{BB962C8B-B14F-4D97-AF65-F5344CB8AC3E}">
        <p14:creationId xmlns:p14="http://schemas.microsoft.com/office/powerpoint/2010/main" val="115315150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dirty="0"/>
          </a:p>
        </p:txBody>
      </p:sp>
      <p:sp>
        <p:nvSpPr>
          <p:cNvPr id="3" name="灯片编号占位符 2"/>
          <p:cNvSpPr>
            <a:spLocks noGrp="1"/>
          </p:cNvSpPr>
          <p:nvPr>
            <p:ph type="sldNum" sz="quarter" idx="11"/>
          </p:nvPr>
        </p:nvSpPr>
        <p:spPr/>
        <p:txBody>
          <a:bodyPr/>
          <a:lstStyle/>
          <a:p>
            <a:fld id="{CBEE8C34-2C2E-41F0-81E8-685178ADA816}" type="slidenum">
              <a:rPr lang="zh-CN" altLang="en-US" smtClean="0"/>
              <a:t>129</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4" name="矩形 3">
            <a:extLst>
              <a:ext uri="{FF2B5EF4-FFF2-40B4-BE49-F238E27FC236}">
                <a16:creationId xmlns:a16="http://schemas.microsoft.com/office/drawing/2014/main" id="{D7D31D2E-8446-47DA-B937-C17A83087F89}"/>
              </a:ext>
            </a:extLst>
          </p:cNvPr>
          <p:cNvSpPr/>
          <p:nvPr/>
        </p:nvSpPr>
        <p:spPr>
          <a:xfrm>
            <a:off x="450239" y="863504"/>
            <a:ext cx="8837652" cy="5575309"/>
          </a:xfrm>
          <a:prstGeom prst="rect">
            <a:avLst/>
          </a:prstGeom>
        </p:spPr>
        <p:txBody>
          <a:bodyPr wrap="square">
            <a:spAutoFit/>
          </a:bodyPr>
          <a:lstStyle/>
          <a:p>
            <a:pPr>
              <a:lnSpc>
                <a:spcPct val="150000"/>
              </a:lnSpc>
            </a:pPr>
            <a:r>
              <a:rPr lang="en-US" altLang="zh-CN" sz="2000" b="1" dirty="0">
                <a:solidFill>
                  <a:srgbClr val="3366FF"/>
                </a:solidFill>
                <a:latin typeface="Times New Roman" panose="02020603050405020304" pitchFamily="18" charset="0"/>
                <a:cs typeface="Times New Roman" panose="02020603050405020304" pitchFamily="18" charset="0"/>
              </a:rPr>
              <a:t>【</a:t>
            </a:r>
            <a:r>
              <a:rPr lang="zh-CN" altLang="en-US" sz="2000" b="1" dirty="0">
                <a:solidFill>
                  <a:srgbClr val="3366FF"/>
                </a:solidFill>
                <a:latin typeface="Times New Roman" panose="02020603050405020304" pitchFamily="18" charset="0"/>
                <a:cs typeface="Times New Roman" panose="02020603050405020304" pitchFamily="18" charset="0"/>
              </a:rPr>
              <a:t>例</a:t>
            </a:r>
            <a:r>
              <a:rPr lang="en-US" altLang="zh-CN" sz="2000" b="1" dirty="0">
                <a:solidFill>
                  <a:srgbClr val="3366FF"/>
                </a:solidFill>
                <a:latin typeface="Times New Roman" panose="02020603050405020304" pitchFamily="18" charset="0"/>
                <a:cs typeface="Times New Roman" panose="02020603050405020304" pitchFamily="18" charset="0"/>
              </a:rPr>
              <a:t>1-9.4】</a:t>
            </a:r>
            <a:r>
              <a:rPr lang="zh-CN" altLang="zh-CN" sz="2000" kern="100" dirty="0">
                <a:latin typeface="Calibri" panose="020F0502020204030204" pitchFamily="34" charset="0"/>
                <a:cs typeface="Times New Roman" panose="02020603050405020304" pitchFamily="18" charset="0"/>
              </a:rPr>
              <a:t>某单位要从</a:t>
            </a:r>
            <a:r>
              <a:rPr lang="en-US" altLang="zh-CN" sz="2000" kern="100" dirty="0">
                <a:latin typeface="Calibri" panose="020F0502020204030204" pitchFamily="34" charset="0"/>
                <a:cs typeface="Times New Roman" panose="02020603050405020304" pitchFamily="18" charset="0"/>
              </a:rPr>
              <a:t>A</a:t>
            </a:r>
            <a:r>
              <a:rPr lang="zh-CN" altLang="en-US"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 B</a:t>
            </a:r>
            <a:r>
              <a:rPr lang="zh-CN" altLang="en-US"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 C</a:t>
            </a:r>
            <a:r>
              <a:rPr lang="zh-CN" altLang="zh-CN" sz="2000" kern="100" dirty="0">
                <a:latin typeface="Calibri" panose="020F0502020204030204" pitchFamily="34" charset="0"/>
                <a:cs typeface="Times New Roman" panose="02020603050405020304" pitchFamily="18" charset="0"/>
              </a:rPr>
              <a:t>这三名科研骨干中挑选</a:t>
            </a:r>
            <a:r>
              <a:rPr lang="en-US" altLang="zh-CN" sz="2000" kern="100" dirty="0">
                <a:latin typeface="Calibri" panose="020F0502020204030204" pitchFamily="34" charset="0"/>
                <a:cs typeface="Times New Roman" panose="02020603050405020304" pitchFamily="18" charset="0"/>
              </a:rPr>
              <a:t>1</a:t>
            </a:r>
            <a:r>
              <a:rPr lang="zh-CN" altLang="zh-CN" sz="2000" kern="100" dirty="0">
                <a:latin typeface="Calibri" panose="020F0502020204030204" pitchFamily="34" charset="0"/>
                <a:cs typeface="Times New Roman" panose="02020603050405020304" pitchFamily="18" charset="0"/>
              </a:rPr>
              <a:t>到</a:t>
            </a:r>
            <a:r>
              <a:rPr lang="en-US" altLang="zh-CN" sz="2000" kern="100" dirty="0">
                <a:latin typeface="Calibri" panose="020F0502020204030204" pitchFamily="34" charset="0"/>
                <a:cs typeface="Times New Roman" panose="02020603050405020304" pitchFamily="18" charset="0"/>
              </a:rPr>
              <a:t>2</a:t>
            </a:r>
            <a:r>
              <a:rPr lang="zh-CN" altLang="zh-CN" sz="2000" kern="100" dirty="0">
                <a:latin typeface="Calibri" panose="020F0502020204030204" pitchFamily="34" charset="0"/>
                <a:cs typeface="Times New Roman" panose="02020603050405020304" pitchFamily="18" charset="0"/>
              </a:rPr>
              <a:t>名出国进修，根据工作业务上的需要，选派人员需满足如下条件：（</a:t>
            </a:r>
            <a:r>
              <a:rPr lang="en-US" altLang="zh-CN" sz="2000" kern="100" dirty="0">
                <a:latin typeface="Calibri" panose="020F0502020204030204" pitchFamily="34" charset="0"/>
                <a:cs typeface="Times New Roman" panose="02020603050405020304" pitchFamily="18" charset="0"/>
              </a:rPr>
              <a:t>1</a:t>
            </a:r>
            <a:r>
              <a:rPr lang="zh-CN" altLang="zh-CN" sz="2000" kern="100" dirty="0">
                <a:latin typeface="Calibri" panose="020F0502020204030204" pitchFamily="34" charset="0"/>
                <a:cs typeface="Times New Roman" panose="02020603050405020304" pitchFamily="18" charset="0"/>
              </a:rPr>
              <a:t>）若</a:t>
            </a:r>
            <a:r>
              <a:rPr lang="en-US" altLang="zh-CN" sz="2000" kern="100" dirty="0">
                <a:latin typeface="Calibri" panose="020F0502020204030204" pitchFamily="34" charset="0"/>
                <a:cs typeface="Times New Roman" panose="02020603050405020304" pitchFamily="18" charset="0"/>
              </a:rPr>
              <a:t>A</a:t>
            </a:r>
            <a:r>
              <a:rPr lang="zh-CN" altLang="zh-CN" sz="2000" kern="100" dirty="0">
                <a:latin typeface="Calibri" panose="020F0502020204030204" pitchFamily="34" charset="0"/>
                <a:cs typeface="Times New Roman" panose="02020603050405020304" pitchFamily="18" charset="0"/>
              </a:rPr>
              <a:t>去</a:t>
            </a:r>
            <a:r>
              <a:rPr lang="zh-CN" altLang="en-US"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 </a:t>
            </a:r>
            <a:r>
              <a:rPr lang="zh-CN" altLang="zh-CN" sz="2000" kern="100" dirty="0">
                <a:latin typeface="Calibri" panose="020F0502020204030204" pitchFamily="34" charset="0"/>
                <a:cs typeface="Times New Roman" panose="02020603050405020304" pitchFamily="18" charset="0"/>
              </a:rPr>
              <a:t>则</a:t>
            </a:r>
            <a:r>
              <a:rPr lang="en-US" altLang="zh-CN" sz="2000" kern="100" dirty="0">
                <a:latin typeface="Calibri" panose="020F0502020204030204" pitchFamily="34" charset="0"/>
                <a:cs typeface="Times New Roman" panose="02020603050405020304" pitchFamily="18" charset="0"/>
              </a:rPr>
              <a:t>C</a:t>
            </a:r>
            <a:r>
              <a:rPr lang="zh-CN" altLang="zh-CN" sz="2000" kern="100" dirty="0">
                <a:latin typeface="Calibri" panose="020F0502020204030204" pitchFamily="34" charset="0"/>
                <a:cs typeface="Times New Roman" panose="02020603050405020304" pitchFamily="18" charset="0"/>
              </a:rPr>
              <a:t>必须去；（</a:t>
            </a:r>
            <a:r>
              <a:rPr lang="en-US" altLang="zh-CN" sz="2000" kern="100" dirty="0">
                <a:latin typeface="Calibri" panose="020F0502020204030204" pitchFamily="34" charset="0"/>
                <a:cs typeface="Times New Roman" panose="02020603050405020304" pitchFamily="18" charset="0"/>
              </a:rPr>
              <a:t>2</a:t>
            </a:r>
            <a:r>
              <a:rPr lang="zh-CN" altLang="zh-CN" sz="2000" kern="100" dirty="0">
                <a:latin typeface="Calibri" panose="020F0502020204030204" pitchFamily="34" charset="0"/>
                <a:cs typeface="Times New Roman" panose="02020603050405020304" pitchFamily="18" charset="0"/>
              </a:rPr>
              <a:t>）若</a:t>
            </a:r>
            <a:r>
              <a:rPr lang="en-US" altLang="zh-CN" sz="2000" kern="100" dirty="0">
                <a:latin typeface="Calibri" panose="020F0502020204030204" pitchFamily="34" charset="0"/>
                <a:cs typeface="Times New Roman" panose="02020603050405020304" pitchFamily="18" charset="0"/>
              </a:rPr>
              <a:t>B</a:t>
            </a:r>
            <a:r>
              <a:rPr lang="zh-CN" altLang="zh-CN" sz="2000" kern="100" dirty="0">
                <a:latin typeface="Calibri" panose="020F0502020204030204" pitchFamily="34" charset="0"/>
                <a:cs typeface="Times New Roman" panose="02020603050405020304" pitchFamily="18" charset="0"/>
              </a:rPr>
              <a:t>去</a:t>
            </a:r>
            <a:r>
              <a:rPr lang="zh-CN" altLang="en-US"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 </a:t>
            </a:r>
            <a:r>
              <a:rPr lang="zh-CN" altLang="zh-CN" sz="2000" kern="100" dirty="0">
                <a:latin typeface="Calibri" panose="020F0502020204030204" pitchFamily="34" charset="0"/>
                <a:cs typeface="Times New Roman" panose="02020603050405020304" pitchFamily="18" charset="0"/>
              </a:rPr>
              <a:t>则</a:t>
            </a:r>
            <a:r>
              <a:rPr lang="en-US" altLang="zh-CN" sz="2000" kern="100" dirty="0">
                <a:latin typeface="Calibri" panose="020F0502020204030204" pitchFamily="34" charset="0"/>
                <a:cs typeface="Times New Roman" panose="02020603050405020304" pitchFamily="18" charset="0"/>
              </a:rPr>
              <a:t>C</a:t>
            </a:r>
            <a:r>
              <a:rPr lang="zh-CN" altLang="zh-CN" sz="2000" kern="100" dirty="0">
                <a:latin typeface="Calibri" panose="020F0502020204030204" pitchFamily="34" charset="0"/>
                <a:cs typeface="Times New Roman" panose="02020603050405020304" pitchFamily="18" charset="0"/>
              </a:rPr>
              <a:t>不能去；（</a:t>
            </a:r>
            <a:r>
              <a:rPr lang="en-US" altLang="zh-CN" sz="2000" kern="100" dirty="0">
                <a:latin typeface="Calibri" panose="020F0502020204030204" pitchFamily="34" charset="0"/>
                <a:cs typeface="Times New Roman" panose="02020603050405020304" pitchFamily="18" charset="0"/>
              </a:rPr>
              <a:t>3</a:t>
            </a:r>
            <a:r>
              <a:rPr lang="zh-CN" altLang="zh-CN" sz="2000" kern="100" dirty="0">
                <a:latin typeface="Calibri" panose="020F0502020204030204" pitchFamily="34" charset="0"/>
                <a:cs typeface="Times New Roman" panose="02020603050405020304" pitchFamily="18" charset="0"/>
              </a:rPr>
              <a:t>）若</a:t>
            </a:r>
            <a:r>
              <a:rPr lang="en-US" altLang="zh-CN" sz="2000" kern="100" dirty="0">
                <a:latin typeface="Calibri" panose="020F0502020204030204" pitchFamily="34" charset="0"/>
                <a:cs typeface="Times New Roman" panose="02020603050405020304" pitchFamily="18" charset="0"/>
              </a:rPr>
              <a:t>C</a:t>
            </a:r>
            <a:r>
              <a:rPr lang="zh-CN" altLang="zh-CN" sz="2000" kern="100" dirty="0">
                <a:latin typeface="Calibri" panose="020F0502020204030204" pitchFamily="34" charset="0"/>
                <a:cs typeface="Times New Roman" panose="02020603050405020304" pitchFamily="18" charset="0"/>
              </a:rPr>
              <a:t>不去，则</a:t>
            </a:r>
            <a:r>
              <a:rPr lang="en-US" altLang="zh-CN" sz="2000" kern="100" dirty="0">
                <a:latin typeface="Calibri" panose="020F0502020204030204" pitchFamily="34" charset="0"/>
                <a:cs typeface="Times New Roman" panose="02020603050405020304" pitchFamily="18" charset="0"/>
              </a:rPr>
              <a:t>A</a:t>
            </a:r>
            <a:r>
              <a:rPr lang="zh-CN" altLang="zh-CN" sz="2000" kern="100" dirty="0">
                <a:latin typeface="Calibri" panose="020F0502020204030204" pitchFamily="34" charset="0"/>
                <a:cs typeface="Times New Roman" panose="02020603050405020304" pitchFamily="18" charset="0"/>
              </a:rPr>
              <a:t>或</a:t>
            </a:r>
            <a:r>
              <a:rPr lang="en-US" altLang="zh-CN" sz="2000" kern="100" dirty="0">
                <a:latin typeface="Calibri" panose="020F0502020204030204" pitchFamily="34" charset="0"/>
                <a:cs typeface="Times New Roman" panose="02020603050405020304" pitchFamily="18" charset="0"/>
              </a:rPr>
              <a:t>B</a:t>
            </a:r>
            <a:r>
              <a:rPr lang="zh-CN" altLang="zh-CN" sz="2000" kern="100" dirty="0">
                <a:latin typeface="Calibri" panose="020F0502020204030204" pitchFamily="34" charset="0"/>
                <a:cs typeface="Times New Roman" panose="02020603050405020304" pitchFamily="18" charset="0"/>
              </a:rPr>
              <a:t>都可以去。问如何选派</a:t>
            </a:r>
            <a:r>
              <a:rPr lang="en-US" altLang="zh-CN" sz="2000" kern="100" dirty="0">
                <a:latin typeface="Calibri" panose="020F0502020204030204" pitchFamily="34" charset="0"/>
                <a:cs typeface="Times New Roman" panose="02020603050405020304" pitchFamily="18" charset="0"/>
              </a:rPr>
              <a:t>?</a:t>
            </a:r>
          </a:p>
          <a:p>
            <a:pPr>
              <a:lnSpc>
                <a:spcPct val="150000"/>
              </a:lnSpc>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解</a:t>
            </a:r>
            <a:r>
              <a:rPr lang="en-US" altLang="zh-CN" sz="2000" b="1" dirty="0">
                <a:solidFill>
                  <a:srgbClr val="3366FF"/>
                </a:solidFill>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设  </a:t>
            </a:r>
            <a:r>
              <a:rPr lang="en-US" altLang="zh-CN" sz="2000" dirty="0">
                <a:latin typeface="Times New Roman" panose="02020603050405020304" pitchFamily="18" charset="0"/>
                <a:ea typeface="+mn-ea"/>
                <a:cs typeface="Times New Roman" panose="02020603050405020304" pitchFamily="18" charset="0"/>
              </a:rPr>
              <a:t>P</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A</a:t>
            </a:r>
            <a:r>
              <a:rPr lang="zh-CN" altLang="en-US" sz="2000" dirty="0">
                <a:latin typeface="Times New Roman" panose="02020603050405020304" pitchFamily="18" charset="0"/>
                <a:ea typeface="+mn-ea"/>
                <a:cs typeface="Times New Roman" panose="02020603050405020304" pitchFamily="18" charset="0"/>
              </a:rPr>
              <a:t>去   </a:t>
            </a:r>
            <a:r>
              <a:rPr lang="en-US" altLang="zh-CN" sz="2000" dirty="0">
                <a:latin typeface="Times New Roman" panose="02020603050405020304" pitchFamily="18" charset="0"/>
                <a:ea typeface="+mn-ea"/>
                <a:cs typeface="Times New Roman" panose="02020603050405020304" pitchFamily="18" charset="0"/>
              </a:rPr>
              <a:t>Q</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B</a:t>
            </a:r>
            <a:r>
              <a:rPr lang="zh-CN" altLang="en-US" sz="2000" dirty="0">
                <a:latin typeface="Times New Roman" panose="02020603050405020304" pitchFamily="18" charset="0"/>
                <a:ea typeface="+mn-ea"/>
                <a:cs typeface="Times New Roman" panose="02020603050405020304" pitchFamily="18" charset="0"/>
              </a:rPr>
              <a:t>去   </a:t>
            </a:r>
            <a:r>
              <a:rPr lang="en-US" altLang="zh-CN" sz="2000" dirty="0">
                <a:latin typeface="Times New Roman" panose="02020603050405020304" pitchFamily="18" charset="0"/>
                <a:ea typeface="+mn-ea"/>
                <a:cs typeface="Times New Roman" panose="02020603050405020304" pitchFamily="18" charset="0"/>
              </a:rPr>
              <a:t>R</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C</a:t>
            </a:r>
            <a:r>
              <a:rPr lang="zh-CN" altLang="en-US" sz="2000" dirty="0">
                <a:latin typeface="Times New Roman" panose="02020603050405020304" pitchFamily="18" charset="0"/>
                <a:ea typeface="+mn-ea"/>
                <a:cs typeface="Times New Roman" panose="02020603050405020304" pitchFamily="18" charset="0"/>
              </a:rPr>
              <a:t>去   </a:t>
            </a:r>
            <a:endParaRPr lang="en-US" altLang="zh-CN" sz="2000" dirty="0">
              <a:latin typeface="Times New Roman" panose="02020603050405020304" pitchFamily="18" charset="0"/>
              <a:ea typeface="+mn-ea"/>
              <a:cs typeface="Times New Roman" panose="02020603050405020304" pitchFamily="18" charset="0"/>
            </a:endParaRPr>
          </a:p>
          <a:p>
            <a:pPr>
              <a:lnSpc>
                <a:spcPct val="150000"/>
              </a:lnSpc>
            </a:pPr>
            <a:r>
              <a:rPr lang="en-US" altLang="zh-CN" sz="2000" dirty="0">
                <a:latin typeface="Times New Roman" panose="02020603050405020304" pitchFamily="18" charset="0"/>
                <a:ea typeface="+mn-ea"/>
                <a:cs typeface="Times New Roman" panose="02020603050405020304" pitchFamily="18" charset="0"/>
              </a:rPr>
              <a:t>                 S</a:t>
            </a:r>
            <a:r>
              <a:rPr lang="zh-CN" altLang="en-US" sz="2000" dirty="0">
                <a:latin typeface="Times New Roman" panose="02020603050405020304" pitchFamily="18" charset="0"/>
                <a:ea typeface="+mn-ea"/>
                <a:cs typeface="Times New Roman" panose="02020603050405020304" pitchFamily="18" charset="0"/>
              </a:rPr>
              <a:t>：安排方案</a:t>
            </a:r>
            <a:endParaRPr lang="en-US" altLang="zh-CN" sz="2000" b="1" dirty="0">
              <a:solidFill>
                <a:srgbClr val="FF0000"/>
              </a:solidFill>
              <a:latin typeface="Times New Roman" panose="02020603050405020304" pitchFamily="18" charset="0"/>
              <a:ea typeface="+mn-ea"/>
              <a:cs typeface="Times New Roman" panose="02020603050405020304" pitchFamily="18" charset="0"/>
            </a:endParaRPr>
          </a:p>
          <a:p>
            <a:pPr>
              <a:lnSpc>
                <a:spcPct val="150000"/>
              </a:lnSpc>
            </a:pPr>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则，前提条件为：</a:t>
            </a:r>
            <a:r>
              <a:rPr lang="en-US" altLang="zh-CN" sz="2000" dirty="0">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P→ R</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Q</a:t>
            </a:r>
            <a:r>
              <a:rPr lang="en-US" altLang="zh-CN" sz="2000" dirty="0">
                <a:latin typeface="Times New Roman" panose="02020603050405020304" pitchFamily="18" charset="0"/>
                <a:ea typeface="+mn-ea"/>
                <a:cs typeface="Times New Roman" panose="02020603050405020304" pitchFamily="18" charset="0"/>
              </a:rPr>
              <a:t> →﹁ R</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﹁R →(P</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mn-ea"/>
                <a:cs typeface="Times New Roman" panose="02020603050405020304" pitchFamily="18" charset="0"/>
              </a:rPr>
              <a:t>Q)</a:t>
            </a:r>
            <a:r>
              <a:rPr lang="en-US" altLang="zh-CN" sz="2000" dirty="0">
                <a:cs typeface="Times New Roman" panose="02020603050405020304" pitchFamily="18" charset="0"/>
                <a:sym typeface="Symbol" panose="05050102010706020507" pitchFamily="18" charset="2"/>
              </a:rPr>
              <a:t> </a:t>
            </a:r>
          </a:p>
          <a:p>
            <a:pPr>
              <a:lnSpc>
                <a:spcPct val="150000"/>
              </a:lnSpc>
            </a:pP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000" dirty="0">
                <a:latin typeface="Times New Roman" panose="02020603050405020304" pitchFamily="18" charset="0"/>
                <a:ea typeface="+mn-ea"/>
                <a:cs typeface="Times New Roman" panose="02020603050405020304" pitchFamily="18" charset="0"/>
                <a:sym typeface="Symbol" panose="05050102010706020507" pitchFamily="18" charset="2"/>
              </a:rPr>
              <a:t>根据题中要求</a:t>
            </a:r>
            <a:r>
              <a:rPr lang="zh-CN" altLang="en-US" sz="2000" dirty="0">
                <a:latin typeface="Times New Roman" panose="02020603050405020304" pitchFamily="18" charset="0"/>
                <a:cs typeface="Times New Roman" panose="02020603050405020304" pitchFamily="18" charset="0"/>
              </a:rPr>
              <a:t>，可知</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S</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cs typeface="Times New Roman" panose="02020603050405020304" pitchFamily="18" charset="0"/>
              </a:rPr>
              <a:t>P→ R)</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(Q</a:t>
            </a:r>
            <a:r>
              <a:rPr lang="en-US" altLang="zh-CN" sz="2000" dirty="0">
                <a:latin typeface="Times New Roman" panose="02020603050405020304" pitchFamily="18" charset="0"/>
                <a:cs typeface="Times New Roman" panose="02020603050405020304" pitchFamily="18" charset="0"/>
              </a:rPr>
              <a:t> →﹁ R)</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cs typeface="Times New Roman" panose="02020603050405020304" pitchFamily="18" charset="0"/>
              </a:rPr>
              <a:t>(﹁R →(P</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rPr>
              <a:t>Q))</a:t>
            </a:r>
          </a:p>
          <a:p>
            <a:pPr>
              <a:lnSpc>
                <a:spcPct val="150000"/>
              </a:lnSpc>
            </a:pPr>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利用真值表法，求出其主析取范式</a:t>
            </a:r>
            <a:endParaRPr lang="en-US" altLang="zh-CN" sz="2000" dirty="0">
              <a:latin typeface="Times New Roman" panose="02020603050405020304" pitchFamily="18" charset="0"/>
              <a:ea typeface="+mn-ea"/>
              <a:cs typeface="Times New Roman" panose="02020603050405020304" pitchFamily="18" charset="0"/>
            </a:endParaRPr>
          </a:p>
          <a:p>
            <a:pPr>
              <a:lnSpc>
                <a:spcPct val="150000"/>
              </a:lnSpc>
            </a:pPr>
            <a:r>
              <a:rPr lang="en-US" altLang="zh-CN" sz="2000" dirty="0">
                <a:latin typeface="Times New Roman" panose="02020603050405020304" pitchFamily="18" charset="0"/>
                <a:ea typeface="+mn-ea"/>
                <a:cs typeface="Times New Roman" panose="02020603050405020304" pitchFamily="18" charset="0"/>
              </a:rPr>
              <a:t>          </a:t>
            </a:r>
          </a:p>
          <a:p>
            <a:pPr>
              <a:lnSpc>
                <a:spcPct val="150000"/>
              </a:lnSpc>
            </a:pPr>
            <a:endParaRPr lang="en-US" altLang="zh-CN" sz="2000" kern="100" dirty="0">
              <a:latin typeface="Calibri" panose="020F0502020204030204" pitchFamily="34" charset="0"/>
              <a:cs typeface="Times New Roman" panose="02020603050405020304" pitchFamily="18" charset="0"/>
            </a:endParaRPr>
          </a:p>
          <a:p>
            <a:pPr>
              <a:lnSpc>
                <a:spcPct val="150000"/>
              </a:lnSpc>
            </a:pPr>
            <a:endParaRPr lang="zh-CN" altLang="en-US" sz="2000" dirty="0"/>
          </a:p>
        </p:txBody>
      </p:sp>
    </p:spTree>
    <p:extLst>
      <p:ext uri="{BB962C8B-B14F-4D97-AF65-F5344CB8AC3E}">
        <p14:creationId xmlns:p14="http://schemas.microsoft.com/office/powerpoint/2010/main" val="19924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339833" y="619038"/>
            <a:ext cx="9392745" cy="4921707"/>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fontScale="25000" lnSpcReduction="20000"/>
          </a:bodyPr>
          <a:lstStyle/>
          <a:p>
            <a:pPr marL="265112" indent="0" algn="just" fontAlgn="auto">
              <a:lnSpc>
                <a:spcPct val="170000"/>
              </a:lnSpc>
              <a:spcAft>
                <a:spcPts val="0"/>
              </a:spcAft>
              <a:buSzPct val="80000"/>
              <a:buNone/>
              <a:defRPr/>
            </a:pPr>
            <a:r>
              <a:rPr lang="en-US" altLang="zh-CN" sz="9600" b="1" dirty="0">
                <a:effectLst>
                  <a:outerShdw blurRad="38100" dist="38100" dir="2700000" algn="tl">
                    <a:srgbClr val="C0C0C0"/>
                  </a:outerShdw>
                </a:effectLst>
                <a:latin typeface="+mn-ea"/>
              </a:rPr>
              <a:t>2. </a:t>
            </a:r>
            <a:r>
              <a:rPr lang="zh-CN" altLang="zh-CN" sz="9600" b="1" dirty="0">
                <a:effectLst>
                  <a:outerShdw blurRad="38100" dist="38100" dir="2700000" algn="tl">
                    <a:srgbClr val="C0C0C0"/>
                  </a:outerShdw>
                </a:effectLst>
                <a:latin typeface="+mn-ea"/>
              </a:rPr>
              <a:t>数学及其基本特征</a:t>
            </a:r>
            <a:endParaRPr lang="en-US" altLang="zh-CN" sz="9600" b="1" dirty="0">
              <a:effectLst>
                <a:outerShdw blurRad="38100" dist="38100" dir="2700000" algn="tl">
                  <a:srgbClr val="C0C0C0"/>
                </a:outerShdw>
              </a:effectLst>
              <a:latin typeface="+mn-ea"/>
            </a:endParaRPr>
          </a:p>
          <a:p>
            <a:pPr marL="630238" indent="-366713" algn="just" fontAlgn="auto">
              <a:lnSpc>
                <a:spcPct val="150000"/>
              </a:lnSpc>
              <a:spcAft>
                <a:spcPts val="0"/>
              </a:spcAft>
              <a:buClr>
                <a:srgbClr val="7030A0"/>
              </a:buClr>
              <a:buSzPct val="80000"/>
              <a:buFont typeface="Wingdings" panose="05000000000000000000" pitchFamily="2" charset="2"/>
              <a:buChar char="n"/>
              <a:defRPr/>
            </a:pPr>
            <a:r>
              <a:rPr lang="zh-CN" altLang="zh-CN" sz="7200" dirty="0"/>
              <a:t>数学是一门</a:t>
            </a:r>
            <a:r>
              <a:rPr lang="zh-CN" altLang="en-US" sz="7200" dirty="0"/>
              <a:t>“</a:t>
            </a:r>
            <a:r>
              <a:rPr lang="zh-CN" altLang="zh-CN" sz="7200" dirty="0"/>
              <a:t>研究</a:t>
            </a:r>
            <a:r>
              <a:rPr lang="zh-CN" altLang="zh-CN" sz="7200" b="1" dirty="0">
                <a:solidFill>
                  <a:srgbClr val="FF0000"/>
                </a:solidFill>
              </a:rPr>
              <a:t>数量关系</a:t>
            </a:r>
            <a:r>
              <a:rPr lang="zh-CN" altLang="zh-CN" sz="7200" dirty="0"/>
              <a:t>与</a:t>
            </a:r>
            <a:r>
              <a:rPr lang="zh-CN" altLang="zh-CN" sz="7200" b="1" dirty="0">
                <a:solidFill>
                  <a:srgbClr val="FF0000"/>
                </a:solidFill>
              </a:rPr>
              <a:t>空间形式</a:t>
            </a:r>
            <a:r>
              <a:rPr lang="zh-CN" altLang="en-US" sz="7200" dirty="0"/>
              <a:t>”</a:t>
            </a:r>
            <a:r>
              <a:rPr lang="en-US" altLang="zh-CN" sz="7200" dirty="0"/>
              <a:t>(</a:t>
            </a:r>
            <a:r>
              <a:rPr lang="zh-CN" altLang="zh-CN" sz="7200" dirty="0"/>
              <a:t>即</a:t>
            </a:r>
            <a:r>
              <a:rPr lang="zh-CN" altLang="en-US" sz="7200" dirty="0"/>
              <a:t>“</a:t>
            </a:r>
            <a:r>
              <a:rPr lang="zh-CN" altLang="zh-CN" sz="7200" dirty="0"/>
              <a:t>数</a:t>
            </a:r>
            <a:r>
              <a:rPr lang="zh-CN" altLang="en-US" sz="7200" dirty="0"/>
              <a:t>”</a:t>
            </a:r>
            <a:r>
              <a:rPr lang="zh-CN" altLang="zh-CN" sz="7200" dirty="0"/>
              <a:t>与</a:t>
            </a:r>
            <a:r>
              <a:rPr lang="zh-CN" altLang="en-US" sz="7200" dirty="0"/>
              <a:t>“</a:t>
            </a:r>
            <a:r>
              <a:rPr lang="zh-CN" altLang="zh-CN" sz="7200" dirty="0"/>
              <a:t>形</a:t>
            </a:r>
            <a:r>
              <a:rPr lang="zh-CN" altLang="en-US" sz="7200" dirty="0"/>
              <a:t>”</a:t>
            </a:r>
            <a:r>
              <a:rPr lang="en-US" altLang="zh-CN" sz="7200" dirty="0"/>
              <a:t>)</a:t>
            </a:r>
            <a:r>
              <a:rPr lang="zh-CN" altLang="zh-CN" sz="7200" dirty="0"/>
              <a:t>的学科，即研究数、形、数与形的科学，</a:t>
            </a:r>
            <a:r>
              <a:rPr lang="zh-CN" altLang="en-US" sz="7200" dirty="0"/>
              <a:t>其</a:t>
            </a:r>
            <a:r>
              <a:rPr lang="zh-CN" altLang="zh-CN" sz="7200" dirty="0"/>
              <a:t>对应分支分别为代数学、几何学和分析学。</a:t>
            </a:r>
            <a:endParaRPr lang="en-US" altLang="zh-CN" sz="7200" dirty="0"/>
          </a:p>
          <a:p>
            <a:pPr marL="630238" indent="-366713" algn="just" fontAlgn="auto">
              <a:lnSpc>
                <a:spcPct val="150000"/>
              </a:lnSpc>
              <a:spcAft>
                <a:spcPts val="0"/>
              </a:spcAft>
              <a:buClr>
                <a:srgbClr val="7030A0"/>
              </a:buClr>
              <a:buSzPct val="80000"/>
              <a:buFont typeface="Wingdings" panose="05000000000000000000" pitchFamily="2" charset="2"/>
              <a:buChar char="n"/>
              <a:defRPr/>
            </a:pPr>
            <a:r>
              <a:rPr lang="zh-CN" altLang="zh-CN" sz="7200" dirty="0"/>
              <a:t>根据问题的来源把数学</a:t>
            </a:r>
            <a:r>
              <a:rPr lang="zh-CN" altLang="en-US" sz="7200" dirty="0"/>
              <a:t>可</a:t>
            </a:r>
            <a:r>
              <a:rPr lang="zh-CN" altLang="zh-CN" sz="7200" dirty="0"/>
              <a:t>分为</a:t>
            </a:r>
            <a:r>
              <a:rPr lang="zh-CN" altLang="zh-CN" sz="7200" b="1" dirty="0">
                <a:solidFill>
                  <a:srgbClr val="FF0000"/>
                </a:solidFill>
              </a:rPr>
              <a:t>纯粹数学</a:t>
            </a:r>
            <a:r>
              <a:rPr lang="zh-CN" altLang="zh-CN" sz="7200" dirty="0"/>
              <a:t>与</a:t>
            </a:r>
            <a:r>
              <a:rPr lang="zh-CN" altLang="zh-CN" sz="7200" b="1" dirty="0">
                <a:solidFill>
                  <a:srgbClr val="FF0000"/>
                </a:solidFill>
              </a:rPr>
              <a:t>应用数学</a:t>
            </a:r>
            <a:r>
              <a:rPr lang="zh-CN" altLang="zh-CN" sz="7200" dirty="0"/>
              <a:t>。研究其自身提出的问题的（如哥德巴赫猜想等）是纯粹数学（又称基础数学）；研究来自现实世界中的数学问题的是应用数学。</a:t>
            </a:r>
            <a:endParaRPr lang="en-US" altLang="zh-CN" sz="7200" dirty="0"/>
          </a:p>
          <a:p>
            <a:pPr marL="630238" indent="-366713" algn="just" fontAlgn="auto">
              <a:lnSpc>
                <a:spcPct val="150000"/>
              </a:lnSpc>
              <a:spcAft>
                <a:spcPts val="0"/>
              </a:spcAft>
              <a:buClr>
                <a:srgbClr val="7030A0"/>
              </a:buClr>
              <a:buSzPct val="80000"/>
              <a:buFont typeface="Wingdings" panose="05000000000000000000" pitchFamily="2" charset="2"/>
              <a:buChar char="n"/>
              <a:defRPr/>
            </a:pPr>
            <a:r>
              <a:rPr lang="zh-CN" altLang="zh-CN" sz="7200" dirty="0"/>
              <a:t>利用建立数学</a:t>
            </a:r>
            <a:r>
              <a:rPr lang="zh-CN" altLang="en-US" sz="7200" dirty="0"/>
              <a:t>“</a:t>
            </a:r>
            <a:r>
              <a:rPr lang="zh-CN" altLang="zh-CN" sz="7200" b="1" dirty="0">
                <a:solidFill>
                  <a:srgbClr val="FF0000"/>
                </a:solidFill>
              </a:rPr>
              <a:t>模型</a:t>
            </a:r>
            <a:r>
              <a:rPr lang="zh-CN" altLang="en-US" sz="7200" dirty="0"/>
              <a:t>”</a:t>
            </a:r>
            <a:r>
              <a:rPr lang="zh-CN" altLang="zh-CN" sz="7200" dirty="0"/>
              <a:t>，使得数学研究的对象在</a:t>
            </a:r>
            <a:r>
              <a:rPr lang="zh-CN" altLang="en-US" sz="7200" dirty="0"/>
              <a:t>“</a:t>
            </a:r>
            <a:r>
              <a:rPr lang="zh-CN" altLang="zh-CN" sz="7200" dirty="0"/>
              <a:t>数</a:t>
            </a:r>
            <a:r>
              <a:rPr lang="zh-CN" altLang="en-US" sz="7200" dirty="0"/>
              <a:t>”</a:t>
            </a:r>
            <a:r>
              <a:rPr lang="zh-CN" altLang="zh-CN" sz="7200" dirty="0"/>
              <a:t>与</a:t>
            </a:r>
            <a:r>
              <a:rPr lang="zh-CN" altLang="en-US" sz="7200" dirty="0"/>
              <a:t>“</a:t>
            </a:r>
            <a:r>
              <a:rPr lang="zh-CN" altLang="zh-CN" sz="7200" dirty="0"/>
              <a:t>形</a:t>
            </a:r>
            <a:r>
              <a:rPr lang="zh-CN" altLang="en-US" sz="7200" dirty="0"/>
              <a:t>”</a:t>
            </a:r>
            <a:r>
              <a:rPr lang="zh-CN" altLang="zh-CN" sz="7200" dirty="0"/>
              <a:t>的基础之上又有扩充</a:t>
            </a:r>
            <a:r>
              <a:rPr lang="zh-CN" altLang="en-US" sz="7200" dirty="0"/>
              <a:t>，</a:t>
            </a:r>
            <a:r>
              <a:rPr lang="zh-CN" altLang="zh-CN" sz="7200" dirty="0"/>
              <a:t>成为一门形式科学。</a:t>
            </a:r>
            <a:endParaRPr lang="en-US" altLang="zh-CN" sz="7200" dirty="0"/>
          </a:p>
          <a:p>
            <a:pPr marL="630238" indent="-366713" algn="just" fontAlgn="auto">
              <a:lnSpc>
                <a:spcPct val="150000"/>
              </a:lnSpc>
              <a:spcAft>
                <a:spcPts val="0"/>
              </a:spcAft>
              <a:buClr>
                <a:srgbClr val="7030A0"/>
              </a:buClr>
              <a:buSzPct val="80000"/>
              <a:buFont typeface="Wingdings" panose="05000000000000000000" pitchFamily="2" charset="2"/>
              <a:buChar char="n"/>
              <a:defRPr/>
            </a:pPr>
            <a:r>
              <a:rPr lang="zh-CN" altLang="zh-CN" sz="7200" dirty="0"/>
              <a:t>数学</a:t>
            </a:r>
            <a:r>
              <a:rPr lang="zh-CN" altLang="en-US" sz="7200" dirty="0"/>
              <a:t>是</a:t>
            </a:r>
            <a:r>
              <a:rPr lang="zh-CN" altLang="zh-CN" sz="7200" dirty="0"/>
              <a:t>现代理性文化的核心，提供了一种</a:t>
            </a:r>
            <a:r>
              <a:rPr lang="zh-CN" altLang="zh-CN" sz="7200" b="1" dirty="0">
                <a:solidFill>
                  <a:srgbClr val="FF0000"/>
                </a:solidFill>
              </a:rPr>
              <a:t>思维方式</a:t>
            </a:r>
            <a:r>
              <a:rPr lang="zh-CN" altLang="zh-CN" sz="7200" dirty="0"/>
              <a:t>。包括：抽象化、运用符号、建立模型、逻辑分析、推理、计算，不断地改进、推广，更深入地洞察内在的联系，在更大范围内进行概括，建立更为一般的统一理论等一整套严谨的、行之有效的科学方法。按照这种思维方式，数学使得各门学科的理论知识更加系统化、逻辑化。</a:t>
            </a:r>
            <a:endParaRPr lang="en-US" altLang="zh-CN" sz="7200" dirty="0"/>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13</a:t>
            </a:fld>
            <a:endParaRPr lang="zh-CN" altLang="en-US" dirty="0"/>
          </a:p>
        </p:txBody>
      </p:sp>
      <p:sp>
        <p:nvSpPr>
          <p:cNvPr id="4" name="文本框 3"/>
          <p:cNvSpPr txBox="1"/>
          <p:nvPr/>
        </p:nvSpPr>
        <p:spPr>
          <a:xfrm>
            <a:off x="1534508" y="126595"/>
            <a:ext cx="1660635" cy="492443"/>
          </a:xfrm>
          <a:prstGeom prst="rect">
            <a:avLst/>
          </a:prstGeom>
          <a:noFill/>
        </p:spPr>
        <p:txBody>
          <a:bodyPr wrap="square" rtlCol="0">
            <a:spAutoFit/>
          </a:bodyPr>
          <a:lstStyle/>
          <a:p>
            <a:r>
              <a:rPr lang="en-US" altLang="zh-CN" dirty="0">
                <a:solidFill>
                  <a:schemeClr val="bg1"/>
                </a:solidFill>
              </a:rPr>
              <a:t>——</a:t>
            </a:r>
            <a:r>
              <a:rPr lang="zh-CN" altLang="en-US" sz="2600" b="1" dirty="0">
                <a:solidFill>
                  <a:schemeClr val="bg1"/>
                </a:solidFill>
              </a:rPr>
              <a:t>引言</a:t>
            </a:r>
          </a:p>
        </p:txBody>
      </p:sp>
    </p:spTree>
    <p:extLst>
      <p:ext uri="{BB962C8B-B14F-4D97-AF65-F5344CB8AC3E}">
        <p14:creationId xmlns:p14="http://schemas.microsoft.com/office/powerpoint/2010/main" val="71880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9812">
                                            <p:txEl>
                                              <p:pRg st="0" end="0"/>
                                            </p:txEl>
                                          </p:spTgt>
                                        </p:tgtEl>
                                        <p:attrNameLst>
                                          <p:attrName>style.visibility</p:attrName>
                                        </p:attrNameLst>
                                      </p:cBhvr>
                                      <p:to>
                                        <p:strVal val="visible"/>
                                      </p:to>
                                    </p:set>
                                    <p:animEffect transition="in" filter="strips(downRight)">
                                      <p:cBhvr>
                                        <p:cTn id="7" dur="500"/>
                                        <p:tgtEl>
                                          <p:spTgt spid="1198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9812">
                                            <p:txEl>
                                              <p:pRg st="1" end="1"/>
                                            </p:txEl>
                                          </p:spTgt>
                                        </p:tgtEl>
                                        <p:attrNameLst>
                                          <p:attrName>style.visibility</p:attrName>
                                        </p:attrNameLst>
                                      </p:cBhvr>
                                      <p:to>
                                        <p:strVal val="visible"/>
                                      </p:to>
                                    </p:set>
                                    <p:animEffect transition="in" filter="fade">
                                      <p:cBhvr>
                                        <p:cTn id="12" dur="1000"/>
                                        <p:tgtEl>
                                          <p:spTgt spid="119812">
                                            <p:txEl>
                                              <p:pRg st="1" end="1"/>
                                            </p:txEl>
                                          </p:spTgt>
                                        </p:tgtEl>
                                      </p:cBhvr>
                                    </p:animEffect>
                                    <p:anim calcmode="lin" valueType="num">
                                      <p:cBhvr>
                                        <p:cTn id="13" dur="1000" fill="hold"/>
                                        <p:tgtEl>
                                          <p:spTgt spid="11981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198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9812">
                                            <p:txEl>
                                              <p:pRg st="2" end="2"/>
                                            </p:txEl>
                                          </p:spTgt>
                                        </p:tgtEl>
                                        <p:attrNameLst>
                                          <p:attrName>style.visibility</p:attrName>
                                        </p:attrNameLst>
                                      </p:cBhvr>
                                      <p:to>
                                        <p:strVal val="visible"/>
                                      </p:to>
                                    </p:set>
                                    <p:animEffect transition="in" filter="fade">
                                      <p:cBhvr>
                                        <p:cTn id="19" dur="1000"/>
                                        <p:tgtEl>
                                          <p:spTgt spid="119812">
                                            <p:txEl>
                                              <p:pRg st="2" end="2"/>
                                            </p:txEl>
                                          </p:spTgt>
                                        </p:tgtEl>
                                      </p:cBhvr>
                                    </p:animEffect>
                                    <p:anim calcmode="lin" valueType="num">
                                      <p:cBhvr>
                                        <p:cTn id="20" dur="1000" fill="hold"/>
                                        <p:tgtEl>
                                          <p:spTgt spid="119812">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198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9812">
                                            <p:txEl>
                                              <p:pRg st="3" end="3"/>
                                            </p:txEl>
                                          </p:spTgt>
                                        </p:tgtEl>
                                        <p:attrNameLst>
                                          <p:attrName>style.visibility</p:attrName>
                                        </p:attrNameLst>
                                      </p:cBhvr>
                                      <p:to>
                                        <p:strVal val="visible"/>
                                      </p:to>
                                    </p:set>
                                    <p:animEffect transition="in" filter="fade">
                                      <p:cBhvr>
                                        <p:cTn id="26" dur="1000"/>
                                        <p:tgtEl>
                                          <p:spTgt spid="119812">
                                            <p:txEl>
                                              <p:pRg st="3" end="3"/>
                                            </p:txEl>
                                          </p:spTgt>
                                        </p:tgtEl>
                                      </p:cBhvr>
                                    </p:animEffect>
                                    <p:anim calcmode="lin" valueType="num">
                                      <p:cBhvr>
                                        <p:cTn id="27" dur="1000" fill="hold"/>
                                        <p:tgtEl>
                                          <p:spTgt spid="119812">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1198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9812">
                                            <p:txEl>
                                              <p:pRg st="4" end="4"/>
                                            </p:txEl>
                                          </p:spTgt>
                                        </p:tgtEl>
                                        <p:attrNameLst>
                                          <p:attrName>style.visibility</p:attrName>
                                        </p:attrNameLst>
                                      </p:cBhvr>
                                      <p:to>
                                        <p:strVal val="visible"/>
                                      </p:to>
                                    </p:set>
                                    <p:animEffect transition="in" filter="fade">
                                      <p:cBhvr>
                                        <p:cTn id="33" dur="1000"/>
                                        <p:tgtEl>
                                          <p:spTgt spid="119812">
                                            <p:txEl>
                                              <p:pRg st="4" end="4"/>
                                            </p:txEl>
                                          </p:spTgt>
                                        </p:tgtEl>
                                      </p:cBhvr>
                                    </p:animEffect>
                                    <p:anim calcmode="lin" valueType="num">
                                      <p:cBhvr>
                                        <p:cTn id="34" dur="1000" fill="hold"/>
                                        <p:tgtEl>
                                          <p:spTgt spid="119812">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1981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对象 8">
            <a:extLst>
              <a:ext uri="{FF2B5EF4-FFF2-40B4-BE49-F238E27FC236}">
                <a16:creationId xmlns:a16="http://schemas.microsoft.com/office/drawing/2014/main" id="{87754350-DF51-4340-BB97-4BA9B8E23C48}"/>
              </a:ext>
            </a:extLst>
          </p:cNvPr>
          <p:cNvGraphicFramePr>
            <a:graphicFrameLocks noChangeAspect="1"/>
          </p:cNvGraphicFramePr>
          <p:nvPr/>
        </p:nvGraphicFramePr>
        <p:xfrm>
          <a:off x="816938" y="782389"/>
          <a:ext cx="8453438" cy="2105025"/>
        </p:xfrm>
        <a:graphic>
          <a:graphicData uri="http://schemas.openxmlformats.org/presentationml/2006/ole">
            <mc:AlternateContent xmlns:mc="http://schemas.openxmlformats.org/markup-compatibility/2006">
              <mc:Choice xmlns:v="urn:schemas-microsoft-com:vml" Requires="v">
                <p:oleObj spid="_x0000_s10268" name="Worksheet" r:id="rId4" imgW="8453593" imgH="2104917" progId="Excel.Sheet.12">
                  <p:embed/>
                </p:oleObj>
              </mc:Choice>
              <mc:Fallback>
                <p:oleObj name="Worksheet" r:id="rId4" imgW="8453593" imgH="2104917" progId="Excel.Sheet.12">
                  <p:embed/>
                  <p:pic>
                    <p:nvPicPr>
                      <p:cNvPr id="9" name="对象 8">
                        <a:extLst>
                          <a:ext uri="{FF2B5EF4-FFF2-40B4-BE49-F238E27FC236}">
                            <a16:creationId xmlns:a16="http://schemas.microsoft.com/office/drawing/2014/main" id="{87754350-DF51-4340-BB97-4BA9B8E23C48}"/>
                          </a:ext>
                        </a:extLst>
                      </p:cNvPr>
                      <p:cNvPicPr/>
                      <p:nvPr/>
                    </p:nvPicPr>
                    <p:blipFill>
                      <a:blip r:embed="rId5"/>
                      <a:stretch>
                        <a:fillRect/>
                      </a:stretch>
                    </p:blipFill>
                    <p:spPr>
                      <a:xfrm>
                        <a:off x="816938" y="782389"/>
                        <a:ext cx="8453438" cy="2105025"/>
                      </a:xfrm>
                      <a:prstGeom prst="rect">
                        <a:avLst/>
                      </a:prstGeom>
                    </p:spPr>
                  </p:pic>
                </p:oleObj>
              </mc:Fallback>
            </mc:AlternateContent>
          </a:graphicData>
        </a:graphic>
      </p:graphicFrame>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dirty="0"/>
          </a:p>
        </p:txBody>
      </p:sp>
      <p:sp>
        <p:nvSpPr>
          <p:cNvPr id="3" name="灯片编号占位符 2"/>
          <p:cNvSpPr>
            <a:spLocks noGrp="1"/>
          </p:cNvSpPr>
          <p:nvPr>
            <p:ph type="sldNum" sz="quarter" idx="11"/>
          </p:nvPr>
        </p:nvSpPr>
        <p:spPr/>
        <p:txBody>
          <a:bodyPr/>
          <a:lstStyle/>
          <a:p>
            <a:fld id="{CBEE8C34-2C2E-41F0-81E8-685178ADA816}" type="slidenum">
              <a:rPr lang="zh-CN" altLang="en-US" smtClean="0"/>
              <a:t>130</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graphicFrame>
        <p:nvGraphicFramePr>
          <p:cNvPr id="6" name="对象 5">
            <a:extLst>
              <a:ext uri="{FF2B5EF4-FFF2-40B4-BE49-F238E27FC236}">
                <a16:creationId xmlns:a16="http://schemas.microsoft.com/office/drawing/2014/main" id="{56FBA9C9-2B2B-4846-8193-C44D4F850868}"/>
              </a:ext>
            </a:extLst>
          </p:cNvPr>
          <p:cNvGraphicFramePr>
            <a:graphicFrameLocks noChangeAspect="1"/>
          </p:cNvGraphicFramePr>
          <p:nvPr/>
        </p:nvGraphicFramePr>
        <p:xfrm>
          <a:off x="815072" y="774678"/>
          <a:ext cx="7258050" cy="2105025"/>
        </p:xfrm>
        <a:graphic>
          <a:graphicData uri="http://schemas.openxmlformats.org/presentationml/2006/ole">
            <mc:AlternateContent xmlns:mc="http://schemas.openxmlformats.org/markup-compatibility/2006">
              <mc:Choice xmlns:v="urn:schemas-microsoft-com:vml" Requires="v">
                <p:oleObj spid="_x0000_s10269" name="Worksheet" r:id="rId6" imgW="7257821" imgH="2104917" progId="Excel.Sheet.12">
                  <p:embed/>
                </p:oleObj>
              </mc:Choice>
              <mc:Fallback>
                <p:oleObj name="Worksheet" r:id="rId6" imgW="7257821" imgH="2104917" progId="Excel.Sheet.12">
                  <p:embed/>
                  <p:pic>
                    <p:nvPicPr>
                      <p:cNvPr id="6" name="对象 5">
                        <a:extLst>
                          <a:ext uri="{FF2B5EF4-FFF2-40B4-BE49-F238E27FC236}">
                            <a16:creationId xmlns:a16="http://schemas.microsoft.com/office/drawing/2014/main" id="{56FBA9C9-2B2B-4846-8193-C44D4F850868}"/>
                          </a:ext>
                        </a:extLst>
                      </p:cNvPr>
                      <p:cNvPicPr/>
                      <p:nvPr/>
                    </p:nvPicPr>
                    <p:blipFill>
                      <a:blip r:embed="rId7"/>
                      <a:stretch>
                        <a:fillRect/>
                      </a:stretch>
                    </p:blipFill>
                    <p:spPr>
                      <a:xfrm>
                        <a:off x="815072" y="774678"/>
                        <a:ext cx="7258050" cy="2105025"/>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236901ED-A467-4255-8AF2-DC77718BC3AA}"/>
              </a:ext>
            </a:extLst>
          </p:cNvPr>
          <p:cNvSpPr txBox="1"/>
          <p:nvPr/>
        </p:nvSpPr>
        <p:spPr>
          <a:xfrm>
            <a:off x="996096" y="2884491"/>
            <a:ext cx="4222631" cy="2535566"/>
          </a:xfrm>
          <a:prstGeom prst="rect">
            <a:avLst/>
          </a:prstGeom>
          <a:noFill/>
        </p:spPr>
        <p:txBody>
          <a:bodyPr wrap="none" rtlCol="0">
            <a:spAutoFit/>
          </a:bodyPr>
          <a:lstStyle/>
          <a:p>
            <a:pPr>
              <a:lnSpc>
                <a:spcPct val="150000"/>
              </a:lnSpc>
            </a:pPr>
            <a:r>
              <a:rPr lang="en-US" altLang="zh-CN" dirty="0"/>
              <a:t>S</a:t>
            </a:r>
            <a:r>
              <a:rPr lang="zh-CN" altLang="en-US" dirty="0"/>
              <a:t>的主析取方式为：</a:t>
            </a:r>
            <a:endParaRPr lang="en-US" altLang="zh-CN" dirty="0"/>
          </a:p>
          <a:p>
            <a:pPr>
              <a:lnSpc>
                <a:spcPct val="150000"/>
              </a:lnSpc>
            </a:pPr>
            <a:r>
              <a:rPr lang="en-US" altLang="zh-CN"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sym typeface="Symbol" panose="05050102010706020507" pitchFamily="18" charset="2"/>
              </a:rPr>
              <a:t>QR</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sym typeface="Symbol" panose="05050102010706020507" pitchFamily="18" charset="2"/>
              </a:rPr>
              <a:t>QR</a:t>
            </a:r>
            <a:r>
              <a:rPr lang="en-US"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sym typeface="Symbol" panose="05050102010706020507" pitchFamily="18" charset="2"/>
              </a:rPr>
              <a:t>QR</a:t>
            </a:r>
            <a:r>
              <a:rPr lang="en-US" altLang="zh-CN" dirty="0">
                <a:latin typeface="Times New Roman" panose="02020603050405020304" pitchFamily="18" charset="0"/>
                <a:cs typeface="Times New Roman" panose="02020603050405020304" pitchFamily="18" charset="0"/>
              </a:rPr>
              <a:t>) </a:t>
            </a:r>
          </a:p>
          <a:p>
            <a:pPr>
              <a:lnSpc>
                <a:spcPct val="150000"/>
              </a:lnSpc>
            </a:pPr>
            <a:r>
              <a:rPr lang="zh-CN" altLang="en-US" dirty="0">
                <a:latin typeface="Times New Roman" panose="02020603050405020304" pitchFamily="18" charset="0"/>
                <a:cs typeface="Times New Roman" panose="02020603050405020304" pitchFamily="18" charset="0"/>
              </a:rPr>
              <a:t>故：安排方案為 </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去，</a:t>
            </a: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去，</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不去</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去，</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不去，</a:t>
            </a: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不去</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去，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不去，</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不去</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71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131</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289996" y="705228"/>
            <a:ext cx="9643455" cy="3727239"/>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gn="just">
              <a:lnSpc>
                <a:spcPct val="150000"/>
              </a:lnSpc>
              <a:buClr>
                <a:schemeClr val="accent6"/>
              </a:buClr>
              <a:tabLst>
                <a:tab pos="1257300" algn="l"/>
              </a:tabLst>
            </a:pPr>
            <a:r>
              <a:rPr lang="en-US" altLang="zh-CN" sz="2000" b="1" dirty="0">
                <a:solidFill>
                  <a:srgbClr val="3366FF"/>
                </a:solidFill>
                <a:ea typeface="+mn-ea"/>
                <a:cs typeface="Times New Roman" panose="02020603050405020304" pitchFamily="18" charset="0"/>
              </a:rPr>
              <a:t>【</a:t>
            </a:r>
            <a:r>
              <a:rPr lang="zh-CN" altLang="en-US" sz="2000" b="1" dirty="0">
                <a:solidFill>
                  <a:srgbClr val="3366FF"/>
                </a:solidFill>
                <a:ea typeface="+mn-ea"/>
                <a:cs typeface="Times New Roman" panose="02020603050405020304" pitchFamily="18" charset="0"/>
              </a:rPr>
              <a:t>例</a:t>
            </a:r>
            <a:r>
              <a:rPr lang="en-US" altLang="zh-CN" sz="2000" b="1" dirty="0">
                <a:solidFill>
                  <a:srgbClr val="3366FF"/>
                </a:solidFill>
                <a:ea typeface="+mn-ea"/>
                <a:cs typeface="Times New Roman" panose="02020603050405020304" pitchFamily="18" charset="0"/>
              </a:rPr>
              <a:t>1-9.5】</a:t>
            </a:r>
            <a:r>
              <a:rPr lang="zh-CN" altLang="en-US" sz="2000" dirty="0">
                <a:ea typeface="+mn-ea"/>
                <a:cs typeface="Times New Roman" panose="02020603050405020304" pitchFamily="18" charset="0"/>
              </a:rPr>
              <a:t>有一逻辑学家误人某部落，被拘于牢狱，酋长意欲放行，他对辑学家说：“今有两门，一为自由，一为死亡，你可任意开启一门。为协助你脱逃，今加派两名战士负责解答你所提的任何问题。惟可虑者，此两战士中一名天性诚实，一名说谎成性，今后生死由你自己选择。”逻辑学家沉思片刻，即向一个一战士发问，然后开门从容离去。该逻辑学家应如何发问</a:t>
            </a:r>
            <a:r>
              <a:rPr lang="en-US" altLang="zh-CN" sz="2000" dirty="0">
                <a:ea typeface="+mn-ea"/>
                <a:cs typeface="Times New Roman" panose="02020603050405020304" pitchFamily="18" charset="0"/>
              </a:rPr>
              <a:t>?</a:t>
            </a:r>
          </a:p>
          <a:p>
            <a:pPr algn="just">
              <a:lnSpc>
                <a:spcPct val="150000"/>
              </a:lnSpc>
              <a:buClr>
                <a:schemeClr val="accent6"/>
              </a:buClr>
              <a:tabLst>
                <a:tab pos="1257300" algn="l"/>
              </a:tabLst>
            </a:pPr>
            <a:r>
              <a:rPr lang="en-US" altLang="zh-CN" sz="2000" b="1" dirty="0">
                <a:solidFill>
                  <a:srgbClr val="3366FF"/>
                </a:solidFill>
                <a:ea typeface="+mn-ea"/>
                <a:cs typeface="Times New Roman" panose="02020603050405020304" pitchFamily="18" charset="0"/>
              </a:rPr>
              <a:t>【</a:t>
            </a:r>
            <a:r>
              <a:rPr lang="zh-CN" altLang="en-US" sz="2000" b="1" dirty="0">
                <a:solidFill>
                  <a:srgbClr val="3366FF"/>
                </a:solidFill>
                <a:ea typeface="+mn-ea"/>
                <a:cs typeface="Times New Roman" panose="02020603050405020304" pitchFamily="18" charset="0"/>
              </a:rPr>
              <a:t>解</a:t>
            </a:r>
            <a:r>
              <a:rPr lang="en-US" altLang="zh-CN" sz="2000" b="1" dirty="0">
                <a:solidFill>
                  <a:srgbClr val="3366FF"/>
                </a:solidFill>
                <a:ea typeface="+mn-ea"/>
                <a:cs typeface="Times New Roman" panose="02020603050405020304" pitchFamily="18" charset="0"/>
              </a:rPr>
              <a:t>】</a:t>
            </a:r>
            <a:r>
              <a:rPr lang="zh-CN" altLang="en-US" sz="2000" dirty="0">
                <a:ea typeface="+mn-ea"/>
                <a:cs typeface="Times New Roman" panose="02020603050405020304" pitchFamily="18" charset="0"/>
              </a:rPr>
              <a:t>逻辑学家手指一门问身旁一名战士说：“这扇门是死亡门，他</a:t>
            </a:r>
            <a:r>
              <a:rPr lang="en-US" altLang="zh-CN" sz="2000" dirty="0">
                <a:ea typeface="+mn-ea"/>
                <a:cs typeface="Times New Roman" panose="02020603050405020304" pitchFamily="18" charset="0"/>
              </a:rPr>
              <a:t>(</a:t>
            </a:r>
            <a:r>
              <a:rPr lang="zh-CN" altLang="en-US" sz="2000" dirty="0">
                <a:ea typeface="+mn-ea"/>
                <a:cs typeface="Times New Roman" panose="02020603050405020304" pitchFamily="18" charset="0"/>
              </a:rPr>
              <a:t>指一名战士</a:t>
            </a:r>
            <a:r>
              <a:rPr lang="en-US" altLang="zh-CN" sz="2000" dirty="0">
                <a:ea typeface="+mn-ea"/>
                <a:cs typeface="Times New Roman" panose="02020603050405020304" pitchFamily="18" charset="0"/>
              </a:rPr>
              <a:t>)</a:t>
            </a:r>
            <a:r>
              <a:rPr lang="zh-CN" altLang="en-US" sz="2000" dirty="0">
                <a:ea typeface="+mn-ea"/>
                <a:cs typeface="Times New Roman" panose="02020603050405020304" pitchFamily="18" charset="0"/>
              </a:rPr>
              <a:t>将回答‘是’，对吗</a:t>
            </a:r>
            <a:r>
              <a:rPr lang="en-US" altLang="zh-CN" sz="2000" dirty="0">
                <a:ea typeface="+mn-ea"/>
                <a:cs typeface="Times New Roman" panose="02020603050405020304" pitchFamily="18" charset="0"/>
              </a:rPr>
              <a:t>?</a:t>
            </a:r>
            <a:r>
              <a:rPr lang="zh-CN" altLang="en-US" sz="2000" dirty="0">
                <a:ea typeface="+mn-ea"/>
                <a:cs typeface="Times New Roman" panose="02020603050405020304" pitchFamily="18" charset="0"/>
              </a:rPr>
              <a:t>”，当被问战士回答“对”，则逻辑学家开启所指的门从容离去。当被问战士回答“否”，则逻辑学家开启另一门从容离去。</a:t>
            </a:r>
            <a:endParaRPr lang="en-US" altLang="zh-CN" sz="2000" dirty="0">
              <a:ea typeface="+mn-ea"/>
              <a:cs typeface="Times New Roman" panose="02020603050405020304" pitchFamily="18" charset="0"/>
            </a:endParaRPr>
          </a:p>
        </p:txBody>
      </p:sp>
    </p:spTree>
    <p:extLst>
      <p:ext uri="{BB962C8B-B14F-4D97-AF65-F5344CB8AC3E}">
        <p14:creationId xmlns:p14="http://schemas.microsoft.com/office/powerpoint/2010/main" val="121134315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132</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289996" y="705228"/>
            <a:ext cx="9643455" cy="4653646"/>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gn="just">
              <a:lnSpc>
                <a:spcPct val="150000"/>
              </a:lnSpc>
              <a:buClr>
                <a:schemeClr val="accent6"/>
              </a:buClr>
              <a:tabLst>
                <a:tab pos="1257300" algn="l"/>
              </a:tabLst>
            </a:pPr>
            <a:r>
              <a:rPr lang="zh-CN" altLang="en-US" sz="2000" b="1" dirty="0">
                <a:solidFill>
                  <a:srgbClr val="3366FF"/>
                </a:solidFill>
                <a:cs typeface="Times New Roman" panose="02020603050405020304" pitchFamily="18" charset="0"/>
              </a:rPr>
              <a:t>分析：</a:t>
            </a:r>
            <a:r>
              <a:rPr lang="zh-CN" altLang="en-US" sz="2000" dirty="0">
                <a:cs typeface="Times New Roman" panose="02020603050405020304" pitchFamily="18" charset="0"/>
              </a:rPr>
              <a:t>如果被问者是诚实战士，他回答“对”。则另一名战士是说谎战士，他回答“是”</a:t>
            </a:r>
            <a:r>
              <a:rPr lang="en-US" altLang="zh-CN" sz="2000" dirty="0">
                <a:cs typeface="Times New Roman" panose="02020603050405020304" pitchFamily="18" charset="0"/>
              </a:rPr>
              <a:t>,</a:t>
            </a:r>
            <a:r>
              <a:rPr lang="zh-CN" altLang="en-US" sz="2000" dirty="0">
                <a:cs typeface="Times New Roman" panose="02020603050405020304" pitchFamily="18" charset="0"/>
              </a:rPr>
              <a:t>那么，这扇门不是死亡门。 如果被问者是诚实战士，他回答“否”。则另一名是说谎战士，他回答“不是”，那么，这扇门是死亡门。如果被问者是说谎战士，可以类似分析。</a:t>
            </a:r>
            <a:endParaRPr lang="en-US" altLang="zh-CN" sz="2000" dirty="0">
              <a:cs typeface="Times New Roman" panose="02020603050405020304" pitchFamily="18" charset="0"/>
            </a:endParaRPr>
          </a:p>
          <a:p>
            <a:pPr algn="just">
              <a:lnSpc>
                <a:spcPct val="150000"/>
              </a:lnSpc>
              <a:buClr>
                <a:schemeClr val="accent6"/>
              </a:buClr>
              <a:tabLst>
                <a:tab pos="1257300" algn="l"/>
              </a:tabLst>
            </a:pPr>
            <a:r>
              <a:rPr lang="zh-CN" altLang="en-US" sz="2000" dirty="0">
                <a:cs typeface="Times New Roman" panose="02020603050405020304" pitchFamily="18" charset="0"/>
              </a:rPr>
              <a:t>设 </a:t>
            </a:r>
            <a:r>
              <a:rPr lang="en-US" altLang="zh-CN" sz="2000" dirty="0">
                <a:cs typeface="Times New Roman" panose="02020603050405020304" pitchFamily="18" charset="0"/>
              </a:rPr>
              <a:t>P</a:t>
            </a:r>
            <a:r>
              <a:rPr lang="zh-CN" altLang="en-US" sz="2000" dirty="0">
                <a:cs typeface="Times New Roman" panose="02020603050405020304" pitchFamily="18" charset="0"/>
              </a:rPr>
              <a:t>：被问战士是诚实人。</a:t>
            </a:r>
            <a:endParaRPr lang="en-US" altLang="zh-CN" sz="2000" dirty="0">
              <a:cs typeface="Times New Roman" panose="02020603050405020304" pitchFamily="18" charset="0"/>
            </a:endParaRPr>
          </a:p>
          <a:p>
            <a:pPr algn="just">
              <a:lnSpc>
                <a:spcPct val="150000"/>
              </a:lnSpc>
              <a:buClr>
                <a:schemeClr val="accent6"/>
              </a:buClr>
              <a:tabLst>
                <a:tab pos="1257300" algn="l"/>
              </a:tabLst>
            </a:pPr>
            <a:r>
              <a:rPr lang="en-US" altLang="zh-CN" sz="2000" dirty="0">
                <a:cs typeface="Times New Roman" panose="02020603050405020304" pitchFamily="18" charset="0"/>
              </a:rPr>
              <a:t>    Q</a:t>
            </a:r>
            <a:r>
              <a:rPr lang="zh-CN" altLang="en-US" sz="2000" dirty="0">
                <a:cs typeface="Times New Roman" panose="02020603050405020304" pitchFamily="18" charset="0"/>
              </a:rPr>
              <a:t>：被问战士的回答是“对”。 </a:t>
            </a:r>
            <a:endParaRPr lang="en-US" altLang="zh-CN" sz="2000" dirty="0">
              <a:cs typeface="Times New Roman" panose="02020603050405020304" pitchFamily="18" charset="0"/>
            </a:endParaRPr>
          </a:p>
          <a:p>
            <a:pPr algn="just">
              <a:lnSpc>
                <a:spcPct val="150000"/>
              </a:lnSpc>
              <a:buClr>
                <a:schemeClr val="accent6"/>
              </a:buClr>
              <a:tabLst>
                <a:tab pos="1257300" algn="l"/>
              </a:tabLst>
            </a:pPr>
            <a:r>
              <a:rPr lang="en-US" altLang="zh-CN" sz="2000" dirty="0">
                <a:cs typeface="Times New Roman" panose="02020603050405020304" pitchFamily="18" charset="0"/>
              </a:rPr>
              <a:t>    R</a:t>
            </a:r>
            <a:r>
              <a:rPr lang="zh-CN" altLang="en-US" sz="2000" dirty="0">
                <a:cs typeface="Times New Roman" panose="02020603050405020304" pitchFamily="18" charset="0"/>
              </a:rPr>
              <a:t>：另一战士的回答是“是”。</a:t>
            </a:r>
            <a:endParaRPr lang="en-US" altLang="zh-CN" sz="2000" dirty="0">
              <a:cs typeface="Times New Roman" panose="02020603050405020304" pitchFamily="18" charset="0"/>
            </a:endParaRPr>
          </a:p>
          <a:p>
            <a:pPr algn="just">
              <a:lnSpc>
                <a:spcPct val="150000"/>
              </a:lnSpc>
              <a:buClr>
                <a:schemeClr val="accent6"/>
              </a:buClr>
              <a:tabLst>
                <a:tab pos="1257300" algn="l"/>
              </a:tabLst>
            </a:pPr>
            <a:r>
              <a:rPr lang="en-US" altLang="zh-CN" sz="2000" dirty="0">
                <a:cs typeface="Times New Roman" panose="02020603050405020304" pitchFamily="18" charset="0"/>
              </a:rPr>
              <a:t>    S</a:t>
            </a:r>
            <a:r>
              <a:rPr lang="zh-CN" altLang="en-US" sz="2000" dirty="0">
                <a:cs typeface="Times New Roman" panose="02020603050405020304" pitchFamily="18" charset="0"/>
              </a:rPr>
              <a:t>：这扇门是死亡门。</a:t>
            </a:r>
            <a:endParaRPr lang="en-US" altLang="zh-CN" sz="2000" dirty="0">
              <a:cs typeface="Times New Roman" panose="02020603050405020304" pitchFamily="18" charset="0"/>
            </a:endParaRPr>
          </a:p>
          <a:p>
            <a:pPr algn="just">
              <a:lnSpc>
                <a:spcPct val="150000"/>
              </a:lnSpc>
              <a:buClr>
                <a:schemeClr val="accent6"/>
              </a:buClr>
              <a:tabLst>
                <a:tab pos="1257300" algn="l"/>
              </a:tabLst>
            </a:pPr>
            <a:r>
              <a:rPr lang="zh-CN" altLang="en-US" sz="2000" dirty="0">
                <a:cs typeface="Times New Roman" panose="02020603050405020304" pitchFamily="18" charset="0"/>
              </a:rPr>
              <a:t>   根据逻辑学家的问话，可以得出右表。</a:t>
            </a:r>
            <a:endParaRPr lang="en-US" altLang="zh-CN" sz="2000" dirty="0">
              <a:cs typeface="Times New Roman" panose="02020603050405020304" pitchFamily="18" charset="0"/>
            </a:endParaRPr>
          </a:p>
          <a:p>
            <a:pPr algn="just">
              <a:lnSpc>
                <a:spcPct val="150000"/>
              </a:lnSpc>
              <a:buClr>
                <a:schemeClr val="accent6"/>
              </a:buClr>
              <a:tabLst>
                <a:tab pos="1257300" algn="l"/>
              </a:tabLst>
            </a:pPr>
            <a:r>
              <a:rPr lang="en-US" altLang="zh-CN" sz="2000">
                <a:cs typeface="Times New Roman" panose="02020603050405020304" pitchFamily="18" charset="0"/>
              </a:rPr>
              <a:t>   </a:t>
            </a:r>
            <a:r>
              <a:rPr lang="zh-CN" altLang="en-US" sz="2000">
                <a:cs typeface="Times New Roman" panose="02020603050405020304" pitchFamily="18" charset="0"/>
              </a:rPr>
              <a:t>从中可以看出 </a:t>
            </a:r>
            <a:r>
              <a:rPr lang="en-US" altLang="zh-CN" sz="2000">
                <a:cs typeface="Times New Roman" panose="02020603050405020304" pitchFamily="18" charset="0"/>
              </a:rPr>
              <a:t>S </a:t>
            </a:r>
            <a:r>
              <a:rPr lang="en-US" altLang="zh-CN" sz="2000" dirty="0">
                <a:cs typeface="Times New Roman" panose="02020603050405020304" pitchFamily="18" charset="0"/>
                <a:sym typeface="Symbol" panose="05050102010706020507" pitchFamily="18" charset="2"/>
              </a:rPr>
              <a:t> Q</a:t>
            </a:r>
            <a:endParaRPr lang="en-US" altLang="zh-CN" sz="2000" dirty="0">
              <a:cs typeface="Times New Roman" panose="02020603050405020304" pitchFamily="18" charset="0"/>
            </a:endParaRPr>
          </a:p>
        </p:txBody>
      </p:sp>
      <p:graphicFrame>
        <p:nvGraphicFramePr>
          <p:cNvPr id="6" name="对象 5">
            <a:extLst>
              <a:ext uri="{FF2B5EF4-FFF2-40B4-BE49-F238E27FC236}">
                <a16:creationId xmlns:a16="http://schemas.microsoft.com/office/drawing/2014/main" id="{B8969C5C-EA50-430C-87A5-6F102F4C60ED}"/>
              </a:ext>
            </a:extLst>
          </p:cNvPr>
          <p:cNvGraphicFramePr>
            <a:graphicFrameLocks noChangeAspect="1"/>
          </p:cNvGraphicFramePr>
          <p:nvPr/>
        </p:nvGraphicFramePr>
        <p:xfrm>
          <a:off x="4998885" y="3371778"/>
          <a:ext cx="4327415" cy="1413737"/>
        </p:xfrm>
        <a:graphic>
          <a:graphicData uri="http://schemas.openxmlformats.org/presentationml/2006/ole">
            <mc:AlternateContent xmlns:mc="http://schemas.openxmlformats.org/markup-compatibility/2006">
              <mc:Choice xmlns:v="urn:schemas-microsoft-com:vml" Requires="v">
                <p:oleObj spid="_x0000_s11279" name="Worksheet" r:id="rId4" imgW="3586312" imgH="1171463" progId="Excel.Sheet.12">
                  <p:embed/>
                </p:oleObj>
              </mc:Choice>
              <mc:Fallback>
                <p:oleObj name="Worksheet" r:id="rId4" imgW="3586312" imgH="1171463" progId="Excel.Sheet.12">
                  <p:embed/>
                  <p:pic>
                    <p:nvPicPr>
                      <p:cNvPr id="6" name="对象 5">
                        <a:extLst>
                          <a:ext uri="{FF2B5EF4-FFF2-40B4-BE49-F238E27FC236}">
                            <a16:creationId xmlns:a16="http://schemas.microsoft.com/office/drawing/2014/main" id="{B8969C5C-EA50-430C-87A5-6F102F4C60ED}"/>
                          </a:ext>
                        </a:extLst>
                      </p:cNvPr>
                      <p:cNvPicPr/>
                      <p:nvPr/>
                    </p:nvPicPr>
                    <p:blipFill>
                      <a:blip r:embed="rId5"/>
                      <a:stretch>
                        <a:fillRect/>
                      </a:stretch>
                    </p:blipFill>
                    <p:spPr>
                      <a:xfrm>
                        <a:off x="4998885" y="3371778"/>
                        <a:ext cx="4327415" cy="1413737"/>
                      </a:xfrm>
                      <a:prstGeom prst="rect">
                        <a:avLst/>
                      </a:prstGeom>
                    </p:spPr>
                  </p:pic>
                </p:oleObj>
              </mc:Fallback>
            </mc:AlternateContent>
          </a:graphicData>
        </a:graphic>
      </p:graphicFrame>
    </p:spTree>
    <p:extLst>
      <p:ext uri="{BB962C8B-B14F-4D97-AF65-F5344CB8AC3E}">
        <p14:creationId xmlns:p14="http://schemas.microsoft.com/office/powerpoint/2010/main" val="206365291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37C4FDC-A2B3-1DCF-131A-BEC37047D4E6}"/>
              </a:ext>
            </a:extLst>
          </p:cNvPr>
          <p:cNvSpPr>
            <a:spLocks noGrp="1"/>
          </p:cNvSpPr>
          <p:nvPr>
            <p:ph type="dt" sz="half" idx="10"/>
          </p:nvPr>
        </p:nvSpPr>
        <p:spPr/>
        <p:txBody>
          <a:bodyPr/>
          <a:lstStyle/>
          <a:p>
            <a:fld id="{43060782-EDEF-4CE1-890A-5E0E2A3D07EF}" type="datetime1">
              <a:rPr lang="zh-CN" altLang="en-US" smtClean="0"/>
              <a:pPr/>
              <a:t>2024/9/22</a:t>
            </a:fld>
            <a:endParaRPr lang="zh-CN" altLang="en-US" dirty="0"/>
          </a:p>
        </p:txBody>
      </p:sp>
      <p:sp>
        <p:nvSpPr>
          <p:cNvPr id="4" name="灯片编号占位符 3">
            <a:extLst>
              <a:ext uri="{FF2B5EF4-FFF2-40B4-BE49-F238E27FC236}">
                <a16:creationId xmlns:a16="http://schemas.microsoft.com/office/drawing/2014/main" id="{9E64A06E-7A1E-42BB-2667-2D3C2BFE9D64}"/>
              </a:ext>
            </a:extLst>
          </p:cNvPr>
          <p:cNvSpPr>
            <a:spLocks noGrp="1"/>
          </p:cNvSpPr>
          <p:nvPr>
            <p:ph type="sldNum" sz="quarter" idx="11"/>
          </p:nvPr>
        </p:nvSpPr>
        <p:spPr/>
        <p:txBody>
          <a:bodyPr/>
          <a:lstStyle/>
          <a:p>
            <a:fld id="{CBEE8C34-2C2E-41F0-81E8-685178ADA816}" type="slidenum">
              <a:rPr lang="zh-CN" altLang="en-US" smtClean="0"/>
              <a:pPr/>
              <a:t>133</a:t>
            </a:fld>
            <a:endParaRPr lang="zh-CN" altLang="en-US" dirty="0"/>
          </a:p>
        </p:txBody>
      </p:sp>
      <p:sp>
        <p:nvSpPr>
          <p:cNvPr id="5" name="文本框 4">
            <a:extLst>
              <a:ext uri="{FF2B5EF4-FFF2-40B4-BE49-F238E27FC236}">
                <a16:creationId xmlns:a16="http://schemas.microsoft.com/office/drawing/2014/main" id="{73DFBD5A-0C78-B18C-AA4A-BCA3ED46EAC7}"/>
              </a:ext>
            </a:extLst>
          </p:cNvPr>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作业提交</a:t>
            </a:r>
          </a:p>
        </p:txBody>
      </p:sp>
      <p:sp>
        <p:nvSpPr>
          <p:cNvPr id="7" name="文本框 6">
            <a:extLst>
              <a:ext uri="{FF2B5EF4-FFF2-40B4-BE49-F238E27FC236}">
                <a16:creationId xmlns:a16="http://schemas.microsoft.com/office/drawing/2014/main" id="{E5BE4CE2-E286-AD56-0496-B880DFC93CC5}"/>
              </a:ext>
            </a:extLst>
          </p:cNvPr>
          <p:cNvSpPr txBox="1"/>
          <p:nvPr/>
        </p:nvSpPr>
        <p:spPr>
          <a:xfrm>
            <a:off x="520809" y="821183"/>
            <a:ext cx="8082501" cy="1061829"/>
          </a:xfrm>
          <a:prstGeom prst="rect">
            <a:avLst/>
          </a:prstGeom>
          <a:noFill/>
        </p:spPr>
        <p:txBody>
          <a:bodyPr wrap="square">
            <a:spAutoFit/>
          </a:bodyPr>
          <a:lstStyle/>
          <a:p>
            <a:pPr>
              <a:lnSpc>
                <a:spcPct val="150000"/>
              </a:lnSpc>
            </a:pPr>
            <a:r>
              <a:rPr lang="zh-CN" altLang="en-US" dirty="0"/>
              <a:t>网址  </a:t>
            </a:r>
            <a:r>
              <a:rPr lang="en-US" altLang="zh-CN" dirty="0">
                <a:hlinkClick r:id="rId2"/>
              </a:rPr>
              <a:t>http://10.113.164.41</a:t>
            </a:r>
            <a:endParaRPr lang="en-US" altLang="zh-CN" dirty="0"/>
          </a:p>
          <a:p>
            <a:r>
              <a:rPr lang="zh-CN" altLang="en-US" dirty="0"/>
              <a:t>账号：学号；密码：学号后</a:t>
            </a:r>
            <a:r>
              <a:rPr lang="en-US" altLang="zh-CN" dirty="0"/>
              <a:t>6</a:t>
            </a:r>
            <a:r>
              <a:rPr lang="zh-CN" altLang="en-US" dirty="0"/>
              <a:t>位</a:t>
            </a:r>
            <a:endParaRPr lang="en-US" altLang="zh-CN" dirty="0"/>
          </a:p>
          <a:p>
            <a:r>
              <a:rPr lang="zh-CN" altLang="en-US" dirty="0"/>
              <a:t>在线作业：学号姓名班级</a:t>
            </a:r>
            <a:r>
              <a:rPr lang="en-US" altLang="zh-CN" dirty="0"/>
              <a:t>-</a:t>
            </a:r>
            <a:r>
              <a:rPr lang="zh-CN" altLang="en-US" dirty="0"/>
              <a:t>拍照</a:t>
            </a:r>
            <a:r>
              <a:rPr lang="en-US" altLang="zh-CN" dirty="0"/>
              <a:t>-Word</a:t>
            </a:r>
            <a:r>
              <a:rPr lang="zh-CN" altLang="en-US" dirty="0"/>
              <a:t>中插入图片</a:t>
            </a:r>
            <a:r>
              <a:rPr lang="en-US" altLang="zh-CN" dirty="0"/>
              <a:t>-</a:t>
            </a:r>
            <a:r>
              <a:rPr lang="zh-CN" altLang="en-US" dirty="0"/>
              <a:t>以</a:t>
            </a:r>
            <a:r>
              <a:rPr lang="en-US" altLang="zh-CN" dirty="0"/>
              <a:t>PDF</a:t>
            </a:r>
            <a:r>
              <a:rPr lang="zh-CN" altLang="en-US" dirty="0"/>
              <a:t>格式上传提交</a:t>
            </a:r>
          </a:p>
        </p:txBody>
      </p:sp>
      <p:pic>
        <p:nvPicPr>
          <p:cNvPr id="9" name="图片 8">
            <a:extLst>
              <a:ext uri="{FF2B5EF4-FFF2-40B4-BE49-F238E27FC236}">
                <a16:creationId xmlns:a16="http://schemas.microsoft.com/office/drawing/2014/main" id="{29AD3C7B-C610-5E01-B3D2-E8FC0CF38763}"/>
              </a:ext>
            </a:extLst>
          </p:cNvPr>
          <p:cNvPicPr>
            <a:picLocks noChangeAspect="1"/>
          </p:cNvPicPr>
          <p:nvPr/>
        </p:nvPicPr>
        <p:blipFill>
          <a:blip r:embed="rId3"/>
          <a:stretch>
            <a:fillRect/>
          </a:stretch>
        </p:blipFill>
        <p:spPr>
          <a:xfrm>
            <a:off x="787178" y="2009837"/>
            <a:ext cx="5993517" cy="3252732"/>
          </a:xfrm>
          <a:prstGeom prst="rect">
            <a:avLst/>
          </a:prstGeom>
        </p:spPr>
      </p:pic>
    </p:spTree>
    <p:extLst>
      <p:ext uri="{BB962C8B-B14F-4D97-AF65-F5344CB8AC3E}">
        <p14:creationId xmlns:p14="http://schemas.microsoft.com/office/powerpoint/2010/main" val="1551944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a:bodyPr>
          <a:lstStyle/>
          <a:p>
            <a:pPr marL="0" indent="0" fontAlgn="auto">
              <a:lnSpc>
                <a:spcPct val="150000"/>
              </a:lnSpc>
              <a:spcBef>
                <a:spcPct val="0"/>
              </a:spcBef>
              <a:spcAft>
                <a:spcPts val="0"/>
              </a:spcAft>
              <a:buNone/>
              <a:defRPr/>
            </a:pPr>
            <a:r>
              <a:rPr lang="zh-CN" altLang="zh-CN" sz="2000" b="1" dirty="0">
                <a:solidFill>
                  <a:srgbClr val="0000FF"/>
                </a:solidFill>
                <a:effectLst>
                  <a:outerShdw blurRad="38100" dist="38100" dir="2700000" algn="tl">
                    <a:srgbClr val="C0C0C0"/>
                  </a:outerShdw>
                </a:effectLst>
                <a:latin typeface="+mn-ea"/>
                <a:cs typeface="+mj-cs"/>
              </a:rPr>
              <a:t>数学的基本特征</a:t>
            </a:r>
          </a:p>
          <a:p>
            <a:pPr marL="0" indent="452438">
              <a:lnSpc>
                <a:spcPct val="150000"/>
              </a:lnSpc>
              <a:buClr>
                <a:srgbClr val="00B050"/>
              </a:buClr>
              <a:buFont typeface="Wingdings" panose="05000000000000000000" pitchFamily="2" charset="2"/>
              <a:buChar char="n"/>
            </a:pPr>
            <a:r>
              <a:rPr lang="zh-CN" altLang="zh-CN" sz="1800" dirty="0"/>
              <a:t>高度的</a:t>
            </a:r>
            <a:r>
              <a:rPr lang="zh-CN" altLang="zh-CN" sz="1800" b="1" dirty="0">
                <a:solidFill>
                  <a:srgbClr val="FFC000"/>
                </a:solidFill>
              </a:rPr>
              <a:t>抽象性</a:t>
            </a:r>
            <a:r>
              <a:rPr lang="zh-CN" altLang="zh-CN" sz="1800" dirty="0"/>
              <a:t>和严密的</a:t>
            </a:r>
            <a:r>
              <a:rPr lang="zh-CN" altLang="zh-CN" sz="1800" b="1" dirty="0">
                <a:solidFill>
                  <a:srgbClr val="FFC000"/>
                </a:solidFill>
              </a:rPr>
              <a:t>逻辑性</a:t>
            </a:r>
            <a:r>
              <a:rPr lang="zh-CN" altLang="zh-CN" sz="1800" dirty="0"/>
              <a:t>。</a:t>
            </a:r>
          </a:p>
          <a:p>
            <a:pPr marL="0" indent="452438">
              <a:lnSpc>
                <a:spcPct val="150000"/>
              </a:lnSpc>
              <a:buClr>
                <a:srgbClr val="00B050"/>
              </a:buClr>
              <a:buFont typeface="Wingdings" panose="05000000000000000000" pitchFamily="2" charset="2"/>
              <a:buChar char="n"/>
            </a:pPr>
            <a:r>
              <a:rPr lang="zh-CN" altLang="zh-CN" sz="1800" dirty="0"/>
              <a:t>应用的</a:t>
            </a:r>
            <a:r>
              <a:rPr lang="zh-CN" altLang="zh-CN" sz="1800" b="1" dirty="0">
                <a:solidFill>
                  <a:srgbClr val="FFC000"/>
                </a:solidFill>
              </a:rPr>
              <a:t>广泛性</a:t>
            </a:r>
            <a:r>
              <a:rPr lang="zh-CN" altLang="zh-CN" sz="1800" dirty="0"/>
              <a:t>与描述的</a:t>
            </a:r>
            <a:r>
              <a:rPr lang="zh-CN" altLang="zh-CN" sz="1800" b="1" dirty="0">
                <a:solidFill>
                  <a:srgbClr val="FFC000"/>
                </a:solidFill>
              </a:rPr>
              <a:t>精确性</a:t>
            </a:r>
            <a:r>
              <a:rPr lang="zh-CN" altLang="zh-CN" sz="1800" dirty="0"/>
              <a:t>。</a:t>
            </a:r>
            <a:endParaRPr lang="en-US" altLang="zh-CN" sz="1800" dirty="0"/>
          </a:p>
          <a:p>
            <a:pPr marL="0" indent="452438">
              <a:lnSpc>
                <a:spcPct val="150000"/>
              </a:lnSpc>
              <a:buClr>
                <a:srgbClr val="00B050"/>
              </a:buClr>
              <a:buFont typeface="Wingdings" panose="05000000000000000000" pitchFamily="2" charset="2"/>
              <a:buChar char="n"/>
            </a:pPr>
            <a:r>
              <a:rPr lang="zh-CN" altLang="zh-CN" sz="1800" dirty="0"/>
              <a:t>研究对象的</a:t>
            </a:r>
            <a:r>
              <a:rPr lang="zh-CN" altLang="zh-CN" sz="1800" b="1" dirty="0">
                <a:solidFill>
                  <a:srgbClr val="FFC000"/>
                </a:solidFill>
              </a:rPr>
              <a:t>多样性</a:t>
            </a:r>
            <a:r>
              <a:rPr lang="zh-CN" altLang="zh-CN" sz="1800" dirty="0"/>
              <a:t>与内部的</a:t>
            </a:r>
            <a:r>
              <a:rPr lang="zh-CN" altLang="zh-CN" sz="1800" b="1" dirty="0">
                <a:solidFill>
                  <a:srgbClr val="FFC000"/>
                </a:solidFill>
              </a:rPr>
              <a:t>统一性</a:t>
            </a:r>
            <a:r>
              <a:rPr lang="zh-CN" altLang="zh-CN" sz="1800" dirty="0"/>
              <a:t>。</a:t>
            </a:r>
            <a:endParaRPr lang="en-US" altLang="zh-CN" sz="1800" dirty="0"/>
          </a:p>
          <a:p>
            <a:pPr marL="0" indent="452438">
              <a:lnSpc>
                <a:spcPct val="150000"/>
              </a:lnSpc>
              <a:buClr>
                <a:srgbClr val="00B050"/>
              </a:buClr>
              <a:buFont typeface="Wingdings" panose="05000000000000000000" pitchFamily="2" charset="2"/>
              <a:buChar char="n"/>
            </a:pPr>
            <a:endParaRPr lang="en-US" altLang="zh-CN" sz="1800" dirty="0"/>
          </a:p>
          <a:p>
            <a:pPr marL="0" indent="0">
              <a:lnSpc>
                <a:spcPct val="150000"/>
              </a:lnSpc>
              <a:buClr>
                <a:srgbClr val="00B050"/>
              </a:buClr>
              <a:buNone/>
            </a:pPr>
            <a:endParaRPr lang="zh-CN" altLang="zh-CN" sz="1800" dirty="0"/>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14</a:t>
            </a:fld>
            <a:endParaRPr lang="zh-CN" altLang="en-US" dirty="0"/>
          </a:p>
        </p:txBody>
      </p:sp>
      <p:sp>
        <p:nvSpPr>
          <p:cNvPr id="5" name="文本框 4"/>
          <p:cNvSpPr txBox="1"/>
          <p:nvPr/>
        </p:nvSpPr>
        <p:spPr>
          <a:xfrm>
            <a:off x="1534508" y="137105"/>
            <a:ext cx="1660635" cy="492443"/>
          </a:xfrm>
          <a:prstGeom prst="rect">
            <a:avLst/>
          </a:prstGeom>
          <a:noFill/>
        </p:spPr>
        <p:txBody>
          <a:bodyPr wrap="square" rtlCol="0">
            <a:spAutoFit/>
          </a:bodyPr>
          <a:lstStyle/>
          <a:p>
            <a:r>
              <a:rPr lang="en-US" altLang="zh-CN" dirty="0">
                <a:solidFill>
                  <a:schemeClr val="bg1"/>
                </a:solidFill>
              </a:rPr>
              <a:t>——</a:t>
            </a:r>
            <a:r>
              <a:rPr lang="zh-CN" altLang="en-US" sz="2600" b="1" dirty="0">
                <a:solidFill>
                  <a:schemeClr val="bg1"/>
                </a:solidFill>
              </a:rPr>
              <a:t>引言</a:t>
            </a:r>
          </a:p>
        </p:txBody>
      </p:sp>
      <p:pic>
        <p:nvPicPr>
          <p:cNvPr id="6" name="图片 5">
            <a:extLst>
              <a:ext uri="{FF2B5EF4-FFF2-40B4-BE49-F238E27FC236}">
                <a16:creationId xmlns:a16="http://schemas.microsoft.com/office/drawing/2014/main" id="{6CD902C2-C5C6-4107-93FA-BF71E6DAB4BF}"/>
              </a:ext>
            </a:extLst>
          </p:cNvPr>
          <p:cNvPicPr>
            <a:picLocks noChangeAspect="1"/>
          </p:cNvPicPr>
          <p:nvPr/>
        </p:nvPicPr>
        <p:blipFill rotWithShape="1">
          <a:blip r:embed="rId2"/>
          <a:srcRect t="46627"/>
          <a:stretch/>
        </p:blipFill>
        <p:spPr>
          <a:xfrm>
            <a:off x="5503027" y="3116676"/>
            <a:ext cx="2246572" cy="1274014"/>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A9D74AE-2BD7-4E1B-A303-C4F613B251DD}"/>
                  </a:ext>
                </a:extLst>
              </p:cNvPr>
              <p:cNvSpPr txBox="1"/>
              <p:nvPr/>
            </p:nvSpPr>
            <p:spPr>
              <a:xfrm>
                <a:off x="8061247" y="3060638"/>
                <a:ext cx="1330301" cy="754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e>
                                <m:r>
                                  <a:rPr lang="en-US" altLang="zh-CN" i="1" smtClean="0">
                                    <a:latin typeface="Cambria Math" panose="02040503050406030204" pitchFamily="18" charset="0"/>
                                  </a:rPr>
                                  <m:t>⋯</m:t>
                                </m:r>
                              </m:e>
                              <m:e/>
                            </m:mr>
                            <m:mr>
                              <m:e>
                                <m:r>
                                  <a:rPr lang="en-US" altLang="zh-CN" i="1" smtClean="0">
                                    <a:latin typeface="Cambria Math" panose="02040503050406030204" pitchFamily="18" charset="0"/>
                                  </a:rPr>
                                  <m:t>⋮</m:t>
                                </m:r>
                              </m:e>
                              <m:e>
                                <m:r>
                                  <a:rPr lang="en-US" altLang="zh-CN" i="1" smtClean="0">
                                    <a:latin typeface="Cambria Math" panose="02040503050406030204" pitchFamily="18" charset="0"/>
                                  </a:rPr>
                                  <m:t>⋱</m:t>
                                </m:r>
                              </m:e>
                              <m:e>
                                <m:r>
                                  <a:rPr lang="en-US" altLang="zh-CN" i="1" smtClean="0">
                                    <a:latin typeface="Cambria Math" panose="02040503050406030204" pitchFamily="18" charset="0"/>
                                  </a:rPr>
                                  <m:t>⋮</m:t>
                                </m:r>
                              </m:e>
                            </m:mr>
                            <m:mr>
                              <m:e/>
                              <m:e>
                                <m:r>
                                  <a:rPr lang="en-US" altLang="zh-CN" i="1" smtClean="0">
                                    <a:latin typeface="Cambria Math" panose="02040503050406030204" pitchFamily="18" charset="0"/>
                                  </a:rPr>
                                  <m:t>⋯</m:t>
                                </m:r>
                              </m:e>
                              <m:e/>
                            </m:mr>
                          </m:m>
                        </m:e>
                      </m:d>
                    </m:oMath>
                  </m:oMathPara>
                </a14:m>
                <a:endParaRPr lang="zh-CN" altLang="en-US" dirty="0"/>
              </a:p>
            </p:txBody>
          </p:sp>
        </mc:Choice>
        <mc:Fallback xmlns="">
          <p:sp>
            <p:nvSpPr>
              <p:cNvPr id="7" name="文本框 6">
                <a:extLst>
                  <a:ext uri="{FF2B5EF4-FFF2-40B4-BE49-F238E27FC236}">
                    <a16:creationId xmlns:a16="http://schemas.microsoft.com/office/drawing/2014/main" id="{1A9D74AE-2BD7-4E1B-A303-C4F613B251DD}"/>
                  </a:ext>
                </a:extLst>
              </p:cNvPr>
              <p:cNvSpPr txBox="1">
                <a:spLocks noRot="1" noChangeAspect="1" noMove="1" noResize="1" noEditPoints="1" noAdjustHandles="1" noChangeArrowheads="1" noChangeShapeType="1" noTextEdit="1"/>
              </p:cNvSpPr>
              <p:nvPr/>
            </p:nvSpPr>
            <p:spPr>
              <a:xfrm>
                <a:off x="8061247" y="3060638"/>
                <a:ext cx="1330301" cy="754630"/>
              </a:xfrm>
              <a:prstGeom prst="rect">
                <a:avLst/>
              </a:prstGeom>
              <a:blipFill>
                <a:blip r:embed="rId3"/>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82476359-902B-4350-98D3-91A3192B0673}"/>
              </a:ext>
            </a:extLst>
          </p:cNvPr>
          <p:cNvSpPr txBox="1"/>
          <p:nvPr/>
        </p:nvSpPr>
        <p:spPr>
          <a:xfrm>
            <a:off x="8061247" y="3907090"/>
            <a:ext cx="1459486" cy="769441"/>
          </a:xfrm>
          <a:prstGeom prst="rect">
            <a:avLst/>
          </a:prstGeom>
          <a:noFill/>
        </p:spPr>
        <p:txBody>
          <a:bodyPr wrap="square" rtlCol="0">
            <a:spAutoFit/>
          </a:bodyPr>
          <a:lstStyle/>
          <a:p>
            <a:r>
              <a:rPr lang="zh-CN" altLang="en-US" sz="1100" dirty="0"/>
              <a:t>矩阵</a:t>
            </a:r>
            <a:r>
              <a:rPr lang="en-US" altLang="zh-CN" sz="1100" dirty="0"/>
              <a:t>\</a:t>
            </a:r>
            <a:r>
              <a:rPr lang="zh-CN" altLang="en-US" sz="1100" dirty="0"/>
              <a:t>稠密矩阵</a:t>
            </a:r>
            <a:r>
              <a:rPr lang="en-US" altLang="zh-CN" sz="1100" dirty="0"/>
              <a:t>\</a:t>
            </a:r>
            <a:r>
              <a:rPr lang="zh-CN" altLang="en-US" sz="1100" dirty="0"/>
              <a:t>稀疏矩阵</a:t>
            </a:r>
            <a:r>
              <a:rPr lang="en-US" altLang="zh-CN" sz="1100" dirty="0"/>
              <a:t>\</a:t>
            </a:r>
            <a:r>
              <a:rPr lang="zh-CN" altLang="en-US" sz="1100" dirty="0"/>
              <a:t>秩</a:t>
            </a:r>
            <a:r>
              <a:rPr lang="en-US" altLang="zh-CN" sz="1100" dirty="0"/>
              <a:t>\</a:t>
            </a:r>
            <a:r>
              <a:rPr lang="zh-CN" altLang="en-US" sz="1100" dirty="0"/>
              <a:t>线性空间</a:t>
            </a:r>
            <a:r>
              <a:rPr lang="en-US" altLang="zh-CN" sz="1100" dirty="0"/>
              <a:t>……</a:t>
            </a:r>
            <a:r>
              <a:rPr lang="zh-CN" altLang="en-US" sz="1100" dirty="0"/>
              <a:t>滤波器</a:t>
            </a:r>
            <a:r>
              <a:rPr lang="en-US" altLang="zh-CN" sz="1100" dirty="0"/>
              <a:t>\</a:t>
            </a:r>
            <a:r>
              <a:rPr lang="zh-CN" altLang="en-US" sz="1100" dirty="0"/>
              <a:t>小波变换</a:t>
            </a:r>
            <a:r>
              <a:rPr lang="en-US" altLang="zh-CN" sz="1100" dirty="0"/>
              <a:t>……</a:t>
            </a:r>
            <a:r>
              <a:rPr lang="zh-CN" altLang="en-US" sz="1100" dirty="0"/>
              <a:t>卷积核</a:t>
            </a:r>
            <a:r>
              <a:rPr lang="en-US" altLang="zh-CN" sz="1100" dirty="0"/>
              <a:t>……</a:t>
            </a:r>
            <a:endParaRPr lang="zh-CN" altLang="en-US" sz="1100" dirty="0"/>
          </a:p>
        </p:txBody>
      </p:sp>
      <p:pic>
        <p:nvPicPr>
          <p:cNvPr id="12290" name="Picture 2">
            <a:extLst>
              <a:ext uri="{FF2B5EF4-FFF2-40B4-BE49-F238E27FC236}">
                <a16:creationId xmlns:a16="http://schemas.microsoft.com/office/drawing/2014/main" id="{32969D10-0117-4AD3-9556-75A9CB367A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202" y="3042396"/>
            <a:ext cx="3379777" cy="1729389"/>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1FB7E29D-6D81-4264-A475-0A4DD6EE3605}"/>
              </a:ext>
            </a:extLst>
          </p:cNvPr>
          <p:cNvSpPr txBox="1"/>
          <p:nvPr/>
        </p:nvSpPr>
        <p:spPr>
          <a:xfrm>
            <a:off x="3961262" y="3689086"/>
            <a:ext cx="975446" cy="769441"/>
          </a:xfrm>
          <a:prstGeom prst="rect">
            <a:avLst/>
          </a:prstGeom>
          <a:noFill/>
        </p:spPr>
        <p:txBody>
          <a:bodyPr wrap="square">
            <a:spAutoFit/>
          </a:bodyPr>
          <a:lstStyle/>
          <a:p>
            <a:pPr algn="l"/>
            <a:r>
              <a:rPr lang="en-US" altLang="zh-CN" sz="1100" dirty="0"/>
              <a:t>n</a:t>
            </a:r>
            <a:r>
              <a:rPr lang="zh-CN" altLang="en-US" sz="1100" dirty="0"/>
              <a:t>元关系，关系的域，关系的阶，关系运算</a:t>
            </a:r>
          </a:p>
        </p:txBody>
      </p:sp>
      <p:sp>
        <p:nvSpPr>
          <p:cNvPr id="17" name="文本框 16">
            <a:extLst>
              <a:ext uri="{FF2B5EF4-FFF2-40B4-BE49-F238E27FC236}">
                <a16:creationId xmlns:a16="http://schemas.microsoft.com/office/drawing/2014/main" id="{A760BF88-DFA4-4C3F-95B7-E42F411A0BE7}"/>
              </a:ext>
            </a:extLst>
          </p:cNvPr>
          <p:cNvSpPr txBox="1"/>
          <p:nvPr/>
        </p:nvSpPr>
        <p:spPr>
          <a:xfrm>
            <a:off x="3887777" y="3384351"/>
            <a:ext cx="1174696" cy="369332"/>
          </a:xfrm>
          <a:prstGeom prst="rect">
            <a:avLst/>
          </a:prstGeom>
          <a:noFill/>
        </p:spPr>
        <p:txBody>
          <a:bodyPr wrap="square">
            <a:spAutoFit/>
          </a:bodyPr>
          <a:lstStyle/>
          <a:p>
            <a:r>
              <a:rPr lang="en-US" altLang="zh-CN" sz="1800" dirty="0">
                <a:latin typeface="Times New Roman" panose="02020603050405020304" pitchFamily="18" charset="0"/>
                <a:ea typeface="Cambria Math" panose="02040503050406030204" pitchFamily="18" charset="0"/>
                <a:cs typeface="Times New Roman" panose="02020603050405020304" pitchFamily="18" charset="0"/>
              </a:rPr>
              <a:t>R </a:t>
            </a:r>
            <a:r>
              <a:rPr lang="en-US" altLang="zh-CN" sz="1800"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a:t>
            </a:r>
            <a:r>
              <a:rPr lang="en-US" altLang="zh-CN" sz="1800" dirty="0">
                <a:latin typeface="Times New Roman" panose="02020603050405020304" pitchFamily="18" charset="0"/>
                <a:ea typeface="Cambria Math" panose="02040503050406030204" pitchFamily="18" charset="0"/>
                <a:cs typeface="Times New Roman" panose="02020603050405020304" pitchFamily="18" charset="0"/>
              </a:rPr>
              <a:t> A</a:t>
            </a:r>
            <a:r>
              <a:rPr lang="en-US" altLang="zh-CN" sz="1800"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a:t>
            </a:r>
            <a:r>
              <a:rPr lang="en-US" altLang="zh-CN" sz="1800" dirty="0">
                <a:latin typeface="Times New Roman" panose="02020603050405020304" pitchFamily="18" charset="0"/>
                <a:ea typeface="Cambria Math" panose="02040503050406030204" pitchFamily="18" charset="0"/>
                <a:cs typeface="Times New Roman" panose="02020603050405020304" pitchFamily="18" charset="0"/>
              </a:rPr>
              <a:t>B</a:t>
            </a:r>
            <a:endParaRPr lang="zh-CN" altLang="en-US" dirty="0"/>
          </a:p>
        </p:txBody>
      </p:sp>
      <p:sp>
        <p:nvSpPr>
          <p:cNvPr id="18" name="箭头: 右 17">
            <a:extLst>
              <a:ext uri="{FF2B5EF4-FFF2-40B4-BE49-F238E27FC236}">
                <a16:creationId xmlns:a16="http://schemas.microsoft.com/office/drawing/2014/main" id="{E0A0BA63-E956-491C-BCE1-FF76B6C37631}"/>
              </a:ext>
            </a:extLst>
          </p:cNvPr>
          <p:cNvSpPr/>
          <p:nvPr/>
        </p:nvSpPr>
        <p:spPr bwMode="auto">
          <a:xfrm>
            <a:off x="3495812" y="3689086"/>
            <a:ext cx="453815" cy="201832"/>
          </a:xfrm>
          <a:prstGeom prst="rightArrow">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9" name="箭头: 右 18">
            <a:extLst>
              <a:ext uri="{FF2B5EF4-FFF2-40B4-BE49-F238E27FC236}">
                <a16:creationId xmlns:a16="http://schemas.microsoft.com/office/drawing/2014/main" id="{9031F280-03AE-419D-A06B-447A1CAE09BD}"/>
              </a:ext>
            </a:extLst>
          </p:cNvPr>
          <p:cNvSpPr/>
          <p:nvPr/>
        </p:nvSpPr>
        <p:spPr bwMode="auto">
          <a:xfrm>
            <a:off x="7652918" y="3689086"/>
            <a:ext cx="453815" cy="201832"/>
          </a:xfrm>
          <a:prstGeom prst="rightArrow">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8587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9812">
                                            <p:txEl>
                                              <p:pRg st="0" end="0"/>
                                            </p:txEl>
                                          </p:spTgt>
                                        </p:tgtEl>
                                        <p:attrNameLst>
                                          <p:attrName>style.visibility</p:attrName>
                                        </p:attrNameLst>
                                      </p:cBhvr>
                                      <p:to>
                                        <p:strVal val="visible"/>
                                      </p:to>
                                    </p:set>
                                    <p:animEffect transition="in" filter="fade">
                                      <p:cBhvr>
                                        <p:cTn id="7" dur="1000"/>
                                        <p:tgtEl>
                                          <p:spTgt spid="119812">
                                            <p:txEl>
                                              <p:pRg st="0" end="0"/>
                                            </p:txEl>
                                          </p:spTgt>
                                        </p:tgtEl>
                                      </p:cBhvr>
                                    </p:animEffect>
                                    <p:anim calcmode="lin" valueType="num">
                                      <p:cBhvr>
                                        <p:cTn id="8" dur="1000" fill="hold"/>
                                        <p:tgtEl>
                                          <p:spTgt spid="1198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98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9812">
                                            <p:txEl>
                                              <p:pRg st="1" end="1"/>
                                            </p:txEl>
                                          </p:spTgt>
                                        </p:tgtEl>
                                        <p:attrNameLst>
                                          <p:attrName>style.visibility</p:attrName>
                                        </p:attrNameLst>
                                      </p:cBhvr>
                                      <p:to>
                                        <p:strVal val="visible"/>
                                      </p:to>
                                    </p:set>
                                    <p:animEffect transition="in" filter="fade">
                                      <p:cBhvr>
                                        <p:cTn id="14" dur="1000"/>
                                        <p:tgtEl>
                                          <p:spTgt spid="119812">
                                            <p:txEl>
                                              <p:pRg st="1" end="1"/>
                                            </p:txEl>
                                          </p:spTgt>
                                        </p:tgtEl>
                                      </p:cBhvr>
                                    </p:animEffect>
                                    <p:anim calcmode="lin" valueType="num">
                                      <p:cBhvr>
                                        <p:cTn id="15" dur="1000" fill="hold"/>
                                        <p:tgtEl>
                                          <p:spTgt spid="1198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98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9812">
                                            <p:txEl>
                                              <p:pRg st="2" end="2"/>
                                            </p:txEl>
                                          </p:spTgt>
                                        </p:tgtEl>
                                        <p:attrNameLst>
                                          <p:attrName>style.visibility</p:attrName>
                                        </p:attrNameLst>
                                      </p:cBhvr>
                                      <p:to>
                                        <p:strVal val="visible"/>
                                      </p:to>
                                    </p:set>
                                    <p:animEffect transition="in" filter="fade">
                                      <p:cBhvr>
                                        <p:cTn id="21" dur="1000"/>
                                        <p:tgtEl>
                                          <p:spTgt spid="119812">
                                            <p:txEl>
                                              <p:pRg st="2" end="2"/>
                                            </p:txEl>
                                          </p:spTgt>
                                        </p:tgtEl>
                                      </p:cBhvr>
                                    </p:animEffect>
                                    <p:anim calcmode="lin" valueType="num">
                                      <p:cBhvr>
                                        <p:cTn id="22" dur="1000" fill="hold"/>
                                        <p:tgtEl>
                                          <p:spTgt spid="1198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98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9812">
                                            <p:txEl>
                                              <p:pRg st="3" end="3"/>
                                            </p:txEl>
                                          </p:spTgt>
                                        </p:tgtEl>
                                        <p:attrNameLst>
                                          <p:attrName>style.visibility</p:attrName>
                                        </p:attrNameLst>
                                      </p:cBhvr>
                                      <p:to>
                                        <p:strVal val="visible"/>
                                      </p:to>
                                    </p:set>
                                    <p:animEffect transition="in" filter="fade">
                                      <p:cBhvr>
                                        <p:cTn id="28" dur="1000"/>
                                        <p:tgtEl>
                                          <p:spTgt spid="119812">
                                            <p:txEl>
                                              <p:pRg st="3" end="3"/>
                                            </p:txEl>
                                          </p:spTgt>
                                        </p:tgtEl>
                                      </p:cBhvr>
                                    </p:animEffect>
                                    <p:anim calcmode="lin" valueType="num">
                                      <p:cBhvr>
                                        <p:cTn id="29" dur="1000" fill="hold"/>
                                        <p:tgtEl>
                                          <p:spTgt spid="11981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981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462455" y="793293"/>
            <a:ext cx="9459311" cy="449341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a:bodyPr>
          <a:lstStyle/>
          <a:p>
            <a:pPr marL="0" indent="0" algn="just" fontAlgn="auto">
              <a:lnSpc>
                <a:spcPct val="170000"/>
              </a:lnSpc>
              <a:spcAft>
                <a:spcPts val="0"/>
              </a:spcAft>
              <a:buClr>
                <a:srgbClr val="FF0000"/>
              </a:buClr>
              <a:buSzPct val="80000"/>
              <a:buNone/>
              <a:defRPr/>
            </a:pPr>
            <a:r>
              <a:rPr lang="en-US" altLang="zh-CN" sz="2000" b="1" dirty="0">
                <a:effectLst>
                  <a:outerShdw blurRad="38100" dist="38100" dir="2700000" algn="tl">
                    <a:srgbClr val="C0C0C0"/>
                  </a:outerShdw>
                </a:effectLst>
              </a:rPr>
              <a:t>2. </a:t>
            </a:r>
            <a:r>
              <a:rPr lang="zh-CN" altLang="en-US" sz="2000" b="1" dirty="0">
                <a:effectLst>
                  <a:outerShdw blurRad="38100" dist="38100" dir="2700000" algn="tl">
                    <a:srgbClr val="C0C0C0"/>
                  </a:outerShdw>
                </a:effectLst>
              </a:rPr>
              <a:t>离散</a:t>
            </a:r>
            <a:r>
              <a:rPr lang="zh-CN" altLang="zh-CN" sz="2000" b="1" dirty="0">
                <a:effectLst>
                  <a:outerShdw blurRad="38100" dist="38100" dir="2700000" algn="tl">
                    <a:srgbClr val="C0C0C0"/>
                  </a:outerShdw>
                </a:effectLst>
              </a:rPr>
              <a:t>数学</a:t>
            </a:r>
            <a:r>
              <a:rPr lang="zh-CN" altLang="en-US" sz="2000" b="1" dirty="0">
                <a:effectLst>
                  <a:outerShdw blurRad="38100" dist="38100" dir="2700000" algn="tl">
                    <a:srgbClr val="C0C0C0"/>
                  </a:outerShdw>
                </a:effectLst>
              </a:rPr>
              <a:t>及在计算机学科中的地位</a:t>
            </a:r>
            <a:endParaRPr lang="en-US" altLang="zh-CN" sz="2000" b="1" dirty="0">
              <a:effectLst>
                <a:outerShdw blurRad="38100" dist="38100" dir="2700000" algn="tl">
                  <a:srgbClr val="C0C0C0"/>
                </a:outerShdw>
              </a:effectLst>
            </a:endParaRPr>
          </a:p>
          <a:p>
            <a:pPr marL="0" indent="0" algn="just" fontAlgn="auto">
              <a:lnSpc>
                <a:spcPct val="170000"/>
              </a:lnSpc>
              <a:spcAft>
                <a:spcPts val="0"/>
              </a:spcAft>
              <a:buClr>
                <a:srgbClr val="FF0000"/>
              </a:buClr>
              <a:buSzPct val="80000"/>
              <a:buNone/>
              <a:defRPr/>
            </a:pPr>
            <a:r>
              <a:rPr lang="zh-CN" altLang="en-US" sz="2000" b="1" dirty="0">
                <a:solidFill>
                  <a:srgbClr val="0000FF"/>
                </a:solidFill>
                <a:effectLst>
                  <a:outerShdw blurRad="38100" dist="38100" dir="2700000" algn="tl">
                    <a:srgbClr val="C0C0C0"/>
                  </a:outerShdw>
                </a:effectLst>
                <a:latin typeface="+mn-ea"/>
                <a:cs typeface="+mj-cs"/>
              </a:rPr>
              <a:t>（</a:t>
            </a:r>
            <a:r>
              <a:rPr lang="en-US" altLang="zh-CN" sz="2000" b="1" dirty="0">
                <a:solidFill>
                  <a:srgbClr val="0000FF"/>
                </a:solidFill>
                <a:effectLst>
                  <a:outerShdw blurRad="38100" dist="38100" dir="2700000" algn="tl">
                    <a:srgbClr val="C0C0C0"/>
                  </a:outerShdw>
                </a:effectLst>
                <a:latin typeface="+mn-ea"/>
                <a:cs typeface="+mj-cs"/>
              </a:rPr>
              <a:t>1</a:t>
            </a:r>
            <a:r>
              <a:rPr lang="zh-CN" altLang="en-US" sz="2000" b="1" dirty="0">
                <a:solidFill>
                  <a:srgbClr val="0000FF"/>
                </a:solidFill>
                <a:effectLst>
                  <a:outerShdw blurRad="38100" dist="38100" dir="2700000" algn="tl">
                    <a:srgbClr val="C0C0C0"/>
                  </a:outerShdw>
                </a:effectLst>
                <a:latin typeface="+mn-ea"/>
                <a:cs typeface="+mj-cs"/>
              </a:rPr>
              <a:t>）计算机的特点</a:t>
            </a:r>
            <a:endParaRPr lang="en-US" altLang="zh-CN" sz="2000" b="1" dirty="0">
              <a:solidFill>
                <a:srgbClr val="0000FF"/>
              </a:solidFill>
              <a:effectLst>
                <a:outerShdw blurRad="38100" dist="38100" dir="2700000" algn="tl">
                  <a:srgbClr val="C0C0C0"/>
                </a:outerShdw>
              </a:effectLst>
              <a:latin typeface="+mn-ea"/>
              <a:cs typeface="+mj-cs"/>
            </a:endParaRPr>
          </a:p>
          <a:p>
            <a:pPr algn="just" fontAlgn="auto">
              <a:lnSpc>
                <a:spcPct val="170000"/>
              </a:lnSpc>
              <a:spcAft>
                <a:spcPts val="0"/>
              </a:spcAft>
              <a:buClr>
                <a:srgbClr val="7030A0"/>
              </a:buClr>
              <a:buSzPct val="80000"/>
              <a:buFont typeface="Wingdings" panose="05000000000000000000" pitchFamily="2" charset="2"/>
              <a:buChar char="n"/>
              <a:defRPr/>
            </a:pPr>
            <a:r>
              <a:rPr lang="zh-CN" altLang="en-US" sz="2000" dirty="0">
                <a:effectLst>
                  <a:outerShdw blurRad="38100" dist="38100" dir="2700000" algn="tl">
                    <a:srgbClr val="C0C0C0"/>
                  </a:outerShdw>
                </a:effectLst>
              </a:rPr>
              <a:t>计算机是一个离散结构，只能处理离散的或离散化了的数量关系。</a:t>
            </a:r>
            <a:endParaRPr lang="en-US" altLang="zh-CN" sz="2000" dirty="0">
              <a:effectLst>
                <a:outerShdw blurRad="38100" dist="38100" dir="2700000" algn="tl">
                  <a:srgbClr val="C0C0C0"/>
                </a:outerShdw>
              </a:effectLst>
            </a:endParaRPr>
          </a:p>
          <a:p>
            <a:pPr marL="0" indent="0" algn="just" fontAlgn="auto">
              <a:lnSpc>
                <a:spcPct val="170000"/>
              </a:lnSpc>
              <a:spcAft>
                <a:spcPts val="0"/>
              </a:spcAft>
              <a:buClr>
                <a:srgbClr val="7030A0"/>
              </a:buClr>
              <a:buSzPct val="80000"/>
              <a:buNone/>
              <a:defRPr/>
            </a:pPr>
            <a:r>
              <a:rPr lang="en-US" altLang="zh-CN" sz="2000" dirty="0">
                <a:effectLst>
                  <a:outerShdw blurRad="38100" dist="38100" dir="2700000" algn="tl">
                    <a:srgbClr val="C0C0C0"/>
                  </a:outerShdw>
                </a:effectLst>
              </a:rPr>
              <a:t>    </a:t>
            </a:r>
            <a:r>
              <a:rPr lang="zh-CN" altLang="en-US" sz="2000" dirty="0">
                <a:effectLst>
                  <a:outerShdw blurRad="38100" dist="38100" dir="2700000" algn="tl">
                    <a:srgbClr val="C0C0C0"/>
                  </a:outerShdw>
                </a:effectLst>
              </a:rPr>
              <a:t>文本、图像、声音、视频等数据在计算机内部都是采用二进制数进行表示的。</a:t>
            </a:r>
            <a:endParaRPr lang="en-US" altLang="zh-CN" sz="2000" dirty="0">
              <a:effectLst>
                <a:outerShdw blurRad="38100" dist="38100" dir="2700000" algn="tl">
                  <a:srgbClr val="C0C0C0"/>
                </a:outerShdw>
              </a:effectLst>
            </a:endParaRPr>
          </a:p>
          <a:p>
            <a:pPr algn="just" fontAlgn="auto">
              <a:lnSpc>
                <a:spcPct val="170000"/>
              </a:lnSpc>
              <a:spcAft>
                <a:spcPts val="0"/>
              </a:spcAft>
              <a:buClr>
                <a:srgbClr val="7030A0"/>
              </a:buClr>
              <a:buSzPct val="80000"/>
              <a:buFont typeface="Wingdings" panose="05000000000000000000" pitchFamily="2" charset="2"/>
              <a:buChar char="n"/>
              <a:defRPr/>
            </a:pPr>
            <a:r>
              <a:rPr lang="zh-CN" altLang="en-US" sz="2000" dirty="0">
                <a:effectLst>
                  <a:outerShdw blurRad="38100" dist="38100" dir="2700000" algn="tl">
                    <a:srgbClr val="C0C0C0"/>
                  </a:outerShdw>
                </a:effectLst>
              </a:rPr>
              <a:t>所使用的求解方法必须是构造性的，而且要在有限的步骤内完成，具备可行性。</a:t>
            </a:r>
            <a:endParaRPr lang="en-US" altLang="zh-CN" sz="2000" dirty="0">
              <a:effectLst>
                <a:outerShdw blurRad="38100" dist="38100" dir="2700000" algn="tl">
                  <a:srgbClr val="C0C0C0"/>
                </a:outerShdw>
              </a:effectLst>
            </a:endParaRPr>
          </a:p>
          <a:p>
            <a:pPr marL="0" indent="0" algn="just" fontAlgn="auto">
              <a:lnSpc>
                <a:spcPct val="170000"/>
              </a:lnSpc>
              <a:spcAft>
                <a:spcPts val="0"/>
              </a:spcAft>
              <a:buClr>
                <a:schemeClr val="accent6"/>
              </a:buClr>
              <a:buSzPct val="80000"/>
              <a:buNone/>
              <a:defRPr/>
            </a:pPr>
            <a:r>
              <a:rPr lang="zh-CN" altLang="en-US" sz="2000" dirty="0">
                <a:effectLst>
                  <a:outerShdw blurRad="38100" dist="38100" dir="2700000" algn="tl">
                    <a:srgbClr val="C0C0C0"/>
                  </a:outerShdw>
                </a:effectLst>
              </a:rPr>
              <a:t>       计算机的这些特点决定了：需要一门专门研究和讨论</a:t>
            </a:r>
            <a:r>
              <a:rPr lang="zh-CN" altLang="en-US" sz="20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离散量结构</a:t>
            </a:r>
            <a:r>
              <a:rPr lang="zh-CN" altLang="en-US" sz="2000" dirty="0">
                <a:effectLst>
                  <a:outerShdw blurRad="38100" dist="38100" dir="2700000" algn="tl">
                    <a:srgbClr val="C0C0C0"/>
                  </a:outerShdw>
                </a:effectLst>
              </a:rPr>
              <a:t>与</a:t>
            </a:r>
            <a:r>
              <a:rPr lang="zh-CN" altLang="en-US" sz="20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关系</a:t>
            </a:r>
            <a:r>
              <a:rPr lang="zh-CN" altLang="en-US" sz="2000" dirty="0">
                <a:effectLst>
                  <a:outerShdw blurRad="38100" dist="38100" dir="2700000" algn="tl">
                    <a:srgbClr val="C0C0C0"/>
                  </a:outerShdw>
                </a:effectLst>
              </a:rPr>
              <a:t>的数学，为计算机学科提供必须的理论基础和应用工具。这就是</a:t>
            </a:r>
            <a:r>
              <a:rPr lang="zh-CN" altLang="en-US" sz="20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离散数学</a:t>
            </a:r>
            <a:r>
              <a:rPr lang="zh-CN" altLang="en-US" sz="2000" dirty="0">
                <a:effectLst>
                  <a:outerShdw blurRad="38100" dist="38100" dir="2700000" algn="tl">
                    <a:srgbClr val="C0C0C0"/>
                  </a:outerShdw>
                </a:effectLst>
              </a:rPr>
              <a:t>或</a:t>
            </a:r>
            <a:r>
              <a:rPr lang="zh-CN" altLang="en-US" sz="20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计算机数学</a:t>
            </a:r>
            <a:r>
              <a:rPr lang="zh-CN" altLang="en-US" sz="2000" dirty="0">
                <a:effectLst>
                  <a:outerShdw blurRad="38100" dist="38100" dir="2700000" algn="tl">
                    <a:srgbClr val="C0C0C0"/>
                  </a:outerShdw>
                </a:effectLst>
              </a:rPr>
              <a:t>。</a:t>
            </a:r>
            <a:endParaRPr lang="en-US" altLang="zh-CN" sz="2000" dirty="0">
              <a:effectLst>
                <a:outerShdw blurRad="38100" dist="38100" dir="2700000" algn="tl">
                  <a:srgbClr val="C0C0C0"/>
                </a:outerShdw>
              </a:effectLst>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15</a:t>
            </a:fld>
            <a:endParaRPr lang="zh-CN" altLang="en-US" dirty="0"/>
          </a:p>
        </p:txBody>
      </p:sp>
      <p:sp>
        <p:nvSpPr>
          <p:cNvPr id="4" name="文本框 3"/>
          <p:cNvSpPr txBox="1"/>
          <p:nvPr/>
        </p:nvSpPr>
        <p:spPr>
          <a:xfrm>
            <a:off x="1534508" y="126595"/>
            <a:ext cx="1660635" cy="492443"/>
          </a:xfrm>
          <a:prstGeom prst="rect">
            <a:avLst/>
          </a:prstGeom>
          <a:noFill/>
        </p:spPr>
        <p:txBody>
          <a:bodyPr wrap="square" rtlCol="0">
            <a:spAutoFit/>
          </a:bodyPr>
          <a:lstStyle/>
          <a:p>
            <a:r>
              <a:rPr lang="en-US" altLang="zh-CN" dirty="0">
                <a:solidFill>
                  <a:schemeClr val="bg1"/>
                </a:solidFill>
              </a:rPr>
              <a:t>——</a:t>
            </a:r>
            <a:r>
              <a:rPr lang="zh-CN" altLang="en-US" sz="2600" b="1" dirty="0">
                <a:solidFill>
                  <a:schemeClr val="bg1"/>
                </a:solidFill>
              </a:rPr>
              <a:t>引言</a:t>
            </a:r>
          </a:p>
        </p:txBody>
      </p:sp>
    </p:spTree>
    <p:extLst>
      <p:ext uri="{BB962C8B-B14F-4D97-AF65-F5344CB8AC3E}">
        <p14:creationId xmlns:p14="http://schemas.microsoft.com/office/powerpoint/2010/main" val="389604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8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8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8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8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98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339833" y="793293"/>
            <a:ext cx="9487339" cy="449341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a:bodyPr>
          <a:lstStyle/>
          <a:p>
            <a:pPr marL="0" indent="0" algn="just" fontAlgn="auto">
              <a:lnSpc>
                <a:spcPct val="170000"/>
              </a:lnSpc>
              <a:spcAft>
                <a:spcPts val="0"/>
              </a:spcAft>
              <a:buClr>
                <a:srgbClr val="FF0000"/>
              </a:buClr>
              <a:buSzPct val="80000"/>
              <a:buNone/>
              <a:defRPr/>
            </a:pPr>
            <a:r>
              <a:rPr lang="zh-CN" altLang="en-US" sz="2000" b="1" dirty="0">
                <a:solidFill>
                  <a:srgbClr val="0000FF"/>
                </a:solidFill>
                <a:effectLst>
                  <a:outerShdw blurRad="38100" dist="38100" dir="2700000" algn="tl">
                    <a:srgbClr val="C0C0C0"/>
                  </a:outerShdw>
                </a:effectLst>
                <a:latin typeface="+mn-ea"/>
                <a:cs typeface="+mj-cs"/>
              </a:rPr>
              <a:t>（</a:t>
            </a:r>
            <a:r>
              <a:rPr lang="en-US" altLang="zh-CN" sz="2000" b="1" dirty="0">
                <a:solidFill>
                  <a:srgbClr val="0000FF"/>
                </a:solidFill>
                <a:effectLst>
                  <a:outerShdw blurRad="38100" dist="38100" dir="2700000" algn="tl">
                    <a:srgbClr val="C0C0C0"/>
                  </a:outerShdw>
                </a:effectLst>
                <a:latin typeface="+mn-ea"/>
                <a:cs typeface="+mj-cs"/>
              </a:rPr>
              <a:t>2</a:t>
            </a:r>
            <a:r>
              <a:rPr lang="zh-CN" altLang="en-US" sz="2000" b="1" dirty="0">
                <a:solidFill>
                  <a:srgbClr val="0000FF"/>
                </a:solidFill>
                <a:effectLst>
                  <a:outerShdw blurRad="38100" dist="38100" dir="2700000" algn="tl">
                    <a:srgbClr val="C0C0C0"/>
                  </a:outerShdw>
                </a:effectLst>
                <a:latin typeface="+mn-ea"/>
                <a:cs typeface="+mj-cs"/>
              </a:rPr>
              <a:t>）离散数学在学科中的地位</a:t>
            </a:r>
            <a:endParaRPr lang="en-US" altLang="zh-CN" sz="2000" b="1" dirty="0">
              <a:solidFill>
                <a:srgbClr val="0000FF"/>
              </a:solidFill>
              <a:effectLst>
                <a:outerShdw blurRad="38100" dist="38100" dir="2700000" algn="tl">
                  <a:srgbClr val="C0C0C0"/>
                </a:outerShdw>
              </a:effectLst>
              <a:latin typeface="+mn-ea"/>
              <a:cs typeface="+mj-cs"/>
            </a:endParaRPr>
          </a:p>
          <a:p>
            <a:pPr algn="just" fontAlgn="auto">
              <a:lnSpc>
                <a:spcPct val="170000"/>
              </a:lnSpc>
              <a:spcAft>
                <a:spcPts val="0"/>
              </a:spcAft>
              <a:buClr>
                <a:schemeClr val="accent6"/>
              </a:buClr>
              <a:buSzPct val="80000"/>
              <a:buFont typeface="Wingdings" panose="05000000000000000000" pitchFamily="2" charset="2"/>
              <a:buChar char="n"/>
              <a:defRPr/>
            </a:pPr>
            <a:r>
              <a:rPr lang="en-US" altLang="zh-CN" sz="2000" dirty="0"/>
              <a:t> </a:t>
            </a:r>
            <a:r>
              <a:rPr lang="zh-CN" altLang="zh-CN" sz="2000" dirty="0"/>
              <a:t>离散数学是随着计算机科学的发展和计算机应用的日趋广泛而逐渐形成的一门学科，是</a:t>
            </a:r>
            <a:r>
              <a:rPr lang="en-US" altLang="zh-CN" sz="2000" dirty="0"/>
              <a:t>20</a:t>
            </a:r>
            <a:r>
              <a:rPr lang="zh-CN" altLang="zh-CN" sz="2000" dirty="0"/>
              <a:t>世纪</a:t>
            </a:r>
            <a:r>
              <a:rPr lang="en-US" altLang="zh-CN" sz="2000" dirty="0"/>
              <a:t>70</a:t>
            </a:r>
            <a:r>
              <a:rPr lang="zh-CN" altLang="zh-CN" sz="2000" dirty="0"/>
              <a:t>年代初期形成的新兴学科，是近代数学的一个</a:t>
            </a:r>
            <a:r>
              <a:rPr lang="zh-CN" altLang="en-US" sz="2000" dirty="0"/>
              <a:t>重要</a:t>
            </a:r>
            <a:r>
              <a:rPr lang="zh-CN" altLang="zh-CN" sz="2000" dirty="0"/>
              <a:t>分支</a:t>
            </a:r>
            <a:r>
              <a:rPr lang="zh-CN" altLang="en-US" sz="2000" dirty="0"/>
              <a:t>，它</a:t>
            </a:r>
            <a:r>
              <a:rPr lang="zh-CN" altLang="zh-CN" sz="2000" dirty="0"/>
              <a:t>把计算机科学中所涉及到的研究离散量的数学综合在一起，进行系统的、全面的论述，为研究计算机科学的相关问题提供了有力的工具。离散数学一直被</a:t>
            </a:r>
            <a:r>
              <a:rPr lang="zh-CN" altLang="en-US" sz="2000" dirty="0"/>
              <a:t>国际计算机协会</a:t>
            </a:r>
            <a:r>
              <a:rPr lang="zh-CN" altLang="zh-CN" sz="2000" dirty="0"/>
              <a:t>认定为计算机专业的核心课程，也是</a:t>
            </a:r>
            <a:r>
              <a:rPr lang="zh-CN" altLang="en-US" sz="2000" dirty="0"/>
              <a:t>我国</a:t>
            </a:r>
            <a:r>
              <a:rPr lang="zh-CN" altLang="zh-CN" sz="2000" b="1" dirty="0">
                <a:solidFill>
                  <a:srgbClr val="FF0000"/>
                </a:solidFill>
                <a:latin typeface="黑体" panose="02010609060101010101" pitchFamily="49" charset="-122"/>
                <a:ea typeface="黑体" panose="02010609060101010101" pitchFamily="49" charset="-122"/>
              </a:rPr>
              <a:t>计算机专业的核心基础课程</a:t>
            </a:r>
            <a:r>
              <a:rPr lang="zh-CN" altLang="zh-CN" sz="2000" dirty="0"/>
              <a:t>。</a:t>
            </a:r>
            <a:endParaRPr lang="en-US" altLang="zh-CN" sz="2000" dirty="0">
              <a:effectLst>
                <a:outerShdw blurRad="38100" dist="38100" dir="2700000" algn="tl">
                  <a:srgbClr val="C0C0C0"/>
                </a:outerShdw>
              </a:effectLst>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16</a:t>
            </a:fld>
            <a:endParaRPr lang="zh-CN" altLang="en-US" dirty="0"/>
          </a:p>
        </p:txBody>
      </p:sp>
      <p:sp>
        <p:nvSpPr>
          <p:cNvPr id="4" name="文本框 3"/>
          <p:cNvSpPr txBox="1"/>
          <p:nvPr/>
        </p:nvSpPr>
        <p:spPr>
          <a:xfrm>
            <a:off x="1534508" y="126595"/>
            <a:ext cx="1660635" cy="492443"/>
          </a:xfrm>
          <a:prstGeom prst="rect">
            <a:avLst/>
          </a:prstGeom>
          <a:noFill/>
        </p:spPr>
        <p:txBody>
          <a:bodyPr wrap="square" rtlCol="0">
            <a:spAutoFit/>
          </a:bodyPr>
          <a:lstStyle/>
          <a:p>
            <a:r>
              <a:rPr lang="en-US" altLang="zh-CN" dirty="0">
                <a:solidFill>
                  <a:schemeClr val="bg1"/>
                </a:solidFill>
              </a:rPr>
              <a:t>——</a:t>
            </a:r>
            <a:r>
              <a:rPr lang="zh-CN" altLang="en-US" sz="2600" b="1" dirty="0">
                <a:solidFill>
                  <a:schemeClr val="bg1"/>
                </a:solidFill>
              </a:rPr>
              <a:t>引言</a:t>
            </a:r>
          </a:p>
        </p:txBody>
      </p:sp>
    </p:spTree>
    <p:extLst>
      <p:ext uri="{BB962C8B-B14F-4D97-AF65-F5344CB8AC3E}">
        <p14:creationId xmlns:p14="http://schemas.microsoft.com/office/powerpoint/2010/main" val="326647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8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339834" y="793293"/>
            <a:ext cx="9308663" cy="449341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a:bodyPr>
          <a:lstStyle/>
          <a:p>
            <a:pPr>
              <a:lnSpc>
                <a:spcPct val="150000"/>
              </a:lnSpc>
              <a:buClr>
                <a:schemeClr val="accent6"/>
              </a:buClr>
              <a:buFont typeface="Wingdings" panose="05000000000000000000" pitchFamily="2" charset="2"/>
              <a:buChar char="n"/>
            </a:pPr>
            <a:r>
              <a:rPr lang="zh-CN" altLang="zh-CN" sz="2000" dirty="0"/>
              <a:t>离散数学课程所涉及的概念、方法和理论，大量地应用在“数字电路”、“数据结构”、“ 操作系统”、“数据库系统”、“算法的分析与设计”、</a:t>
            </a:r>
            <a:r>
              <a:rPr lang="zh-CN" altLang="en-US" sz="2000" dirty="0"/>
              <a:t>“编译原理”、</a:t>
            </a:r>
            <a:r>
              <a:rPr lang="zh-CN" altLang="zh-CN" sz="2000" dirty="0"/>
              <a:t>“软件工程”、“人工智能”、“多媒体技术”、“ 计算机网络</a:t>
            </a:r>
            <a:r>
              <a:rPr lang="en-US" altLang="zh-CN" sz="2000" dirty="0"/>
              <a:t>”</a:t>
            </a:r>
            <a:r>
              <a:rPr lang="zh-CN" altLang="en-US" sz="2000" dirty="0"/>
              <a:t>、“密码学”</a:t>
            </a:r>
            <a:r>
              <a:rPr lang="zh-CN" altLang="zh-CN" sz="2000" dirty="0"/>
              <a:t>等相关课程中；它所提供的训练，十分有益于</a:t>
            </a:r>
            <a:r>
              <a:rPr lang="zh-CN" altLang="zh-CN" sz="2000" b="1" dirty="0">
                <a:solidFill>
                  <a:srgbClr val="FF0000"/>
                </a:solidFill>
                <a:latin typeface="黑体" panose="02010609060101010101" pitchFamily="49" charset="-122"/>
                <a:ea typeface="黑体" panose="02010609060101010101" pitchFamily="49" charset="-122"/>
              </a:rPr>
              <a:t>概括抽象能力、逻辑思维能力、归纳构造能力</a:t>
            </a:r>
            <a:r>
              <a:rPr lang="zh-CN" altLang="en-US" sz="2000" dirty="0"/>
              <a:t>的提高</a:t>
            </a:r>
            <a:r>
              <a:rPr lang="zh-CN" altLang="zh-CN" sz="2000" dirty="0"/>
              <a:t>，十分有益于</a:t>
            </a:r>
            <a:r>
              <a:rPr lang="zh-CN" altLang="zh-CN" sz="2000" b="1" dirty="0">
                <a:solidFill>
                  <a:srgbClr val="FF0000"/>
                </a:solidFill>
                <a:latin typeface="黑体" panose="02010609060101010101" pitchFamily="49" charset="-122"/>
                <a:ea typeface="黑体" panose="02010609060101010101" pitchFamily="49" charset="-122"/>
              </a:rPr>
              <a:t>严谨、完整、规范</a:t>
            </a:r>
            <a:r>
              <a:rPr lang="zh-CN" altLang="zh-CN" sz="2000" dirty="0"/>
              <a:t>的科学态度的培养。这些能力与态度是一切软、硬件计算机科学工作者所不可缺少的。</a:t>
            </a:r>
            <a:endParaRPr lang="en-US" altLang="zh-CN" sz="2000" dirty="0"/>
          </a:p>
          <a:p>
            <a:pPr>
              <a:lnSpc>
                <a:spcPct val="150000"/>
              </a:lnSpc>
              <a:buClr>
                <a:schemeClr val="accent6"/>
              </a:buClr>
              <a:buFont typeface="Wingdings" panose="05000000000000000000" pitchFamily="2" charset="2"/>
              <a:buChar char="n"/>
            </a:pPr>
            <a:r>
              <a:rPr lang="zh-CN" altLang="zh-CN" sz="2000" dirty="0"/>
              <a:t>离散数学的许多概念及</a:t>
            </a:r>
            <a:r>
              <a:rPr lang="zh-CN" altLang="en-US" sz="2000" dirty="0"/>
              <a:t>方法</a:t>
            </a:r>
            <a:r>
              <a:rPr lang="zh-CN" altLang="zh-CN" sz="2000" dirty="0"/>
              <a:t>在其它学科中</a:t>
            </a:r>
            <a:r>
              <a:rPr lang="zh-CN" altLang="en-US" sz="2000" dirty="0"/>
              <a:t>也得到</a:t>
            </a:r>
            <a:r>
              <a:rPr lang="zh-CN" altLang="zh-CN" sz="2000" dirty="0"/>
              <a:t>了应用。</a:t>
            </a:r>
            <a:r>
              <a:rPr lang="zh-CN" altLang="en-US" sz="2000" dirty="0"/>
              <a:t>如：</a:t>
            </a:r>
            <a:r>
              <a:rPr lang="zh-CN" altLang="zh-CN" sz="2000" dirty="0"/>
              <a:t>信息论</a:t>
            </a:r>
            <a:r>
              <a:rPr lang="zh-CN" altLang="en-US" sz="2000" dirty="0"/>
              <a:t>、</a:t>
            </a:r>
            <a:r>
              <a:rPr lang="zh-CN" altLang="zh-CN" sz="2000" dirty="0"/>
              <a:t>电子工程</a:t>
            </a:r>
            <a:r>
              <a:rPr lang="zh-CN" altLang="en-US" sz="2000" dirty="0"/>
              <a:t>、</a:t>
            </a:r>
            <a:r>
              <a:rPr lang="zh-CN" altLang="zh-CN" sz="2000" dirty="0"/>
              <a:t>统计物理</a:t>
            </a:r>
            <a:r>
              <a:rPr lang="zh-CN" altLang="en-US" sz="2000" dirty="0"/>
              <a:t>、</a:t>
            </a:r>
            <a:r>
              <a:rPr lang="zh-CN" altLang="zh-CN" sz="2000" dirty="0"/>
              <a:t>化学及在分子生物学</a:t>
            </a:r>
            <a:r>
              <a:rPr lang="zh-CN" altLang="en-US" sz="2000" dirty="0"/>
              <a:t>等</a:t>
            </a:r>
            <a:r>
              <a:rPr lang="zh-CN" altLang="zh-CN" sz="2000" dirty="0"/>
              <a:t>。</a:t>
            </a:r>
            <a:endParaRPr lang="en-US" altLang="zh-CN" sz="2000" dirty="0">
              <a:effectLst>
                <a:outerShdw blurRad="38100" dist="38100" dir="2700000" algn="tl">
                  <a:srgbClr val="C0C0C0"/>
                </a:outerShdw>
              </a:effectLst>
            </a:endParaRPr>
          </a:p>
          <a:p>
            <a:pPr>
              <a:lnSpc>
                <a:spcPct val="150000"/>
              </a:lnSpc>
              <a:buClr>
                <a:schemeClr val="accent6"/>
              </a:buClr>
              <a:buFont typeface="Wingdings" panose="05000000000000000000" pitchFamily="2" charset="2"/>
              <a:buChar char="n"/>
            </a:pPr>
            <a:endParaRPr lang="en-US" altLang="zh-CN" sz="2000" dirty="0"/>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17</a:t>
            </a:fld>
            <a:endParaRPr lang="zh-CN" altLang="en-US" dirty="0"/>
          </a:p>
        </p:txBody>
      </p:sp>
      <p:sp>
        <p:nvSpPr>
          <p:cNvPr id="4" name="文本框 3"/>
          <p:cNvSpPr txBox="1"/>
          <p:nvPr/>
        </p:nvSpPr>
        <p:spPr>
          <a:xfrm>
            <a:off x="1534508" y="126595"/>
            <a:ext cx="1660635" cy="492443"/>
          </a:xfrm>
          <a:prstGeom prst="rect">
            <a:avLst/>
          </a:prstGeom>
          <a:noFill/>
        </p:spPr>
        <p:txBody>
          <a:bodyPr wrap="square" rtlCol="0">
            <a:spAutoFit/>
          </a:bodyPr>
          <a:lstStyle/>
          <a:p>
            <a:r>
              <a:rPr lang="en-US" altLang="zh-CN" dirty="0">
                <a:solidFill>
                  <a:schemeClr val="bg1"/>
                </a:solidFill>
              </a:rPr>
              <a:t>——</a:t>
            </a:r>
            <a:r>
              <a:rPr lang="zh-CN" altLang="en-US" sz="2600" b="1" dirty="0">
                <a:solidFill>
                  <a:schemeClr val="bg1"/>
                </a:solidFill>
              </a:rPr>
              <a:t>引言</a:t>
            </a:r>
          </a:p>
        </p:txBody>
      </p:sp>
    </p:spTree>
    <p:extLst>
      <p:ext uri="{BB962C8B-B14F-4D97-AF65-F5344CB8AC3E}">
        <p14:creationId xmlns:p14="http://schemas.microsoft.com/office/powerpoint/2010/main" val="337155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8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462455" y="793293"/>
            <a:ext cx="9459311" cy="449341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a:bodyPr>
          <a:lstStyle/>
          <a:p>
            <a:pPr marL="0" indent="0" algn="just" fontAlgn="auto">
              <a:lnSpc>
                <a:spcPct val="170000"/>
              </a:lnSpc>
              <a:spcAft>
                <a:spcPts val="0"/>
              </a:spcAft>
              <a:buClr>
                <a:srgbClr val="FF0000"/>
              </a:buClr>
              <a:buSzPct val="80000"/>
              <a:buNone/>
              <a:defRPr/>
            </a:pPr>
            <a:r>
              <a:rPr lang="en-US" altLang="zh-CN" sz="2000" b="1" dirty="0">
                <a:effectLst>
                  <a:outerShdw blurRad="38100" dist="38100" dir="2700000" algn="tl">
                    <a:srgbClr val="C0C0C0"/>
                  </a:outerShdw>
                </a:effectLst>
              </a:rPr>
              <a:t>3. </a:t>
            </a:r>
            <a:r>
              <a:rPr lang="zh-CN" altLang="en-US" sz="2000" b="1" dirty="0">
                <a:effectLst>
                  <a:outerShdw blurRad="38100" dist="38100" dir="2700000" algn="tl">
                    <a:srgbClr val="C0C0C0"/>
                  </a:outerShdw>
                </a:effectLst>
              </a:rPr>
              <a:t>离散</a:t>
            </a:r>
            <a:r>
              <a:rPr lang="zh-CN" altLang="zh-CN" sz="2000" b="1" dirty="0">
                <a:effectLst>
                  <a:outerShdw blurRad="38100" dist="38100" dir="2700000" algn="tl">
                    <a:srgbClr val="C0C0C0"/>
                  </a:outerShdw>
                </a:effectLst>
              </a:rPr>
              <a:t>数学</a:t>
            </a:r>
            <a:r>
              <a:rPr lang="zh-CN" altLang="en-US" sz="2000" b="1" dirty="0">
                <a:effectLst>
                  <a:outerShdw blurRad="38100" dist="38100" dir="2700000" algn="tl">
                    <a:srgbClr val="C0C0C0"/>
                  </a:outerShdw>
                </a:effectLst>
              </a:rPr>
              <a:t>课程内容</a:t>
            </a:r>
            <a:endParaRPr lang="en-US" altLang="zh-CN" sz="2000" b="1" dirty="0">
              <a:effectLst>
                <a:outerShdw blurRad="38100" dist="38100" dir="2700000" algn="tl">
                  <a:srgbClr val="C0C0C0"/>
                </a:outerShdw>
              </a:effectLst>
            </a:endParaRPr>
          </a:p>
          <a:p>
            <a:pPr algn="just" fontAlgn="auto">
              <a:lnSpc>
                <a:spcPct val="170000"/>
              </a:lnSpc>
              <a:spcAft>
                <a:spcPts val="0"/>
              </a:spcAft>
              <a:buClr>
                <a:schemeClr val="accent6"/>
              </a:buClr>
              <a:buSzPct val="80000"/>
              <a:buFont typeface="Wingdings" panose="05000000000000000000" pitchFamily="2" charset="2"/>
              <a:buChar char="n"/>
              <a:defRPr/>
            </a:pPr>
            <a:r>
              <a:rPr lang="zh-CN" altLang="en-US" sz="2000" dirty="0">
                <a:effectLst>
                  <a:outerShdw blurRad="38100" dist="38100" dir="2700000" algn="tl">
                    <a:srgbClr val="C0C0C0"/>
                  </a:outerShdw>
                </a:effectLst>
              </a:rPr>
              <a:t>离散数学由多个数学分支组成，每个分支可以看成是一个相对独立的研究领域。各个数学分支从不同的角度出发，研究各种离散量之间的结构和关系。同时</a:t>
            </a:r>
            <a:r>
              <a:rPr lang="en-US" altLang="zh-CN" sz="2000" dirty="0">
                <a:effectLst>
                  <a:outerShdw blurRad="38100" dist="38100" dir="2700000" algn="tl">
                    <a:srgbClr val="C0C0C0"/>
                  </a:outerShdw>
                </a:effectLst>
              </a:rPr>
              <a:t>,</a:t>
            </a:r>
            <a:r>
              <a:rPr lang="zh-CN" altLang="en-US" sz="2000" dirty="0">
                <a:effectLst>
                  <a:outerShdw blurRad="38100" dist="38100" dir="2700000" algn="tl">
                    <a:srgbClr val="C0C0C0"/>
                  </a:outerShdw>
                </a:effectLst>
              </a:rPr>
              <a:t>这些数学分支之间又存在着密切的联系，构成一个完整的知识体系。</a:t>
            </a:r>
            <a:endParaRPr lang="en-US" altLang="zh-CN" sz="2000" dirty="0">
              <a:effectLst>
                <a:outerShdw blurRad="38100" dist="38100" dir="2700000" algn="tl">
                  <a:srgbClr val="C0C0C0"/>
                </a:outerShdw>
              </a:effectLst>
            </a:endParaRPr>
          </a:p>
          <a:p>
            <a:pPr algn="just" fontAlgn="auto">
              <a:lnSpc>
                <a:spcPct val="170000"/>
              </a:lnSpc>
              <a:spcAft>
                <a:spcPts val="0"/>
              </a:spcAft>
              <a:buClr>
                <a:schemeClr val="accent6"/>
              </a:buClr>
              <a:buSzPct val="80000"/>
              <a:buFont typeface="Wingdings" panose="05000000000000000000" pitchFamily="2" charset="2"/>
              <a:buChar char="n"/>
              <a:defRPr/>
            </a:pPr>
            <a:r>
              <a:rPr lang="zh-CN" altLang="en-US" sz="2000" dirty="0"/>
              <a:t>涵盖四个数学分支</a:t>
            </a:r>
            <a:r>
              <a:rPr lang="zh-CN" altLang="en-US" sz="2000" b="1" dirty="0"/>
              <a:t>：</a:t>
            </a:r>
            <a:r>
              <a:rPr lang="zh-CN" altLang="en-US" sz="2000" b="1" dirty="0">
                <a:solidFill>
                  <a:srgbClr val="FF0000"/>
                </a:solidFill>
                <a:latin typeface="黑体" panose="02010609060101010101" pitchFamily="49" charset="-122"/>
                <a:ea typeface="黑体" panose="02010609060101010101" pitchFamily="49" charset="-122"/>
              </a:rPr>
              <a:t>数理逻辑、集合论、代数系统、图论</a:t>
            </a:r>
            <a:r>
              <a:rPr lang="zh-CN" altLang="en-US" sz="2000" b="1" dirty="0"/>
              <a:t>。</a:t>
            </a:r>
            <a:endParaRPr lang="en-US" altLang="zh-CN" sz="2000" b="1" dirty="0"/>
          </a:p>
          <a:p>
            <a:pPr marL="0" indent="0" algn="just" fontAlgn="auto">
              <a:lnSpc>
                <a:spcPct val="170000"/>
              </a:lnSpc>
              <a:spcAft>
                <a:spcPts val="0"/>
              </a:spcAft>
              <a:buClr>
                <a:schemeClr val="accent6"/>
              </a:buClr>
              <a:buSzPct val="80000"/>
              <a:buNone/>
              <a:defRPr/>
            </a:pPr>
            <a:r>
              <a:rPr lang="en-US" altLang="zh-CN" sz="2000" b="1" dirty="0"/>
              <a:t> </a:t>
            </a:r>
            <a:r>
              <a:rPr lang="en-US" altLang="zh-CN" sz="2000" dirty="0"/>
              <a:t>    </a:t>
            </a:r>
            <a:r>
              <a:rPr lang="zh-CN" altLang="en-US" sz="2000" dirty="0"/>
              <a:t>在国外的一些教材中还包含有</a:t>
            </a:r>
            <a:r>
              <a:rPr lang="zh-CN" altLang="en-US" sz="2000" b="1" dirty="0">
                <a:solidFill>
                  <a:srgbClr val="FF0000"/>
                </a:solidFill>
                <a:latin typeface="黑体" panose="02010609060101010101" pitchFamily="49" charset="-122"/>
                <a:ea typeface="黑体" panose="02010609060101010101" pitchFamily="49" charset="-122"/>
              </a:rPr>
              <a:t>数论</a:t>
            </a:r>
            <a:r>
              <a:rPr lang="zh-CN" altLang="en-US" sz="2000" dirty="0"/>
              <a:t>和</a:t>
            </a:r>
            <a:r>
              <a:rPr lang="zh-CN" altLang="en-US" sz="2000" b="1" dirty="0">
                <a:solidFill>
                  <a:srgbClr val="FF0000"/>
                </a:solidFill>
                <a:latin typeface="黑体" panose="02010609060101010101" pitchFamily="49" charset="-122"/>
                <a:ea typeface="黑体" panose="02010609060101010101" pitchFamily="49" charset="-122"/>
              </a:rPr>
              <a:t>计数</a:t>
            </a:r>
            <a:r>
              <a:rPr lang="zh-CN" altLang="en-US" sz="2000" dirty="0"/>
              <a:t>的内容</a:t>
            </a:r>
          </a:p>
          <a:p>
            <a:pPr marL="0" indent="0" algn="just" fontAlgn="auto">
              <a:lnSpc>
                <a:spcPct val="170000"/>
              </a:lnSpc>
              <a:spcAft>
                <a:spcPts val="0"/>
              </a:spcAft>
              <a:buClr>
                <a:schemeClr val="accent6"/>
              </a:buClr>
              <a:buSzPct val="80000"/>
              <a:buNone/>
              <a:defRPr/>
            </a:pPr>
            <a:endParaRPr lang="en-US" altLang="zh-CN" sz="2000" dirty="0">
              <a:effectLst>
                <a:outerShdw blurRad="38100" dist="38100" dir="2700000" algn="tl">
                  <a:srgbClr val="C0C0C0"/>
                </a:outerShdw>
              </a:effectLst>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18</a:t>
            </a:fld>
            <a:endParaRPr lang="zh-CN" altLang="en-US" dirty="0"/>
          </a:p>
        </p:txBody>
      </p:sp>
      <p:sp>
        <p:nvSpPr>
          <p:cNvPr id="4" name="文本框 3"/>
          <p:cNvSpPr txBox="1"/>
          <p:nvPr/>
        </p:nvSpPr>
        <p:spPr>
          <a:xfrm>
            <a:off x="1534508" y="126595"/>
            <a:ext cx="1660635" cy="492443"/>
          </a:xfrm>
          <a:prstGeom prst="rect">
            <a:avLst/>
          </a:prstGeom>
          <a:noFill/>
        </p:spPr>
        <p:txBody>
          <a:bodyPr wrap="square" rtlCol="0">
            <a:spAutoFit/>
          </a:bodyPr>
          <a:lstStyle/>
          <a:p>
            <a:r>
              <a:rPr lang="en-US" altLang="zh-CN" dirty="0">
                <a:solidFill>
                  <a:schemeClr val="bg1"/>
                </a:solidFill>
              </a:rPr>
              <a:t>——</a:t>
            </a:r>
            <a:r>
              <a:rPr lang="zh-CN" altLang="en-US" sz="2600" b="1" dirty="0">
                <a:solidFill>
                  <a:schemeClr val="bg1"/>
                </a:solidFill>
              </a:rPr>
              <a:t>引言</a:t>
            </a:r>
          </a:p>
        </p:txBody>
      </p:sp>
    </p:spTree>
    <p:extLst>
      <p:ext uri="{BB962C8B-B14F-4D97-AF65-F5344CB8AC3E}">
        <p14:creationId xmlns:p14="http://schemas.microsoft.com/office/powerpoint/2010/main" val="274830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8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8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8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462455" y="793293"/>
            <a:ext cx="9459311" cy="449341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a:bodyPr>
          <a:lstStyle/>
          <a:p>
            <a:pPr marL="0" indent="0" algn="just" fontAlgn="auto">
              <a:lnSpc>
                <a:spcPct val="170000"/>
              </a:lnSpc>
              <a:spcAft>
                <a:spcPts val="0"/>
              </a:spcAft>
              <a:buClr>
                <a:srgbClr val="FF0000"/>
              </a:buClr>
              <a:buSzPct val="80000"/>
              <a:buNone/>
              <a:defRPr/>
            </a:pPr>
            <a:r>
              <a:rPr lang="en-US" altLang="zh-CN" sz="2000" b="1" dirty="0">
                <a:effectLst>
                  <a:outerShdw blurRad="38100" dist="38100" dir="2700000" algn="tl">
                    <a:srgbClr val="C0C0C0"/>
                  </a:outerShdw>
                </a:effectLst>
              </a:rPr>
              <a:t>4. </a:t>
            </a:r>
            <a:r>
              <a:rPr lang="zh-CN" altLang="en-US" sz="2000" b="1" dirty="0">
                <a:effectLst>
                  <a:outerShdw blurRad="38100" dist="38100" dir="2700000" algn="tl">
                    <a:srgbClr val="C0C0C0"/>
                  </a:outerShdw>
                </a:effectLst>
              </a:rPr>
              <a:t>离散</a:t>
            </a:r>
            <a:r>
              <a:rPr lang="zh-CN" altLang="zh-CN" sz="2000" b="1" dirty="0">
                <a:effectLst>
                  <a:outerShdw blurRad="38100" dist="38100" dir="2700000" algn="tl">
                    <a:srgbClr val="C0C0C0"/>
                  </a:outerShdw>
                </a:effectLst>
              </a:rPr>
              <a:t>数学</a:t>
            </a:r>
            <a:r>
              <a:rPr lang="zh-CN" altLang="en-US" sz="2000" b="1" dirty="0">
                <a:effectLst>
                  <a:outerShdw blurRad="38100" dist="38100" dir="2700000" algn="tl">
                    <a:srgbClr val="C0C0C0"/>
                  </a:outerShdw>
                </a:effectLst>
              </a:rPr>
              <a:t>的培养目标</a:t>
            </a:r>
            <a:endParaRPr lang="en-US" altLang="zh-CN" sz="2000" b="1" dirty="0">
              <a:effectLst>
                <a:outerShdw blurRad="38100" dist="38100" dir="2700000" algn="tl">
                  <a:srgbClr val="C0C0C0"/>
                </a:outerShdw>
              </a:effectLst>
            </a:endParaRPr>
          </a:p>
          <a:p>
            <a:pPr algn="just" fontAlgn="auto">
              <a:lnSpc>
                <a:spcPct val="170000"/>
              </a:lnSpc>
              <a:spcAft>
                <a:spcPts val="0"/>
              </a:spcAft>
              <a:buClr>
                <a:schemeClr val="accent6"/>
              </a:buClr>
              <a:buSzPct val="80000"/>
              <a:buFont typeface="Wingdings" panose="05000000000000000000" pitchFamily="2" charset="2"/>
              <a:buChar char="n"/>
              <a:defRPr/>
            </a:pPr>
            <a:r>
              <a:rPr lang="zh-CN" altLang="en-US" sz="2000" dirty="0">
                <a:effectLst>
                  <a:outerShdw blurRad="38100" dist="38100" dir="2700000" algn="tl">
                    <a:srgbClr val="C0C0C0"/>
                  </a:outerShdw>
                </a:effectLst>
              </a:rPr>
              <a:t>形式化的数理逻辑思维能力</a:t>
            </a:r>
            <a:endParaRPr lang="en-US" altLang="zh-CN" sz="2000" dirty="0">
              <a:effectLst>
                <a:outerShdw blurRad="38100" dist="38100" dir="2700000" algn="tl">
                  <a:srgbClr val="C0C0C0"/>
                </a:outerShdw>
              </a:effectLst>
            </a:endParaRPr>
          </a:p>
          <a:p>
            <a:pPr algn="just" fontAlgn="auto">
              <a:lnSpc>
                <a:spcPct val="170000"/>
              </a:lnSpc>
              <a:spcAft>
                <a:spcPts val="0"/>
              </a:spcAft>
              <a:buClr>
                <a:schemeClr val="accent6"/>
              </a:buClr>
              <a:buSzPct val="80000"/>
              <a:buFont typeface="Wingdings" panose="05000000000000000000" pitchFamily="2" charset="2"/>
              <a:buChar char="n"/>
              <a:defRPr/>
            </a:pPr>
            <a:r>
              <a:rPr lang="zh-CN" altLang="en-US" sz="2000" dirty="0">
                <a:effectLst>
                  <a:outerShdw blurRad="38100" dist="38100" dir="2700000" algn="tl">
                    <a:srgbClr val="C0C0C0"/>
                  </a:outerShdw>
                </a:effectLst>
              </a:rPr>
              <a:t>离散结构建模与应用能力</a:t>
            </a:r>
            <a:endParaRPr lang="en-US" altLang="zh-CN" sz="2000" dirty="0">
              <a:effectLst>
                <a:outerShdw blurRad="38100" dist="38100" dir="2700000" algn="tl">
                  <a:srgbClr val="C0C0C0"/>
                </a:outerShdw>
              </a:effectLst>
            </a:endParaRPr>
          </a:p>
          <a:p>
            <a:pPr algn="just" fontAlgn="auto">
              <a:lnSpc>
                <a:spcPct val="170000"/>
              </a:lnSpc>
              <a:spcAft>
                <a:spcPts val="0"/>
              </a:spcAft>
              <a:buClr>
                <a:schemeClr val="accent6"/>
              </a:buClr>
              <a:buSzPct val="80000"/>
              <a:buFont typeface="Wingdings" panose="05000000000000000000" pitchFamily="2" charset="2"/>
              <a:buChar char="n"/>
              <a:defRPr/>
            </a:pPr>
            <a:r>
              <a:rPr lang="zh-CN" altLang="en-US" sz="2000" dirty="0">
                <a:effectLst>
                  <a:outerShdw blurRad="38100" dist="38100" dir="2700000" algn="tl">
                    <a:srgbClr val="C0C0C0"/>
                  </a:outerShdw>
                </a:effectLst>
              </a:rPr>
              <a:t>计算与算法思维能力</a:t>
            </a:r>
            <a:endParaRPr lang="en-US" altLang="zh-CN" sz="2000" dirty="0">
              <a:effectLst>
                <a:outerShdw blurRad="38100" dist="38100" dir="2700000" algn="tl">
                  <a:srgbClr val="C0C0C0"/>
                </a:outerShdw>
              </a:effectLst>
            </a:endParaRPr>
          </a:p>
          <a:p>
            <a:pPr algn="just" fontAlgn="auto">
              <a:lnSpc>
                <a:spcPct val="170000"/>
              </a:lnSpc>
              <a:spcAft>
                <a:spcPts val="0"/>
              </a:spcAft>
              <a:buClr>
                <a:schemeClr val="accent6"/>
              </a:buClr>
              <a:buSzPct val="80000"/>
              <a:buFont typeface="Wingdings" panose="05000000000000000000" pitchFamily="2" charset="2"/>
              <a:buChar char="n"/>
              <a:defRPr/>
            </a:pPr>
            <a:r>
              <a:rPr lang="zh-CN" altLang="en-US" sz="2000" dirty="0">
                <a:effectLst>
                  <a:outerShdw blurRad="38100" dist="38100" dir="2700000" algn="tl">
                    <a:srgbClr val="C0C0C0"/>
                  </a:outerShdw>
                </a:effectLst>
              </a:rPr>
              <a:t>数学抽象思维与概括能力</a:t>
            </a:r>
            <a:endParaRPr lang="en-US" altLang="zh-CN" sz="2000" dirty="0">
              <a:effectLst>
                <a:outerShdw blurRad="38100" dist="38100" dir="2700000" algn="tl">
                  <a:srgbClr val="C0C0C0"/>
                </a:outerShdw>
              </a:effectLst>
            </a:endParaRPr>
          </a:p>
          <a:p>
            <a:pPr marL="0" indent="0" algn="just" fontAlgn="auto">
              <a:lnSpc>
                <a:spcPct val="170000"/>
              </a:lnSpc>
              <a:spcAft>
                <a:spcPts val="0"/>
              </a:spcAft>
              <a:buClr>
                <a:schemeClr val="accent6"/>
              </a:buClr>
              <a:buSzPct val="80000"/>
              <a:buNone/>
              <a:defRPr/>
            </a:pPr>
            <a:endParaRPr lang="en-US" altLang="zh-CN" sz="2000" dirty="0">
              <a:effectLst>
                <a:outerShdw blurRad="38100" dist="38100" dir="2700000" algn="tl">
                  <a:srgbClr val="C0C0C0"/>
                </a:outerShdw>
              </a:effectLst>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19</a:t>
            </a:fld>
            <a:endParaRPr lang="zh-CN" altLang="en-US" dirty="0"/>
          </a:p>
        </p:txBody>
      </p:sp>
      <p:sp>
        <p:nvSpPr>
          <p:cNvPr id="4" name="文本框 3"/>
          <p:cNvSpPr txBox="1"/>
          <p:nvPr/>
        </p:nvSpPr>
        <p:spPr>
          <a:xfrm>
            <a:off x="1534508" y="126595"/>
            <a:ext cx="1660635" cy="492443"/>
          </a:xfrm>
          <a:prstGeom prst="rect">
            <a:avLst/>
          </a:prstGeom>
          <a:noFill/>
        </p:spPr>
        <p:txBody>
          <a:bodyPr wrap="square" rtlCol="0">
            <a:spAutoFit/>
          </a:bodyPr>
          <a:lstStyle/>
          <a:p>
            <a:r>
              <a:rPr lang="en-US" altLang="zh-CN" dirty="0">
                <a:solidFill>
                  <a:schemeClr val="bg1"/>
                </a:solidFill>
              </a:rPr>
              <a:t>——</a:t>
            </a:r>
            <a:r>
              <a:rPr lang="zh-CN" altLang="en-US" sz="2600" b="1" dirty="0">
                <a:solidFill>
                  <a:schemeClr val="bg1"/>
                </a:solidFill>
              </a:rPr>
              <a:t>引言</a:t>
            </a:r>
          </a:p>
        </p:txBody>
      </p:sp>
      <p:graphicFrame>
        <p:nvGraphicFramePr>
          <p:cNvPr id="5" name="表格 4">
            <a:extLst>
              <a:ext uri="{FF2B5EF4-FFF2-40B4-BE49-F238E27FC236}">
                <a16:creationId xmlns:a16="http://schemas.microsoft.com/office/drawing/2014/main" id="{0CB2D0BE-BF61-42FC-9A95-66863F590BAF}"/>
              </a:ext>
            </a:extLst>
          </p:cNvPr>
          <p:cNvGraphicFramePr>
            <a:graphicFrameLocks noGrp="1"/>
          </p:cNvGraphicFramePr>
          <p:nvPr>
            <p:extLst>
              <p:ext uri="{D42A27DB-BD31-4B8C-83A1-F6EECF244321}">
                <p14:modId xmlns:p14="http://schemas.microsoft.com/office/powerpoint/2010/main" val="3759949039"/>
              </p:ext>
            </p:extLst>
          </p:nvPr>
        </p:nvGraphicFramePr>
        <p:xfrm>
          <a:off x="4315968" y="857301"/>
          <a:ext cx="5685173" cy="4170954"/>
        </p:xfrm>
        <a:graphic>
          <a:graphicData uri="http://schemas.openxmlformats.org/drawingml/2006/table">
            <a:tbl>
              <a:tblPr>
                <a:tableStyleId>{5C22544A-7EE6-4342-B048-85BDC9FD1C3A}</a:tableStyleId>
              </a:tblPr>
              <a:tblGrid>
                <a:gridCol w="957725">
                  <a:extLst>
                    <a:ext uri="{9D8B030D-6E8A-4147-A177-3AD203B41FA5}">
                      <a16:colId xmlns:a16="http://schemas.microsoft.com/office/drawing/2014/main" val="253799246"/>
                    </a:ext>
                  </a:extLst>
                </a:gridCol>
                <a:gridCol w="2294878">
                  <a:extLst>
                    <a:ext uri="{9D8B030D-6E8A-4147-A177-3AD203B41FA5}">
                      <a16:colId xmlns:a16="http://schemas.microsoft.com/office/drawing/2014/main" val="3911391499"/>
                    </a:ext>
                  </a:extLst>
                </a:gridCol>
                <a:gridCol w="2432570">
                  <a:extLst>
                    <a:ext uri="{9D8B030D-6E8A-4147-A177-3AD203B41FA5}">
                      <a16:colId xmlns:a16="http://schemas.microsoft.com/office/drawing/2014/main" val="426118433"/>
                    </a:ext>
                  </a:extLst>
                </a:gridCol>
              </a:tblGrid>
              <a:tr h="403498">
                <a:tc>
                  <a:txBody>
                    <a:bodyPr/>
                    <a:lstStyle/>
                    <a:p>
                      <a:pPr algn="ctr">
                        <a:lnSpc>
                          <a:spcPts val="2000"/>
                        </a:lnSpc>
                        <a:spcAft>
                          <a:spcPts val="0"/>
                        </a:spcAft>
                      </a:pPr>
                      <a:r>
                        <a:rPr lang="zh-CN" sz="1600" b="1" dirty="0">
                          <a:effectLst/>
                        </a:rPr>
                        <a:t>毕业要求</a:t>
                      </a:r>
                      <a:endParaRPr lang="zh-CN" sz="1600" b="1"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oFill/>
                  </a:tcPr>
                </a:tc>
                <a:tc>
                  <a:txBody>
                    <a:bodyPr/>
                    <a:lstStyle/>
                    <a:p>
                      <a:pPr algn="ctr">
                        <a:lnSpc>
                          <a:spcPts val="2000"/>
                        </a:lnSpc>
                        <a:spcAft>
                          <a:spcPts val="0"/>
                        </a:spcAft>
                      </a:pPr>
                      <a:r>
                        <a:rPr lang="zh-CN" sz="1600" b="1" dirty="0">
                          <a:effectLst/>
                        </a:rPr>
                        <a:t>毕业要求指标点</a:t>
                      </a:r>
                      <a:endParaRPr lang="zh-CN" sz="1600" b="1"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oFill/>
                  </a:tcPr>
                </a:tc>
                <a:tc>
                  <a:txBody>
                    <a:bodyPr/>
                    <a:lstStyle/>
                    <a:p>
                      <a:pPr algn="ctr">
                        <a:lnSpc>
                          <a:spcPts val="2000"/>
                        </a:lnSpc>
                        <a:spcAft>
                          <a:spcPts val="0"/>
                        </a:spcAft>
                      </a:pPr>
                      <a:r>
                        <a:rPr lang="zh-CN" sz="1600" b="1" dirty="0">
                          <a:effectLst/>
                        </a:rPr>
                        <a:t>课程目标</a:t>
                      </a:r>
                      <a:endParaRPr lang="zh-CN" sz="1600" b="1"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oFill/>
                  </a:tcPr>
                </a:tc>
                <a:extLst>
                  <a:ext uri="{0D108BD9-81ED-4DB2-BD59-A6C34878D82A}">
                    <a16:rowId xmlns:a16="http://schemas.microsoft.com/office/drawing/2014/main" val="1941655090"/>
                  </a:ext>
                </a:extLst>
              </a:tr>
              <a:tr h="1276350">
                <a:tc>
                  <a:txBody>
                    <a:bodyPr/>
                    <a:lstStyle/>
                    <a:p>
                      <a:pPr marL="66675" marR="66675" algn="l">
                        <a:lnSpc>
                          <a:spcPct val="150000"/>
                        </a:lnSpc>
                        <a:spcAft>
                          <a:spcPts val="0"/>
                        </a:spcAft>
                      </a:pPr>
                      <a:r>
                        <a:rPr lang="en-US" sz="1400" kern="0" dirty="0">
                          <a:effectLst/>
                        </a:rPr>
                        <a:t>1</a:t>
                      </a:r>
                      <a:r>
                        <a:rPr lang="zh-CN" sz="1400" kern="0" dirty="0">
                          <a:effectLst/>
                        </a:rPr>
                        <a:t>、工程知识</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oFill/>
                  </a:tcPr>
                </a:tc>
                <a:tc>
                  <a:txBody>
                    <a:bodyPr/>
                    <a:lstStyle/>
                    <a:p>
                      <a:pPr marL="66675" marR="66675">
                        <a:lnSpc>
                          <a:spcPct val="150000"/>
                        </a:lnSpc>
                        <a:spcAft>
                          <a:spcPts val="0"/>
                        </a:spcAft>
                      </a:pPr>
                      <a:r>
                        <a:rPr lang="en-US" sz="1400" dirty="0">
                          <a:effectLst/>
                        </a:rPr>
                        <a:t>1-1 </a:t>
                      </a:r>
                      <a:r>
                        <a:rPr lang="zh-CN" sz="1400" dirty="0">
                          <a:effectLst/>
                        </a:rPr>
                        <a:t>掌握数学与自然科学的基本概念、基本理论和基本技能，培养逻辑思维和逻辑推理能力。</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oFill/>
                  </a:tcPr>
                </a:tc>
                <a:tc>
                  <a:txBody>
                    <a:bodyPr/>
                    <a:lstStyle/>
                    <a:p>
                      <a:pPr marL="66675" marR="66675" algn="l">
                        <a:lnSpc>
                          <a:spcPct val="150000"/>
                        </a:lnSpc>
                        <a:spcAft>
                          <a:spcPts val="0"/>
                        </a:spcAft>
                      </a:pPr>
                      <a:r>
                        <a:rPr lang="zh-CN" sz="1400" kern="0" dirty="0">
                          <a:effectLst/>
                        </a:rPr>
                        <a:t>课程目标</a:t>
                      </a:r>
                      <a:r>
                        <a:rPr lang="en-US" sz="1400" kern="0" dirty="0">
                          <a:effectLst/>
                        </a:rPr>
                        <a:t>1</a:t>
                      </a:r>
                      <a:r>
                        <a:rPr lang="zh-CN" sz="1400" kern="0" dirty="0">
                          <a:effectLst/>
                        </a:rPr>
                        <a:t>：使学生掌握离散数学的理论知识，培养学生进行问题求解、系统设计的逻辑思维能力和计算思维能力，提升学生应用计算机解决复杂工程问题的能力。</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oFill/>
                  </a:tcPr>
                </a:tc>
                <a:extLst>
                  <a:ext uri="{0D108BD9-81ED-4DB2-BD59-A6C34878D82A}">
                    <a16:rowId xmlns:a16="http://schemas.microsoft.com/office/drawing/2014/main" val="4176669837"/>
                  </a:ext>
                </a:extLst>
              </a:tr>
              <a:tr h="996950">
                <a:tc>
                  <a:txBody>
                    <a:bodyPr/>
                    <a:lstStyle/>
                    <a:p>
                      <a:pPr marL="0" indent="0" algn="l">
                        <a:lnSpc>
                          <a:spcPct val="150000"/>
                        </a:lnSpc>
                        <a:spcAft>
                          <a:spcPts val="0"/>
                        </a:spcAft>
                      </a:pPr>
                      <a:r>
                        <a:rPr lang="en-US" sz="1400" kern="0" dirty="0">
                          <a:effectLst/>
                        </a:rPr>
                        <a:t>2</a:t>
                      </a:r>
                      <a:r>
                        <a:rPr lang="zh-CN" sz="1400" kern="0" dirty="0">
                          <a:effectLst/>
                        </a:rPr>
                        <a:t>、问题分析</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nchor="ctr">
                    <a:noFill/>
                  </a:tcPr>
                </a:tc>
                <a:tc>
                  <a:txBody>
                    <a:bodyPr/>
                    <a:lstStyle/>
                    <a:p>
                      <a:pPr marL="66675" marR="66675">
                        <a:lnSpc>
                          <a:spcPct val="150000"/>
                        </a:lnSpc>
                        <a:spcAft>
                          <a:spcPts val="0"/>
                        </a:spcAft>
                      </a:pPr>
                      <a:r>
                        <a:rPr lang="en-US" sz="1400" dirty="0">
                          <a:effectLst/>
                        </a:rPr>
                        <a:t>2-1</a:t>
                      </a:r>
                      <a:r>
                        <a:rPr lang="zh-CN" sz="1400" dirty="0">
                          <a:effectLst/>
                        </a:rPr>
                        <a:t>能够应用数学、自然科学和计算机科学的基本原理，对计算机领域复杂工程问题进行抽象分析与识别，选择或建立一种模型抽象表达、并进行推理、求解和验证</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oFill/>
                  </a:tcPr>
                </a:tc>
                <a:tc>
                  <a:txBody>
                    <a:bodyPr/>
                    <a:lstStyle/>
                    <a:p>
                      <a:pPr marL="0" indent="0" algn="l">
                        <a:lnSpc>
                          <a:spcPct val="150000"/>
                        </a:lnSpc>
                        <a:spcAft>
                          <a:spcPts val="0"/>
                        </a:spcAft>
                      </a:pPr>
                      <a:r>
                        <a:rPr lang="zh-CN" sz="1400" kern="0" dirty="0">
                          <a:effectLst/>
                        </a:rPr>
                        <a:t>课程目标</a:t>
                      </a:r>
                      <a:r>
                        <a:rPr lang="en-US" sz="1400" kern="0" dirty="0">
                          <a:effectLst/>
                        </a:rPr>
                        <a:t>2</a:t>
                      </a:r>
                      <a:r>
                        <a:rPr lang="zh-CN" sz="1400" kern="0" dirty="0">
                          <a:effectLst/>
                        </a:rPr>
                        <a:t>：培养学生将所学的理论知识应用于计算机系统及相关信息处理系统中复杂工程问题的分析、求解、推理和证明等。</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nchor="ctr">
                    <a:noFill/>
                  </a:tcPr>
                </a:tc>
                <a:extLst>
                  <a:ext uri="{0D108BD9-81ED-4DB2-BD59-A6C34878D82A}">
                    <a16:rowId xmlns:a16="http://schemas.microsoft.com/office/drawing/2014/main" val="3501866547"/>
                  </a:ext>
                </a:extLst>
              </a:tr>
            </a:tbl>
          </a:graphicData>
        </a:graphic>
      </p:graphicFrame>
    </p:spTree>
    <p:extLst>
      <p:ext uri="{BB962C8B-B14F-4D97-AF65-F5344CB8AC3E}">
        <p14:creationId xmlns:p14="http://schemas.microsoft.com/office/powerpoint/2010/main" val="191730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9812">
                                            <p:txEl>
                                              <p:pRg st="0" end="0"/>
                                            </p:txEl>
                                          </p:spTgt>
                                        </p:tgtEl>
                                        <p:attrNameLst>
                                          <p:attrName>style.visibility</p:attrName>
                                        </p:attrNameLst>
                                      </p:cBhvr>
                                      <p:to>
                                        <p:strVal val="visible"/>
                                      </p:to>
                                    </p:set>
                                    <p:animEffect transition="in" filter="fade">
                                      <p:cBhvr>
                                        <p:cTn id="7" dur="1000"/>
                                        <p:tgtEl>
                                          <p:spTgt spid="119812">
                                            <p:txEl>
                                              <p:pRg st="0" end="0"/>
                                            </p:txEl>
                                          </p:spTgt>
                                        </p:tgtEl>
                                      </p:cBhvr>
                                    </p:animEffect>
                                    <p:anim calcmode="lin" valueType="num">
                                      <p:cBhvr>
                                        <p:cTn id="8" dur="1000" fill="hold"/>
                                        <p:tgtEl>
                                          <p:spTgt spid="1198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98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9812">
                                            <p:txEl>
                                              <p:pRg st="1" end="1"/>
                                            </p:txEl>
                                          </p:spTgt>
                                        </p:tgtEl>
                                        <p:attrNameLst>
                                          <p:attrName>style.visibility</p:attrName>
                                        </p:attrNameLst>
                                      </p:cBhvr>
                                      <p:to>
                                        <p:strVal val="visible"/>
                                      </p:to>
                                    </p:set>
                                    <p:animEffect transition="in" filter="fade">
                                      <p:cBhvr>
                                        <p:cTn id="14" dur="1000"/>
                                        <p:tgtEl>
                                          <p:spTgt spid="119812">
                                            <p:txEl>
                                              <p:pRg st="1" end="1"/>
                                            </p:txEl>
                                          </p:spTgt>
                                        </p:tgtEl>
                                      </p:cBhvr>
                                    </p:animEffect>
                                    <p:anim calcmode="lin" valueType="num">
                                      <p:cBhvr>
                                        <p:cTn id="15" dur="1000" fill="hold"/>
                                        <p:tgtEl>
                                          <p:spTgt spid="1198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98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9812">
                                            <p:txEl>
                                              <p:pRg st="2" end="2"/>
                                            </p:txEl>
                                          </p:spTgt>
                                        </p:tgtEl>
                                        <p:attrNameLst>
                                          <p:attrName>style.visibility</p:attrName>
                                        </p:attrNameLst>
                                      </p:cBhvr>
                                      <p:to>
                                        <p:strVal val="visible"/>
                                      </p:to>
                                    </p:set>
                                    <p:animEffect transition="in" filter="fade">
                                      <p:cBhvr>
                                        <p:cTn id="21" dur="1000"/>
                                        <p:tgtEl>
                                          <p:spTgt spid="119812">
                                            <p:txEl>
                                              <p:pRg st="2" end="2"/>
                                            </p:txEl>
                                          </p:spTgt>
                                        </p:tgtEl>
                                      </p:cBhvr>
                                    </p:animEffect>
                                    <p:anim calcmode="lin" valueType="num">
                                      <p:cBhvr>
                                        <p:cTn id="22" dur="1000" fill="hold"/>
                                        <p:tgtEl>
                                          <p:spTgt spid="1198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98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9812">
                                            <p:txEl>
                                              <p:pRg st="3" end="3"/>
                                            </p:txEl>
                                          </p:spTgt>
                                        </p:tgtEl>
                                        <p:attrNameLst>
                                          <p:attrName>style.visibility</p:attrName>
                                        </p:attrNameLst>
                                      </p:cBhvr>
                                      <p:to>
                                        <p:strVal val="visible"/>
                                      </p:to>
                                    </p:set>
                                    <p:animEffect transition="in" filter="fade">
                                      <p:cBhvr>
                                        <p:cTn id="28" dur="1000"/>
                                        <p:tgtEl>
                                          <p:spTgt spid="119812">
                                            <p:txEl>
                                              <p:pRg st="3" end="3"/>
                                            </p:txEl>
                                          </p:spTgt>
                                        </p:tgtEl>
                                      </p:cBhvr>
                                    </p:animEffect>
                                    <p:anim calcmode="lin" valueType="num">
                                      <p:cBhvr>
                                        <p:cTn id="29" dur="1000" fill="hold"/>
                                        <p:tgtEl>
                                          <p:spTgt spid="11981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98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9812">
                                            <p:txEl>
                                              <p:pRg st="4" end="4"/>
                                            </p:txEl>
                                          </p:spTgt>
                                        </p:tgtEl>
                                        <p:attrNameLst>
                                          <p:attrName>style.visibility</p:attrName>
                                        </p:attrNameLst>
                                      </p:cBhvr>
                                      <p:to>
                                        <p:strVal val="visible"/>
                                      </p:to>
                                    </p:set>
                                    <p:animEffect transition="in" filter="fade">
                                      <p:cBhvr>
                                        <p:cTn id="35" dur="1000"/>
                                        <p:tgtEl>
                                          <p:spTgt spid="119812">
                                            <p:txEl>
                                              <p:pRg st="4" end="4"/>
                                            </p:txEl>
                                          </p:spTgt>
                                        </p:tgtEl>
                                      </p:cBhvr>
                                    </p:animEffect>
                                    <p:anim calcmode="lin" valueType="num">
                                      <p:cBhvr>
                                        <p:cTn id="36" dur="1000" fill="hold"/>
                                        <p:tgtEl>
                                          <p:spTgt spid="11981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1981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Text Box 5"/>
          <p:cNvSpPr txBox="1">
            <a:spLocks noGrp="1" noChangeArrowheads="1"/>
          </p:cNvSpPr>
          <p:nvPr>
            <p:ph type="title" idx="4294967295"/>
          </p:nvPr>
        </p:nvSpPr>
        <p:spPr>
          <a:xfrm>
            <a:off x="508000" y="704850"/>
            <a:ext cx="9144000" cy="813657"/>
          </a:xfrm>
          <a:prstGeom prst="rect">
            <a:avLst/>
          </a:prstGeom>
        </p:spPr>
        <p:txBody>
          <a:bodyPr rtlCol="0">
            <a:normAutofit/>
          </a:bodyPr>
          <a:lstStyle/>
          <a:p>
            <a:pPr algn="l" fontAlgn="auto">
              <a:spcAft>
                <a:spcPts val="0"/>
              </a:spcAft>
              <a:defRPr/>
            </a:pPr>
            <a:r>
              <a:rPr lang="zh-CN" altLang="en-US" sz="3600" b="1" dirty="0">
                <a:solidFill>
                  <a:srgbClr val="0000FF"/>
                </a:solidFill>
                <a:effectLst>
                  <a:outerShdw blurRad="38100" dist="38100" dir="2700000" algn="tl">
                    <a:srgbClr val="C0C0C0"/>
                  </a:outerShdw>
                </a:effectLst>
                <a:latin typeface="隶书" panose="02010509060101010101" pitchFamily="49" charset="-122"/>
                <a:ea typeface="隶书" panose="02010509060101010101" pitchFamily="49" charset="-122"/>
              </a:rPr>
              <a:t>引言</a:t>
            </a:r>
          </a:p>
        </p:txBody>
      </p:sp>
      <p:sp>
        <p:nvSpPr>
          <p:cNvPr id="119812" name="Rectangle 4"/>
          <p:cNvSpPr>
            <a:spLocks noGrp="1" noChangeArrowheads="1"/>
          </p:cNvSpPr>
          <p:nvPr>
            <p:ph idx="1"/>
          </p:nvPr>
        </p:nvSpPr>
        <p:spPr>
          <a:xfrm>
            <a:off x="508000" y="1413404"/>
            <a:ext cx="9144000" cy="377190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fontScale="55000" lnSpcReduction="20000"/>
          </a:bodyPr>
          <a:lstStyle/>
          <a:p>
            <a:pPr marL="571500" indent="-571500" algn="just" fontAlgn="auto">
              <a:lnSpc>
                <a:spcPct val="170000"/>
              </a:lnSpc>
              <a:spcAft>
                <a:spcPts val="0"/>
              </a:spcAft>
              <a:buSzPct val="80000"/>
              <a:buFont typeface="+mj-ea"/>
              <a:buAutoNum type="ea1JpnChsDbPeriod"/>
              <a:defRPr/>
            </a:pPr>
            <a:r>
              <a:rPr lang="zh-CN" altLang="en-US" sz="3400" b="1" dirty="0">
                <a:latin typeface="+mj-ea"/>
                <a:ea typeface="+mj-ea"/>
              </a:rPr>
              <a:t>走进离散数学</a:t>
            </a:r>
            <a:endParaRPr lang="en-US" altLang="zh-CN" sz="3400" b="1" dirty="0">
              <a:latin typeface="+mj-ea"/>
              <a:ea typeface="+mj-ea"/>
            </a:endParaRPr>
          </a:p>
          <a:p>
            <a:pPr marL="514350" indent="-249238" algn="just" fontAlgn="auto">
              <a:lnSpc>
                <a:spcPct val="170000"/>
              </a:lnSpc>
              <a:spcAft>
                <a:spcPts val="0"/>
              </a:spcAft>
              <a:buSzPct val="80000"/>
              <a:buFont typeface="+mj-lt"/>
              <a:buAutoNum type="arabicPeriod"/>
              <a:defRPr/>
            </a:pPr>
            <a:r>
              <a:rPr lang="zh-CN" altLang="zh-CN" sz="2900" b="1" dirty="0">
                <a:effectLst>
                  <a:outerShdw blurRad="38100" dist="38100" dir="2700000" algn="tl">
                    <a:srgbClr val="C0C0C0"/>
                  </a:outerShdw>
                </a:effectLst>
              </a:rPr>
              <a:t>数学</a:t>
            </a:r>
            <a:r>
              <a:rPr lang="zh-CN" altLang="en-US" sz="2900" b="1" dirty="0">
                <a:effectLst>
                  <a:outerShdw blurRad="38100" dist="38100" dir="2700000" algn="tl">
                    <a:srgbClr val="C0C0C0"/>
                  </a:outerShdw>
                </a:effectLst>
              </a:rPr>
              <a:t>与科学与技术</a:t>
            </a:r>
            <a:endParaRPr lang="en-US" altLang="zh-CN" sz="2900" b="1" dirty="0">
              <a:effectLst>
                <a:outerShdw blurRad="38100" dist="38100" dir="2700000" algn="tl">
                  <a:srgbClr val="C0C0C0"/>
                </a:outerShdw>
              </a:effectLst>
            </a:endParaRPr>
          </a:p>
          <a:p>
            <a:pPr marL="514350" indent="-249238" algn="just" fontAlgn="auto">
              <a:lnSpc>
                <a:spcPct val="170000"/>
              </a:lnSpc>
              <a:spcAft>
                <a:spcPts val="0"/>
              </a:spcAft>
              <a:buSzPct val="80000"/>
              <a:buFont typeface="+mj-lt"/>
              <a:buAutoNum type="arabicPeriod"/>
              <a:defRPr/>
            </a:pPr>
            <a:r>
              <a:rPr lang="zh-CN" altLang="en-US" sz="2900" b="1" dirty="0">
                <a:effectLst>
                  <a:outerShdw blurRad="38100" dist="38100" dir="2700000" algn="tl">
                    <a:srgbClr val="C0C0C0"/>
                  </a:outerShdw>
                </a:effectLst>
              </a:rPr>
              <a:t>数学及</a:t>
            </a:r>
            <a:r>
              <a:rPr lang="zh-CN" altLang="zh-CN" sz="2900" b="1" dirty="0">
                <a:effectLst>
                  <a:outerShdw blurRad="38100" dist="38100" dir="2700000" algn="tl">
                    <a:srgbClr val="C0C0C0"/>
                  </a:outerShdw>
                </a:effectLst>
              </a:rPr>
              <a:t>基本特征</a:t>
            </a:r>
            <a:endParaRPr lang="en-US" altLang="zh-CN" sz="2900" b="1" dirty="0">
              <a:effectLst>
                <a:outerShdw blurRad="38100" dist="38100" dir="2700000" algn="tl">
                  <a:srgbClr val="C0C0C0"/>
                </a:outerShdw>
              </a:effectLst>
            </a:endParaRPr>
          </a:p>
          <a:p>
            <a:pPr marL="514350" indent="-249238" algn="just" fontAlgn="auto">
              <a:lnSpc>
                <a:spcPct val="170000"/>
              </a:lnSpc>
              <a:spcAft>
                <a:spcPts val="0"/>
              </a:spcAft>
              <a:buSzPct val="80000"/>
              <a:buFont typeface="+mj-lt"/>
              <a:buAutoNum type="arabicPeriod"/>
              <a:defRPr/>
            </a:pPr>
            <a:r>
              <a:rPr lang="zh-CN" altLang="zh-CN" sz="2900" b="1" dirty="0">
                <a:effectLst>
                  <a:outerShdw blurRad="38100" dist="38100" dir="2700000" algn="tl">
                    <a:srgbClr val="C0C0C0"/>
                  </a:outerShdw>
                </a:effectLst>
              </a:rPr>
              <a:t>离散数学及其学科地位</a:t>
            </a:r>
          </a:p>
          <a:p>
            <a:pPr marL="514350" indent="-249238" algn="just" fontAlgn="auto">
              <a:lnSpc>
                <a:spcPct val="170000"/>
              </a:lnSpc>
              <a:spcAft>
                <a:spcPts val="0"/>
              </a:spcAft>
              <a:buSzPct val="80000"/>
              <a:buFont typeface="+mj-lt"/>
              <a:buAutoNum type="arabicPeriod"/>
              <a:defRPr/>
            </a:pPr>
            <a:r>
              <a:rPr lang="zh-CN" altLang="en-US" sz="2900" b="1" dirty="0">
                <a:effectLst>
                  <a:outerShdw blurRad="38100" dist="38100" dir="2700000" algn="tl">
                    <a:srgbClr val="C0C0C0"/>
                  </a:outerShdw>
                </a:effectLst>
              </a:rPr>
              <a:t>离散数学课程内容</a:t>
            </a:r>
            <a:endParaRPr lang="en-US" altLang="zh-CN" sz="2900" b="1" dirty="0">
              <a:effectLst>
                <a:outerShdw blurRad="38100" dist="38100" dir="2700000" algn="tl">
                  <a:srgbClr val="C0C0C0"/>
                </a:outerShdw>
              </a:effectLst>
            </a:endParaRPr>
          </a:p>
          <a:p>
            <a:pPr marL="514350" indent="-249238" algn="just" fontAlgn="auto">
              <a:lnSpc>
                <a:spcPct val="170000"/>
              </a:lnSpc>
              <a:spcAft>
                <a:spcPts val="0"/>
              </a:spcAft>
              <a:buSzPct val="80000"/>
              <a:buFont typeface="+mj-lt"/>
              <a:buAutoNum type="arabicPeriod"/>
              <a:defRPr/>
            </a:pPr>
            <a:r>
              <a:rPr lang="zh-CN" altLang="en-US" sz="2900" b="1" dirty="0">
                <a:effectLst>
                  <a:outerShdw blurRad="38100" dist="38100" dir="2700000" algn="tl">
                    <a:srgbClr val="C0C0C0"/>
                  </a:outerShdw>
                </a:effectLst>
              </a:rPr>
              <a:t>离散数学培养目标</a:t>
            </a:r>
            <a:endParaRPr lang="en-US" altLang="zh-CN" sz="2900" b="1" dirty="0">
              <a:effectLst>
                <a:outerShdw blurRad="38100" dist="38100" dir="2700000" algn="tl">
                  <a:srgbClr val="C0C0C0"/>
                </a:outerShdw>
              </a:effectLst>
            </a:endParaRPr>
          </a:p>
          <a:p>
            <a:pPr marL="571500" indent="-571500" algn="just" fontAlgn="auto">
              <a:lnSpc>
                <a:spcPct val="170000"/>
              </a:lnSpc>
              <a:spcAft>
                <a:spcPts val="0"/>
              </a:spcAft>
              <a:buSzPct val="80000"/>
              <a:buFont typeface="+mj-ea"/>
              <a:buAutoNum type="ea1JpnChsDbPeriod" startAt="2"/>
              <a:defRPr/>
            </a:pPr>
            <a:r>
              <a:rPr lang="zh-CN" altLang="en-US" sz="3400" b="1" dirty="0">
                <a:latin typeface="+mj-ea"/>
                <a:ea typeface="+mj-ea"/>
              </a:rPr>
              <a:t>如何学好离散数学</a:t>
            </a:r>
            <a:endParaRPr lang="en-US" altLang="zh-CN" sz="3400" b="1" dirty="0">
              <a:latin typeface="+mj-ea"/>
              <a:ea typeface="+mj-ea"/>
            </a:endParaRPr>
          </a:p>
          <a:p>
            <a:pPr marL="571500" indent="-571500" algn="just" fontAlgn="auto">
              <a:lnSpc>
                <a:spcPct val="170000"/>
              </a:lnSpc>
              <a:spcAft>
                <a:spcPts val="0"/>
              </a:spcAft>
              <a:buSzPct val="80000"/>
              <a:buFont typeface="+mj-ea"/>
              <a:buAutoNum type="ea1JpnChsDbPeriod" startAt="2"/>
              <a:defRPr/>
            </a:pPr>
            <a:r>
              <a:rPr lang="zh-CN" altLang="en-US" sz="3400" b="1" dirty="0">
                <a:latin typeface="+mj-ea"/>
                <a:ea typeface="+mj-ea"/>
              </a:rPr>
              <a:t>教材及参考书</a:t>
            </a:r>
            <a:endParaRPr lang="zh-CN" altLang="zh-CN" sz="3400" b="1" dirty="0">
              <a:latin typeface="+mj-ea"/>
              <a:ea typeface="+mj-ea"/>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2</a:t>
            </a:fld>
            <a:endParaRPr lang="zh-CN" altLang="en-US" dirty="0"/>
          </a:p>
        </p:txBody>
      </p:sp>
    </p:spTree>
    <p:extLst>
      <p:ext uri="{BB962C8B-B14F-4D97-AF65-F5344CB8AC3E}">
        <p14:creationId xmlns:p14="http://schemas.microsoft.com/office/powerpoint/2010/main" val="205647000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81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981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981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981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981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981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981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98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p:bldP spid="11981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5BBFC82C-EC12-51F6-7906-80BC681E269F}"/>
              </a:ext>
            </a:extLst>
          </p:cNvPr>
          <p:cNvSpPr>
            <a:spLocks noGrp="1"/>
          </p:cNvSpPr>
          <p:nvPr>
            <p:ph type="dt" sz="half" idx="10"/>
          </p:nvPr>
        </p:nvSpPr>
        <p:spPr/>
        <p:txBody>
          <a:bodyPr/>
          <a:lstStyle/>
          <a:p>
            <a:fld id="{43060782-EDEF-4CE1-890A-5E0E2A3D07EF}" type="datetime1">
              <a:rPr lang="zh-CN" altLang="en-US" smtClean="0"/>
              <a:pPr/>
              <a:t>2024/9/22</a:t>
            </a:fld>
            <a:endParaRPr lang="zh-CN" altLang="en-US" dirty="0"/>
          </a:p>
        </p:txBody>
      </p:sp>
      <p:sp>
        <p:nvSpPr>
          <p:cNvPr id="4" name="灯片编号占位符 3">
            <a:extLst>
              <a:ext uri="{FF2B5EF4-FFF2-40B4-BE49-F238E27FC236}">
                <a16:creationId xmlns:a16="http://schemas.microsoft.com/office/drawing/2014/main" id="{86A14F4F-2D1D-7008-65A7-47EB8FC3C685}"/>
              </a:ext>
            </a:extLst>
          </p:cNvPr>
          <p:cNvSpPr>
            <a:spLocks noGrp="1"/>
          </p:cNvSpPr>
          <p:nvPr>
            <p:ph type="sldNum" sz="quarter" idx="11"/>
          </p:nvPr>
        </p:nvSpPr>
        <p:spPr/>
        <p:txBody>
          <a:bodyPr/>
          <a:lstStyle/>
          <a:p>
            <a:fld id="{CBEE8C34-2C2E-41F0-81E8-685178ADA816}" type="slidenum">
              <a:rPr lang="zh-CN" altLang="en-US" smtClean="0"/>
              <a:pPr/>
              <a:t>20</a:t>
            </a:fld>
            <a:endParaRPr lang="zh-CN" altLang="en-US" dirty="0"/>
          </a:p>
        </p:txBody>
      </p:sp>
      <p:sp>
        <p:nvSpPr>
          <p:cNvPr id="5" name="文本框 4">
            <a:extLst>
              <a:ext uri="{FF2B5EF4-FFF2-40B4-BE49-F238E27FC236}">
                <a16:creationId xmlns:a16="http://schemas.microsoft.com/office/drawing/2014/main" id="{591367E9-C22B-02DA-37F9-EAEEF354E8B3}"/>
              </a:ext>
            </a:extLst>
          </p:cNvPr>
          <p:cNvSpPr txBox="1"/>
          <p:nvPr/>
        </p:nvSpPr>
        <p:spPr>
          <a:xfrm>
            <a:off x="1534508" y="126595"/>
            <a:ext cx="1660635" cy="492443"/>
          </a:xfrm>
          <a:prstGeom prst="rect">
            <a:avLst/>
          </a:prstGeom>
          <a:noFill/>
        </p:spPr>
        <p:txBody>
          <a:bodyPr wrap="square" rtlCol="0">
            <a:spAutoFit/>
          </a:bodyPr>
          <a:lstStyle/>
          <a:p>
            <a:r>
              <a:rPr lang="en-US" altLang="zh-CN" dirty="0">
                <a:solidFill>
                  <a:schemeClr val="bg1"/>
                </a:solidFill>
              </a:rPr>
              <a:t>——</a:t>
            </a:r>
            <a:r>
              <a:rPr lang="zh-CN" altLang="en-US" sz="2600" b="1" dirty="0">
                <a:solidFill>
                  <a:schemeClr val="bg1"/>
                </a:solidFill>
              </a:rPr>
              <a:t>引言</a:t>
            </a:r>
          </a:p>
        </p:txBody>
      </p:sp>
      <p:sp>
        <p:nvSpPr>
          <p:cNvPr id="6" name="Rectangle 4">
            <a:extLst>
              <a:ext uri="{FF2B5EF4-FFF2-40B4-BE49-F238E27FC236}">
                <a16:creationId xmlns:a16="http://schemas.microsoft.com/office/drawing/2014/main" id="{103F8A4A-B3AC-8E75-EC49-4F22D63A448D}"/>
              </a:ext>
            </a:extLst>
          </p:cNvPr>
          <p:cNvSpPr>
            <a:spLocks noGrp="1" noChangeArrowheads="1"/>
          </p:cNvSpPr>
          <p:nvPr>
            <p:ph idx="1"/>
          </p:nvPr>
        </p:nvSpPr>
        <p:spPr>
          <a:xfrm>
            <a:off x="462455" y="793293"/>
            <a:ext cx="9459311" cy="449341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fontScale="92500" lnSpcReduction="20000"/>
          </a:bodyPr>
          <a:lstStyle/>
          <a:p>
            <a:pPr marL="0" indent="0" algn="just" fontAlgn="auto">
              <a:lnSpc>
                <a:spcPct val="170000"/>
              </a:lnSpc>
              <a:spcAft>
                <a:spcPts val="0"/>
              </a:spcAft>
              <a:buClr>
                <a:srgbClr val="FF0000"/>
              </a:buClr>
              <a:buSzPct val="80000"/>
              <a:buNone/>
              <a:defRPr/>
            </a:pPr>
            <a:r>
              <a:rPr lang="en-US" altLang="zh-CN" sz="2000" b="1" dirty="0">
                <a:effectLst>
                  <a:outerShdw blurRad="38100" dist="38100" dir="2700000" algn="tl">
                    <a:srgbClr val="C0C0C0"/>
                  </a:outerShdw>
                </a:effectLst>
              </a:rPr>
              <a:t>4. </a:t>
            </a:r>
            <a:r>
              <a:rPr lang="zh-CN" altLang="en-US" sz="2000" b="1" dirty="0">
                <a:effectLst>
                  <a:outerShdw blurRad="38100" dist="38100" dir="2700000" algn="tl">
                    <a:srgbClr val="C0C0C0"/>
                  </a:outerShdw>
                </a:effectLst>
              </a:rPr>
              <a:t>离散数学与人工智能</a:t>
            </a:r>
            <a:endParaRPr lang="en-US" altLang="zh-CN" sz="2000" b="1" dirty="0">
              <a:effectLst>
                <a:outerShdw blurRad="38100" dist="38100" dir="2700000" algn="tl">
                  <a:srgbClr val="C0C0C0"/>
                </a:outerShdw>
              </a:effectLst>
            </a:endParaRPr>
          </a:p>
          <a:p>
            <a:pPr algn="just" fontAlgn="auto">
              <a:lnSpc>
                <a:spcPct val="170000"/>
              </a:lnSpc>
              <a:spcAft>
                <a:spcPts val="0"/>
              </a:spcAft>
              <a:buClr>
                <a:schemeClr val="accent6"/>
              </a:buClr>
              <a:buSzPct val="80000"/>
              <a:buFont typeface="Wingdings" panose="05000000000000000000" pitchFamily="2" charset="2"/>
              <a:buChar char="n"/>
              <a:defRPr/>
            </a:pPr>
            <a:r>
              <a:rPr lang="zh-CN" altLang="en-US" sz="2000" dirty="0">
                <a:effectLst>
                  <a:outerShdw blurRad="38100" dist="38100" dir="2700000" algn="tl">
                    <a:srgbClr val="C0C0C0"/>
                  </a:outerShdw>
                </a:effectLst>
              </a:rPr>
              <a:t>人工智能（</a:t>
            </a:r>
            <a:r>
              <a:rPr lang="en-US" altLang="zh-CN" sz="2000" dirty="0">
                <a:effectLst>
                  <a:outerShdw blurRad="38100" dist="38100" dir="2700000" algn="tl">
                    <a:srgbClr val="C0C0C0"/>
                  </a:outerShdw>
                </a:effectLst>
              </a:rPr>
              <a:t>AI</a:t>
            </a:r>
            <a:r>
              <a:rPr lang="zh-CN" altLang="en-US" sz="2000" dirty="0">
                <a:effectLst>
                  <a:outerShdw blurRad="38100" dist="38100" dir="2700000" algn="tl">
                    <a:srgbClr val="C0C0C0"/>
                  </a:outerShdw>
                </a:effectLst>
              </a:rPr>
              <a:t>）是一门研究、开发用于模拟、延伸和扩展人的智能的理论、方法、技术及应用系统的科学。</a:t>
            </a:r>
            <a:endParaRPr lang="en-US" altLang="zh-CN" sz="2000" dirty="0">
              <a:effectLst>
                <a:outerShdw blurRad="38100" dist="38100" dir="2700000" algn="tl">
                  <a:srgbClr val="C0C0C0"/>
                </a:outerShdw>
              </a:effectLst>
            </a:endParaRPr>
          </a:p>
          <a:p>
            <a:pPr algn="just" fontAlgn="auto">
              <a:lnSpc>
                <a:spcPct val="170000"/>
              </a:lnSpc>
              <a:spcAft>
                <a:spcPts val="0"/>
              </a:spcAft>
              <a:buClr>
                <a:schemeClr val="accent6"/>
              </a:buClr>
              <a:buSzPct val="80000"/>
              <a:buFont typeface="Wingdings" panose="05000000000000000000" pitchFamily="2" charset="2"/>
              <a:buChar char="n"/>
              <a:defRPr/>
            </a:pPr>
            <a:r>
              <a:rPr lang="zh-CN" altLang="en-US" sz="2000" dirty="0"/>
              <a:t>人工智能基础理论包括搜索与问题求解、知识与推理、学习与发现及领域应用</a:t>
            </a:r>
            <a:r>
              <a:rPr lang="zh-CN" altLang="en-US" sz="2000" b="1" dirty="0"/>
              <a:t>。</a:t>
            </a:r>
            <a:endParaRPr lang="en-US" altLang="zh-CN" sz="2000" b="1" dirty="0"/>
          </a:p>
          <a:p>
            <a:pPr marL="0" indent="0" algn="just" fontAlgn="auto">
              <a:lnSpc>
                <a:spcPct val="170000"/>
              </a:lnSpc>
              <a:spcAft>
                <a:spcPts val="0"/>
              </a:spcAft>
              <a:buClr>
                <a:schemeClr val="accent6"/>
              </a:buClr>
              <a:buSzPct val="80000"/>
              <a:buNone/>
              <a:defRPr/>
            </a:pPr>
            <a:r>
              <a:rPr lang="en-US" altLang="zh-CN" sz="2000" b="1" dirty="0"/>
              <a:t> </a:t>
            </a:r>
            <a:r>
              <a:rPr lang="en-US" altLang="zh-CN" sz="2000" dirty="0"/>
              <a:t>    </a:t>
            </a:r>
            <a:r>
              <a:rPr lang="zh-CN" altLang="en-US" sz="2000" dirty="0">
                <a:solidFill>
                  <a:srgbClr val="FF0000"/>
                </a:solidFill>
              </a:rPr>
              <a:t>搜索与稳态求解</a:t>
            </a:r>
            <a:r>
              <a:rPr lang="zh-CN" altLang="en-US" sz="2000" dirty="0"/>
              <a:t>包括搜索求解问题的基本原理、搜索策略、图搜索以及博弈；</a:t>
            </a:r>
            <a:endParaRPr lang="en-US" altLang="zh-CN" sz="2000" dirty="0"/>
          </a:p>
          <a:p>
            <a:pPr marL="0" indent="0" algn="just" fontAlgn="auto">
              <a:lnSpc>
                <a:spcPct val="170000"/>
              </a:lnSpc>
              <a:spcAft>
                <a:spcPts val="0"/>
              </a:spcAft>
              <a:buClr>
                <a:schemeClr val="accent6"/>
              </a:buClr>
              <a:buSzPct val="80000"/>
              <a:buNone/>
              <a:defRPr/>
            </a:pPr>
            <a:r>
              <a:rPr lang="en-US" altLang="zh-CN" sz="2000" dirty="0"/>
              <a:t>     </a:t>
            </a:r>
            <a:r>
              <a:rPr lang="zh-CN" altLang="en-US" sz="2000" dirty="0">
                <a:solidFill>
                  <a:srgbClr val="FF0000"/>
                </a:solidFill>
              </a:rPr>
              <a:t>知识与推理</a:t>
            </a:r>
            <a:r>
              <a:rPr lang="zh-CN" altLang="en-US" sz="2000" dirty="0"/>
              <a:t>包括谓词逻辑基本知识、归结原理、归结反演等；</a:t>
            </a:r>
            <a:endParaRPr lang="en-US" altLang="zh-CN" sz="2000" dirty="0"/>
          </a:p>
          <a:p>
            <a:pPr marL="0" indent="0" algn="just" fontAlgn="auto">
              <a:lnSpc>
                <a:spcPct val="170000"/>
              </a:lnSpc>
              <a:spcAft>
                <a:spcPts val="0"/>
              </a:spcAft>
              <a:buClr>
                <a:schemeClr val="accent6"/>
              </a:buClr>
              <a:buSzPct val="80000"/>
              <a:buNone/>
              <a:defRPr/>
            </a:pPr>
            <a:r>
              <a:rPr lang="en-US" altLang="zh-CN" sz="2000" dirty="0"/>
              <a:t>     </a:t>
            </a:r>
            <a:r>
              <a:rPr lang="zh-CN" altLang="en-US" sz="2000" dirty="0">
                <a:solidFill>
                  <a:srgbClr val="FF0000"/>
                </a:solidFill>
              </a:rPr>
              <a:t>学习与发现</a:t>
            </a:r>
            <a:r>
              <a:rPr lang="zh-CN" altLang="en-US" sz="2000" dirty="0"/>
              <a:t>包括机器学习的基本概念、分类、回归、聚类等；</a:t>
            </a:r>
            <a:endParaRPr lang="en-US" altLang="zh-CN" sz="2000" dirty="0"/>
          </a:p>
          <a:p>
            <a:pPr marL="0" indent="0" algn="just" fontAlgn="auto">
              <a:lnSpc>
                <a:spcPct val="170000"/>
              </a:lnSpc>
              <a:spcAft>
                <a:spcPts val="0"/>
              </a:spcAft>
              <a:buClr>
                <a:schemeClr val="accent6"/>
              </a:buClr>
              <a:buSzPct val="80000"/>
              <a:buNone/>
              <a:defRPr/>
            </a:pPr>
            <a:r>
              <a:rPr lang="en-US" altLang="zh-CN" sz="2000" dirty="0"/>
              <a:t>     </a:t>
            </a:r>
            <a:r>
              <a:rPr lang="zh-CN" altLang="en-US" sz="2000" dirty="0">
                <a:solidFill>
                  <a:srgbClr val="FF0000"/>
                </a:solidFill>
              </a:rPr>
              <a:t>领域应用</a:t>
            </a:r>
            <a:r>
              <a:rPr lang="zh-CN" altLang="en-US" sz="2000" dirty="0"/>
              <a:t>包括自然语言处理、机器人、语言识别、图像识别、计算机视觉等。</a:t>
            </a:r>
            <a:endParaRPr lang="en-US" altLang="zh-CN" sz="2000" dirty="0"/>
          </a:p>
          <a:p>
            <a:pPr marL="0" indent="0" algn="just" fontAlgn="auto">
              <a:lnSpc>
                <a:spcPct val="170000"/>
              </a:lnSpc>
              <a:spcAft>
                <a:spcPts val="0"/>
              </a:spcAft>
              <a:buClr>
                <a:schemeClr val="accent6"/>
              </a:buClr>
              <a:buSzPct val="80000"/>
              <a:buNone/>
              <a:defRPr/>
            </a:pPr>
            <a:r>
              <a:rPr lang="zh-CN" altLang="en-US" sz="2000" dirty="0"/>
              <a:t>目前在医疗、金融、交通、制造业、农业等领域都得到了广泛应用。</a:t>
            </a:r>
          </a:p>
          <a:p>
            <a:pPr marL="0" indent="0" algn="just" fontAlgn="auto">
              <a:lnSpc>
                <a:spcPct val="170000"/>
              </a:lnSpc>
              <a:spcAft>
                <a:spcPts val="0"/>
              </a:spcAft>
              <a:buClr>
                <a:schemeClr val="accent6"/>
              </a:buClr>
              <a:buSzPct val="80000"/>
              <a:buNone/>
              <a:defRPr/>
            </a:pPr>
            <a:endParaRPr lang="en-US" altLang="zh-CN" sz="2000" dirty="0">
              <a:effectLst>
                <a:outerShdw blurRad="38100" dist="38100" dir="2700000" algn="tl">
                  <a:srgbClr val="C0C0C0"/>
                </a:outerShdw>
              </a:effectLst>
            </a:endParaRPr>
          </a:p>
        </p:txBody>
      </p:sp>
    </p:spTree>
    <p:extLst>
      <p:ext uri="{BB962C8B-B14F-4D97-AF65-F5344CB8AC3E}">
        <p14:creationId xmlns:p14="http://schemas.microsoft.com/office/powerpoint/2010/main" val="268705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7FCB5886-AA1E-F1B1-1AB1-EDCCE1FD0633}"/>
              </a:ext>
            </a:extLst>
          </p:cNvPr>
          <p:cNvSpPr>
            <a:spLocks noGrp="1"/>
          </p:cNvSpPr>
          <p:nvPr>
            <p:ph type="dt" sz="half" idx="10"/>
          </p:nvPr>
        </p:nvSpPr>
        <p:spPr/>
        <p:txBody>
          <a:bodyPr/>
          <a:lstStyle/>
          <a:p>
            <a:fld id="{43060782-EDEF-4CE1-890A-5E0E2A3D07EF}" type="datetime1">
              <a:rPr lang="zh-CN" altLang="en-US" smtClean="0"/>
              <a:pPr/>
              <a:t>2024/9/22</a:t>
            </a:fld>
            <a:endParaRPr lang="zh-CN" altLang="en-US" dirty="0"/>
          </a:p>
        </p:txBody>
      </p:sp>
      <p:sp>
        <p:nvSpPr>
          <p:cNvPr id="4" name="灯片编号占位符 3">
            <a:extLst>
              <a:ext uri="{FF2B5EF4-FFF2-40B4-BE49-F238E27FC236}">
                <a16:creationId xmlns:a16="http://schemas.microsoft.com/office/drawing/2014/main" id="{A3FA1596-990B-8853-6461-86238ADCF2FB}"/>
              </a:ext>
            </a:extLst>
          </p:cNvPr>
          <p:cNvSpPr>
            <a:spLocks noGrp="1"/>
          </p:cNvSpPr>
          <p:nvPr>
            <p:ph type="sldNum" sz="quarter" idx="11"/>
          </p:nvPr>
        </p:nvSpPr>
        <p:spPr/>
        <p:txBody>
          <a:bodyPr/>
          <a:lstStyle/>
          <a:p>
            <a:fld id="{CBEE8C34-2C2E-41F0-81E8-685178ADA816}" type="slidenum">
              <a:rPr lang="zh-CN" altLang="en-US" smtClean="0"/>
              <a:pPr/>
              <a:t>21</a:t>
            </a:fld>
            <a:endParaRPr lang="zh-CN" altLang="en-US" dirty="0"/>
          </a:p>
        </p:txBody>
      </p:sp>
      <p:sp>
        <p:nvSpPr>
          <p:cNvPr id="5" name="文本框 4">
            <a:extLst>
              <a:ext uri="{FF2B5EF4-FFF2-40B4-BE49-F238E27FC236}">
                <a16:creationId xmlns:a16="http://schemas.microsoft.com/office/drawing/2014/main" id="{1C1F724C-30DB-B422-5DD5-041F057E3B52}"/>
              </a:ext>
            </a:extLst>
          </p:cNvPr>
          <p:cNvSpPr txBox="1"/>
          <p:nvPr/>
        </p:nvSpPr>
        <p:spPr>
          <a:xfrm>
            <a:off x="1534508" y="126595"/>
            <a:ext cx="1660635" cy="492443"/>
          </a:xfrm>
          <a:prstGeom prst="rect">
            <a:avLst/>
          </a:prstGeom>
          <a:noFill/>
        </p:spPr>
        <p:txBody>
          <a:bodyPr wrap="square" rtlCol="0">
            <a:spAutoFit/>
          </a:bodyPr>
          <a:lstStyle/>
          <a:p>
            <a:r>
              <a:rPr lang="en-US" altLang="zh-CN" dirty="0">
                <a:solidFill>
                  <a:schemeClr val="bg1"/>
                </a:solidFill>
              </a:rPr>
              <a:t>——</a:t>
            </a:r>
            <a:r>
              <a:rPr lang="zh-CN" altLang="en-US" sz="2600" b="1" dirty="0">
                <a:solidFill>
                  <a:schemeClr val="bg1"/>
                </a:solidFill>
              </a:rPr>
              <a:t>引言</a:t>
            </a:r>
          </a:p>
        </p:txBody>
      </p:sp>
      <p:sp>
        <p:nvSpPr>
          <p:cNvPr id="6" name="Rectangle 4">
            <a:extLst>
              <a:ext uri="{FF2B5EF4-FFF2-40B4-BE49-F238E27FC236}">
                <a16:creationId xmlns:a16="http://schemas.microsoft.com/office/drawing/2014/main" id="{E6680916-F0AF-C9A3-1F74-AEA1342B84FB}"/>
              </a:ext>
            </a:extLst>
          </p:cNvPr>
          <p:cNvSpPr>
            <a:spLocks noGrp="1" noChangeArrowheads="1"/>
          </p:cNvSpPr>
          <p:nvPr>
            <p:ph idx="1"/>
          </p:nvPr>
        </p:nvSpPr>
        <p:spPr>
          <a:xfrm>
            <a:off x="339834" y="793293"/>
            <a:ext cx="9308663" cy="449341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a:bodyPr>
          <a:lstStyle/>
          <a:p>
            <a:pPr>
              <a:lnSpc>
                <a:spcPct val="150000"/>
              </a:lnSpc>
              <a:buClr>
                <a:schemeClr val="accent6"/>
              </a:buClr>
              <a:buFont typeface="Wingdings" panose="05000000000000000000" pitchFamily="2" charset="2"/>
              <a:buChar char="n"/>
            </a:pPr>
            <a:r>
              <a:rPr lang="zh-CN" altLang="en-US" sz="2000" dirty="0"/>
              <a:t>人工智能的智能主要体现在计算机的推理能力上。离散数学中的逻辑、推理和证明等思想方法，为人工智能提供了重要的理论基础和工具</a:t>
            </a:r>
            <a:r>
              <a:rPr lang="zh-CN" altLang="zh-CN" sz="2000" dirty="0"/>
              <a:t>。</a:t>
            </a:r>
            <a:endParaRPr lang="en-US" altLang="zh-CN" sz="2000" dirty="0"/>
          </a:p>
          <a:p>
            <a:pPr>
              <a:lnSpc>
                <a:spcPct val="150000"/>
              </a:lnSpc>
              <a:buClr>
                <a:schemeClr val="accent6"/>
              </a:buClr>
              <a:buFont typeface="Wingdings" panose="05000000000000000000" pitchFamily="2" charset="2"/>
              <a:buChar char="n"/>
            </a:pPr>
            <a:r>
              <a:rPr lang="zh-CN" altLang="en-US" sz="2000" dirty="0"/>
              <a:t>在机器学习、数据挖掘、自然语言处理等人工智能领域，数据及其关系的描述、挖掘对于其研究具有重要作用、离散数学中的集合论为其提供理论基础。</a:t>
            </a:r>
            <a:endParaRPr lang="en-US" altLang="zh-CN" sz="2000" dirty="0"/>
          </a:p>
          <a:p>
            <a:pPr>
              <a:lnSpc>
                <a:spcPct val="150000"/>
              </a:lnSpc>
              <a:buClr>
                <a:schemeClr val="accent6"/>
              </a:buClr>
              <a:buFont typeface="Wingdings" panose="05000000000000000000" pitchFamily="2" charset="2"/>
              <a:buChar char="n"/>
            </a:pPr>
            <a:r>
              <a:rPr lang="zh-CN" altLang="en-US" sz="2000" dirty="0"/>
              <a:t>对于自然语言处理和知识表示，离散数学中图论和逻辑被广泛应用与知识描述、推理表示，自动机理用于识别和分析语言的语法结构，也可以用于构建编译器的词法分析器和语法分析器</a:t>
            </a:r>
            <a:r>
              <a:rPr lang="zh-CN" altLang="zh-CN" sz="2000" dirty="0"/>
              <a:t>。</a:t>
            </a:r>
            <a:endParaRPr lang="en-US" altLang="zh-CN" sz="2000" dirty="0">
              <a:effectLst>
                <a:outerShdw blurRad="38100" dist="38100" dir="2700000" algn="tl">
                  <a:srgbClr val="C0C0C0"/>
                </a:outerShdw>
              </a:effectLst>
            </a:endParaRPr>
          </a:p>
          <a:p>
            <a:pPr>
              <a:lnSpc>
                <a:spcPct val="150000"/>
              </a:lnSpc>
              <a:buClr>
                <a:schemeClr val="accent6"/>
              </a:buClr>
              <a:buFont typeface="Wingdings" panose="05000000000000000000" pitchFamily="2" charset="2"/>
              <a:buChar char="n"/>
            </a:pPr>
            <a:endParaRPr lang="en-US" altLang="zh-CN" sz="2000" dirty="0"/>
          </a:p>
        </p:txBody>
      </p:sp>
    </p:spTree>
    <p:extLst>
      <p:ext uri="{BB962C8B-B14F-4D97-AF65-F5344CB8AC3E}">
        <p14:creationId xmlns:p14="http://schemas.microsoft.com/office/powerpoint/2010/main" val="71099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462455" y="793293"/>
            <a:ext cx="9459311" cy="449341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a:bodyPr>
          <a:lstStyle/>
          <a:p>
            <a:pPr marL="0" indent="0" algn="just" fontAlgn="auto">
              <a:lnSpc>
                <a:spcPct val="170000"/>
              </a:lnSpc>
              <a:spcAft>
                <a:spcPts val="0"/>
              </a:spcAft>
              <a:buClr>
                <a:schemeClr val="accent6"/>
              </a:buClr>
              <a:buSzPct val="80000"/>
              <a:buNone/>
              <a:defRPr/>
            </a:pPr>
            <a:r>
              <a:rPr lang="zh-CN" altLang="en-US" sz="2400" b="1" dirty="0">
                <a:effectLst>
                  <a:outerShdw blurRad="38100" dist="38100" dir="2700000" algn="tl">
                    <a:srgbClr val="C0C0C0"/>
                  </a:outerShdw>
                </a:effectLst>
                <a:latin typeface="+mj-ea"/>
                <a:ea typeface="+mj-ea"/>
              </a:rPr>
              <a:t>二、如何学好离散数学</a:t>
            </a:r>
            <a:endParaRPr lang="en-US" altLang="zh-CN" sz="2400" b="1" dirty="0">
              <a:effectLst>
                <a:outerShdw blurRad="38100" dist="38100" dir="2700000" algn="tl">
                  <a:srgbClr val="C0C0C0"/>
                </a:outerShdw>
              </a:effectLst>
              <a:latin typeface="+mj-ea"/>
              <a:ea typeface="+mj-ea"/>
            </a:endParaRPr>
          </a:p>
          <a:p>
            <a:pPr algn="just" fontAlgn="auto">
              <a:lnSpc>
                <a:spcPct val="170000"/>
              </a:lnSpc>
              <a:spcAft>
                <a:spcPts val="0"/>
              </a:spcAft>
              <a:buClr>
                <a:schemeClr val="accent6"/>
              </a:buClr>
              <a:buSzPct val="80000"/>
              <a:buFont typeface="Wingdings" panose="05000000000000000000" pitchFamily="2" charset="2"/>
              <a:buChar char="n"/>
              <a:defRPr/>
            </a:pPr>
            <a:r>
              <a:rPr lang="zh-CN" altLang="en-US" sz="2000" b="1" dirty="0">
                <a:effectLst>
                  <a:outerShdw blurRad="38100" dist="38100" dir="2700000" algn="tl">
                    <a:srgbClr val="C0C0C0"/>
                  </a:outerShdw>
                </a:effectLst>
              </a:rPr>
              <a:t>课程特点</a:t>
            </a:r>
            <a:endParaRPr lang="en-US" altLang="zh-CN" sz="2000" b="1" dirty="0">
              <a:effectLst>
                <a:outerShdw blurRad="38100" dist="38100" dir="2700000" algn="tl">
                  <a:srgbClr val="C0C0C0"/>
                </a:outerShdw>
              </a:effectLst>
            </a:endParaRPr>
          </a:p>
          <a:p>
            <a:pPr marL="630238" indent="-273050" algn="just" fontAlgn="auto">
              <a:lnSpc>
                <a:spcPct val="170000"/>
              </a:lnSpc>
              <a:spcAft>
                <a:spcPts val="0"/>
              </a:spcAft>
              <a:buClr>
                <a:srgbClr val="002060"/>
              </a:buClr>
              <a:buSzPct val="80000"/>
              <a:buFont typeface="Wingdings" panose="05000000000000000000" pitchFamily="2" charset="2"/>
              <a:buChar char="Ø"/>
              <a:defRPr/>
            </a:pPr>
            <a:r>
              <a:rPr lang="zh-CN" altLang="en-US" sz="2000" dirty="0">
                <a:effectLst>
                  <a:outerShdw blurRad="38100" dist="38100" dir="2700000" algn="tl">
                    <a:srgbClr val="C0C0C0"/>
                  </a:outerShdw>
                </a:effectLst>
              </a:rPr>
              <a:t>内容广博</a:t>
            </a:r>
            <a:endParaRPr lang="en-US" altLang="zh-CN" sz="2000" dirty="0">
              <a:effectLst>
                <a:outerShdw blurRad="38100" dist="38100" dir="2700000" algn="tl">
                  <a:srgbClr val="C0C0C0"/>
                </a:outerShdw>
              </a:effectLst>
            </a:endParaRPr>
          </a:p>
          <a:p>
            <a:pPr marL="630238" indent="-273050" algn="just" fontAlgn="auto">
              <a:lnSpc>
                <a:spcPct val="170000"/>
              </a:lnSpc>
              <a:spcAft>
                <a:spcPts val="0"/>
              </a:spcAft>
              <a:buClr>
                <a:srgbClr val="002060"/>
              </a:buClr>
              <a:buSzPct val="80000"/>
              <a:buFont typeface="Wingdings" panose="05000000000000000000" pitchFamily="2" charset="2"/>
              <a:buChar char="Ø"/>
              <a:defRPr/>
            </a:pPr>
            <a:r>
              <a:rPr lang="zh-CN" altLang="en-US" sz="2000" dirty="0">
                <a:effectLst>
                  <a:outerShdw blurRad="38100" dist="38100" dir="2700000" algn="tl">
                    <a:srgbClr val="C0C0C0"/>
                  </a:outerShdw>
                </a:effectLst>
              </a:rPr>
              <a:t>概念多</a:t>
            </a:r>
            <a:endParaRPr lang="en-US" altLang="zh-CN" sz="2000" dirty="0">
              <a:effectLst>
                <a:outerShdw blurRad="38100" dist="38100" dir="2700000" algn="tl">
                  <a:srgbClr val="C0C0C0"/>
                </a:outerShdw>
              </a:effectLst>
            </a:endParaRPr>
          </a:p>
          <a:p>
            <a:pPr marL="630238" indent="-273050" algn="just" fontAlgn="auto">
              <a:lnSpc>
                <a:spcPct val="170000"/>
              </a:lnSpc>
              <a:spcAft>
                <a:spcPts val="0"/>
              </a:spcAft>
              <a:buClr>
                <a:srgbClr val="002060"/>
              </a:buClr>
              <a:buSzPct val="80000"/>
              <a:buFont typeface="Wingdings" panose="05000000000000000000" pitchFamily="2" charset="2"/>
              <a:buChar char="Ø"/>
              <a:defRPr/>
            </a:pPr>
            <a:r>
              <a:rPr lang="zh-CN" altLang="en-US" sz="2000" dirty="0">
                <a:effectLst>
                  <a:outerShdw blurRad="38100" dist="38100" dir="2700000" algn="tl">
                    <a:srgbClr val="C0C0C0"/>
                  </a:outerShdw>
                </a:effectLst>
              </a:rPr>
              <a:t>定理多</a:t>
            </a:r>
            <a:endParaRPr lang="en-US" altLang="zh-CN" sz="2000" dirty="0">
              <a:effectLst>
                <a:outerShdw blurRad="38100" dist="38100" dir="2700000" algn="tl">
                  <a:srgbClr val="C0C0C0"/>
                </a:outerShdw>
              </a:effectLst>
            </a:endParaRPr>
          </a:p>
          <a:p>
            <a:pPr marL="630238" indent="-273050" algn="just" fontAlgn="auto">
              <a:lnSpc>
                <a:spcPct val="170000"/>
              </a:lnSpc>
              <a:spcAft>
                <a:spcPts val="0"/>
              </a:spcAft>
              <a:buClr>
                <a:srgbClr val="002060"/>
              </a:buClr>
              <a:buSzPct val="80000"/>
              <a:buFont typeface="Wingdings" panose="05000000000000000000" pitchFamily="2" charset="2"/>
              <a:buChar char="Ø"/>
              <a:defRPr/>
            </a:pPr>
            <a:r>
              <a:rPr lang="zh-CN" altLang="en-US" sz="2000" dirty="0">
                <a:effectLst>
                  <a:outerShdw blurRad="38100" dist="38100" dir="2700000" algn="tl">
                    <a:srgbClr val="C0C0C0"/>
                  </a:outerShdw>
                </a:effectLst>
              </a:rPr>
              <a:t>抽象程度高</a:t>
            </a:r>
            <a:endParaRPr lang="en-US" altLang="zh-CN" sz="2000" dirty="0">
              <a:effectLst>
                <a:outerShdw blurRad="38100" dist="38100" dir="2700000" algn="tl">
                  <a:srgbClr val="C0C0C0"/>
                </a:outerShdw>
              </a:effectLst>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22</a:t>
            </a:fld>
            <a:endParaRPr lang="zh-CN" altLang="en-US" dirty="0"/>
          </a:p>
        </p:txBody>
      </p:sp>
      <p:sp>
        <p:nvSpPr>
          <p:cNvPr id="4" name="文本框 3"/>
          <p:cNvSpPr txBox="1"/>
          <p:nvPr/>
        </p:nvSpPr>
        <p:spPr>
          <a:xfrm>
            <a:off x="1534508" y="126595"/>
            <a:ext cx="1660635" cy="492443"/>
          </a:xfrm>
          <a:prstGeom prst="rect">
            <a:avLst/>
          </a:prstGeom>
          <a:noFill/>
        </p:spPr>
        <p:txBody>
          <a:bodyPr wrap="square" rtlCol="0">
            <a:spAutoFit/>
          </a:bodyPr>
          <a:lstStyle/>
          <a:p>
            <a:r>
              <a:rPr lang="en-US" altLang="zh-CN" dirty="0">
                <a:solidFill>
                  <a:schemeClr val="bg1"/>
                </a:solidFill>
              </a:rPr>
              <a:t>——</a:t>
            </a:r>
            <a:r>
              <a:rPr lang="zh-CN" altLang="en-US" sz="2600" b="1" dirty="0">
                <a:solidFill>
                  <a:schemeClr val="bg1"/>
                </a:solidFill>
              </a:rPr>
              <a:t>引言</a:t>
            </a:r>
          </a:p>
        </p:txBody>
      </p:sp>
    </p:spTree>
    <p:extLst>
      <p:ext uri="{BB962C8B-B14F-4D97-AF65-F5344CB8AC3E}">
        <p14:creationId xmlns:p14="http://schemas.microsoft.com/office/powerpoint/2010/main" val="262220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8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8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8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8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98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462455" y="793293"/>
            <a:ext cx="9459311" cy="449341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a:bodyPr>
          <a:lstStyle/>
          <a:p>
            <a:pPr algn="just" fontAlgn="auto">
              <a:lnSpc>
                <a:spcPct val="170000"/>
              </a:lnSpc>
              <a:spcAft>
                <a:spcPts val="0"/>
              </a:spcAft>
              <a:buClr>
                <a:schemeClr val="accent6"/>
              </a:buClr>
              <a:buSzPct val="80000"/>
              <a:buFont typeface="Wingdings" panose="05000000000000000000" pitchFamily="2" charset="2"/>
              <a:buChar char="n"/>
              <a:defRPr/>
            </a:pPr>
            <a:r>
              <a:rPr lang="zh-CN" altLang="en-US" sz="2000" b="1" dirty="0">
                <a:effectLst>
                  <a:outerShdw blurRad="38100" dist="38100" dir="2700000" algn="tl">
                    <a:srgbClr val="C0C0C0"/>
                  </a:outerShdw>
                </a:effectLst>
              </a:rPr>
              <a:t>学习方法</a:t>
            </a:r>
            <a:endParaRPr lang="en-US" altLang="zh-CN" sz="2000" b="1" dirty="0">
              <a:effectLst>
                <a:outerShdw blurRad="38100" dist="38100" dir="2700000" algn="tl">
                  <a:srgbClr val="C0C0C0"/>
                </a:outerShdw>
              </a:effectLst>
            </a:endParaRPr>
          </a:p>
          <a:p>
            <a:pPr marL="714375" lvl="0" indent="-357188">
              <a:lnSpc>
                <a:spcPct val="150000"/>
              </a:lnSpc>
              <a:buClr>
                <a:srgbClr val="002060"/>
              </a:buClr>
              <a:buFont typeface="Wingdings" panose="05000000000000000000" pitchFamily="2" charset="2"/>
              <a:buChar char="Ø"/>
            </a:pPr>
            <a:r>
              <a:rPr lang="zh-CN" altLang="zh-CN" sz="2000" dirty="0"/>
              <a:t>充分理解概念，不要死记硬背，要把它变成自己的语言描述出来。</a:t>
            </a:r>
          </a:p>
          <a:p>
            <a:pPr marL="714375" lvl="0" indent="-357188">
              <a:lnSpc>
                <a:spcPct val="150000"/>
              </a:lnSpc>
              <a:buClr>
                <a:srgbClr val="002060"/>
              </a:buClr>
              <a:buFont typeface="Wingdings" panose="05000000000000000000" pitchFamily="2" charset="2"/>
              <a:buChar char="Ø"/>
            </a:pPr>
            <a:r>
              <a:rPr lang="zh-CN" altLang="zh-CN" sz="2000" dirty="0"/>
              <a:t>不断提高逻辑思维和数学推理能力</a:t>
            </a:r>
          </a:p>
          <a:p>
            <a:pPr marL="714375" lvl="0" indent="-357188">
              <a:lnSpc>
                <a:spcPct val="150000"/>
              </a:lnSpc>
              <a:buClr>
                <a:srgbClr val="002060"/>
              </a:buClr>
              <a:buFont typeface="Wingdings" panose="05000000000000000000" pitchFamily="2" charset="2"/>
              <a:buChar char="Ø"/>
            </a:pPr>
            <a:r>
              <a:rPr lang="zh-CN" altLang="zh-CN" sz="2000" dirty="0"/>
              <a:t>用算法思维解决问题</a:t>
            </a:r>
          </a:p>
          <a:p>
            <a:pPr marL="714375" lvl="0" indent="-357188">
              <a:lnSpc>
                <a:spcPct val="150000"/>
              </a:lnSpc>
              <a:buClr>
                <a:srgbClr val="002060"/>
              </a:buClr>
              <a:buFont typeface="Wingdings" panose="05000000000000000000" pitchFamily="2" charset="2"/>
              <a:buChar char="Ø"/>
            </a:pPr>
            <a:r>
              <a:rPr lang="zh-CN" altLang="zh-CN" sz="2000" dirty="0"/>
              <a:t>独立完成作业</a:t>
            </a:r>
          </a:p>
          <a:p>
            <a:pPr marL="714375" lvl="0" indent="-357188">
              <a:lnSpc>
                <a:spcPct val="150000"/>
              </a:lnSpc>
              <a:buClr>
                <a:srgbClr val="002060"/>
              </a:buClr>
              <a:buFont typeface="Wingdings" panose="05000000000000000000" pitchFamily="2" charset="2"/>
              <a:buChar char="Ø"/>
            </a:pPr>
            <a:r>
              <a:rPr lang="zh-CN" altLang="zh-CN" sz="2000" dirty="0"/>
              <a:t>多学多问</a:t>
            </a: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23</a:t>
            </a:fld>
            <a:endParaRPr lang="zh-CN" altLang="en-US" dirty="0"/>
          </a:p>
        </p:txBody>
      </p:sp>
      <p:sp>
        <p:nvSpPr>
          <p:cNvPr id="4" name="文本框 3"/>
          <p:cNvSpPr txBox="1"/>
          <p:nvPr/>
        </p:nvSpPr>
        <p:spPr>
          <a:xfrm>
            <a:off x="1534508" y="126595"/>
            <a:ext cx="1660635" cy="492443"/>
          </a:xfrm>
          <a:prstGeom prst="rect">
            <a:avLst/>
          </a:prstGeom>
          <a:noFill/>
        </p:spPr>
        <p:txBody>
          <a:bodyPr wrap="square" rtlCol="0">
            <a:spAutoFit/>
          </a:bodyPr>
          <a:lstStyle/>
          <a:p>
            <a:r>
              <a:rPr lang="en-US" altLang="zh-CN" dirty="0">
                <a:solidFill>
                  <a:schemeClr val="bg1"/>
                </a:solidFill>
              </a:rPr>
              <a:t>——</a:t>
            </a:r>
            <a:r>
              <a:rPr lang="zh-CN" altLang="en-US" sz="2600" b="1" dirty="0">
                <a:solidFill>
                  <a:schemeClr val="bg1"/>
                </a:solidFill>
              </a:rPr>
              <a:t>引言</a:t>
            </a:r>
          </a:p>
        </p:txBody>
      </p:sp>
    </p:spTree>
    <p:extLst>
      <p:ext uri="{BB962C8B-B14F-4D97-AF65-F5344CB8AC3E}">
        <p14:creationId xmlns:p14="http://schemas.microsoft.com/office/powerpoint/2010/main" val="48837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8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8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8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8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98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462455" y="793293"/>
            <a:ext cx="9459311" cy="449341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a:bodyPr>
          <a:lstStyle/>
          <a:p>
            <a:pPr marL="0" indent="0" algn="just" fontAlgn="auto">
              <a:lnSpc>
                <a:spcPct val="160000"/>
              </a:lnSpc>
              <a:spcAft>
                <a:spcPts val="0"/>
              </a:spcAft>
              <a:buClr>
                <a:schemeClr val="accent6"/>
              </a:buClr>
              <a:buSzPct val="80000"/>
              <a:buNone/>
              <a:defRPr/>
            </a:pPr>
            <a:r>
              <a:rPr lang="zh-CN" altLang="en-US" sz="2400" b="1" dirty="0">
                <a:effectLst>
                  <a:outerShdw blurRad="38100" dist="38100" dir="2700000" algn="tl">
                    <a:srgbClr val="C0C0C0"/>
                  </a:outerShdw>
                </a:effectLst>
                <a:latin typeface="+mj-ea"/>
                <a:ea typeface="+mj-ea"/>
              </a:rPr>
              <a:t>三、教材及参考书</a:t>
            </a:r>
            <a:endParaRPr lang="en-US" altLang="zh-CN" sz="2400" b="1" dirty="0">
              <a:effectLst>
                <a:outerShdw blurRad="38100" dist="38100" dir="2700000" algn="tl">
                  <a:srgbClr val="C0C0C0"/>
                </a:outerShdw>
              </a:effectLst>
              <a:latin typeface="+mj-ea"/>
              <a:ea typeface="+mj-ea"/>
            </a:endParaRPr>
          </a:p>
          <a:p>
            <a:pPr algn="just" fontAlgn="auto">
              <a:lnSpc>
                <a:spcPct val="160000"/>
              </a:lnSpc>
              <a:spcAft>
                <a:spcPts val="0"/>
              </a:spcAft>
              <a:buClr>
                <a:schemeClr val="accent6"/>
              </a:buClr>
              <a:buSzPct val="80000"/>
              <a:buFont typeface="Wingdings" panose="05000000000000000000" pitchFamily="2" charset="2"/>
              <a:buChar char="n"/>
              <a:defRPr/>
            </a:pPr>
            <a:r>
              <a:rPr lang="zh-CN" altLang="en-US" sz="2400" b="1" dirty="0">
                <a:effectLst>
                  <a:outerShdw blurRad="38100" dist="38100" dir="2700000" algn="tl">
                    <a:srgbClr val="C0C0C0"/>
                  </a:outerShdw>
                </a:effectLst>
              </a:rPr>
              <a:t>教材</a:t>
            </a:r>
            <a:endParaRPr lang="en-US" altLang="zh-CN" sz="2400" b="1" dirty="0">
              <a:effectLst>
                <a:outerShdw blurRad="38100" dist="38100" dir="2700000" algn="tl">
                  <a:srgbClr val="C0C0C0"/>
                </a:outerShdw>
              </a:effectLst>
            </a:endParaRPr>
          </a:p>
          <a:p>
            <a:pPr marL="0" lvl="0" indent="452438">
              <a:lnSpc>
                <a:spcPct val="160000"/>
              </a:lnSpc>
              <a:buNone/>
            </a:pPr>
            <a:r>
              <a:rPr lang="zh-CN" altLang="zh-CN" sz="2000" dirty="0">
                <a:effectLst>
                  <a:outerShdw blurRad="38100" dist="38100" dir="2700000" algn="tl">
                    <a:srgbClr val="C0C0C0"/>
                  </a:outerShdw>
                </a:effectLst>
              </a:rPr>
              <a:t>离散数学，左孝凌等编著，上海科学技术文献出版社</a:t>
            </a:r>
            <a:endParaRPr lang="en-US" altLang="zh-CN" sz="2000" dirty="0">
              <a:effectLst>
                <a:outerShdw blurRad="38100" dist="38100" dir="2700000" algn="tl">
                  <a:srgbClr val="C0C0C0"/>
                </a:outerShdw>
              </a:effectLst>
            </a:endParaRPr>
          </a:p>
          <a:p>
            <a:pPr marL="0" lvl="0" indent="452438">
              <a:lnSpc>
                <a:spcPct val="160000"/>
              </a:lnSpc>
              <a:buNone/>
            </a:pPr>
            <a:endParaRPr lang="en-US" altLang="zh-CN" sz="2400" dirty="0">
              <a:effectLst>
                <a:outerShdw blurRad="38100" dist="38100" dir="2700000" algn="tl">
                  <a:srgbClr val="C0C0C0"/>
                </a:outerShdw>
              </a:effectLst>
            </a:endParaRPr>
          </a:p>
          <a:p>
            <a:pPr marL="0" lvl="0" indent="0">
              <a:buNone/>
            </a:pPr>
            <a:endParaRPr lang="zh-CN" altLang="zh-CN" sz="2000" dirty="0">
              <a:effectLst>
                <a:outerShdw blurRad="38100" dist="38100" dir="2700000" algn="tl">
                  <a:srgbClr val="C0C0C0"/>
                </a:outerShdw>
              </a:effectLst>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24</a:t>
            </a:fld>
            <a:endParaRPr lang="zh-CN" altLang="en-US" dirty="0"/>
          </a:p>
        </p:txBody>
      </p:sp>
      <p:sp>
        <p:nvSpPr>
          <p:cNvPr id="4" name="文本框 3"/>
          <p:cNvSpPr txBox="1"/>
          <p:nvPr/>
        </p:nvSpPr>
        <p:spPr>
          <a:xfrm>
            <a:off x="1534508" y="126595"/>
            <a:ext cx="1660635" cy="492443"/>
          </a:xfrm>
          <a:prstGeom prst="rect">
            <a:avLst/>
          </a:prstGeom>
          <a:noFill/>
        </p:spPr>
        <p:txBody>
          <a:bodyPr wrap="square" rtlCol="0">
            <a:spAutoFit/>
          </a:bodyPr>
          <a:lstStyle/>
          <a:p>
            <a:r>
              <a:rPr lang="en-US" altLang="zh-CN" dirty="0">
                <a:solidFill>
                  <a:schemeClr val="bg1"/>
                </a:solidFill>
              </a:rPr>
              <a:t>——</a:t>
            </a:r>
            <a:r>
              <a:rPr lang="zh-CN" altLang="en-US" sz="2600" b="1" dirty="0">
                <a:solidFill>
                  <a:schemeClr val="bg1"/>
                </a:solidFill>
              </a:rPr>
              <a:t>引言</a:t>
            </a:r>
          </a:p>
        </p:txBody>
      </p:sp>
      <p:pic>
        <p:nvPicPr>
          <p:cNvPr id="7" name="图片 6"/>
          <p:cNvPicPr>
            <a:picLocks noChangeAspect="1"/>
          </p:cNvPicPr>
          <p:nvPr/>
        </p:nvPicPr>
        <p:blipFill>
          <a:blip r:embed="rId2"/>
          <a:stretch>
            <a:fillRect/>
          </a:stretch>
        </p:blipFill>
        <p:spPr>
          <a:xfrm>
            <a:off x="4191657" y="2882343"/>
            <a:ext cx="1494440" cy="2075774"/>
          </a:xfrm>
          <a:prstGeom prst="rect">
            <a:avLst/>
          </a:prstGeom>
        </p:spPr>
      </p:pic>
    </p:spTree>
    <p:extLst>
      <p:ext uri="{BB962C8B-B14F-4D97-AF65-F5344CB8AC3E}">
        <p14:creationId xmlns:p14="http://schemas.microsoft.com/office/powerpoint/2010/main" val="113108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8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98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462455" y="793293"/>
            <a:ext cx="9459311" cy="449341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a:bodyPr>
          <a:lstStyle/>
          <a:p>
            <a:pPr lvl="0">
              <a:lnSpc>
                <a:spcPct val="160000"/>
              </a:lnSpc>
              <a:buClr>
                <a:schemeClr val="accent6"/>
              </a:buClr>
              <a:buFont typeface="Wingdings" panose="05000000000000000000" pitchFamily="2" charset="2"/>
              <a:buChar char="n"/>
            </a:pPr>
            <a:r>
              <a:rPr lang="zh-CN" altLang="en-US" sz="2400" b="1" dirty="0">
                <a:effectLst>
                  <a:outerShdw blurRad="38100" dist="38100" dir="2700000" algn="tl">
                    <a:srgbClr val="C0C0C0"/>
                  </a:outerShdw>
                </a:effectLst>
              </a:rPr>
              <a:t>参考书</a:t>
            </a:r>
            <a:endParaRPr lang="en-US" altLang="zh-CN" sz="2400" b="1" dirty="0">
              <a:effectLst>
                <a:outerShdw blurRad="38100" dist="38100" dir="2700000" algn="tl">
                  <a:srgbClr val="C0C0C0"/>
                </a:outerShdw>
              </a:effectLst>
            </a:endParaRPr>
          </a:p>
          <a:p>
            <a:pPr marL="800100" lvl="0" indent="-457200">
              <a:lnSpc>
                <a:spcPct val="160000"/>
              </a:lnSpc>
              <a:buFont typeface="+mj-ea"/>
              <a:buAutoNum type="circleNumDbPlain"/>
            </a:pPr>
            <a:r>
              <a:rPr lang="en-US" altLang="zh-CN" sz="2000" dirty="0">
                <a:latin typeface="+mn-ea"/>
              </a:rPr>
              <a:t>Discrete Mathematical Structure</a:t>
            </a:r>
            <a:r>
              <a:rPr lang="zh-CN" altLang="zh-CN" sz="2000" dirty="0">
                <a:latin typeface="+mn-ea"/>
              </a:rPr>
              <a:t>，</a:t>
            </a:r>
            <a:r>
              <a:rPr lang="en-US" altLang="zh-CN" sz="2000" dirty="0">
                <a:latin typeface="+mn-ea"/>
              </a:rPr>
              <a:t> Bernard </a:t>
            </a:r>
            <a:r>
              <a:rPr lang="en-US" altLang="zh-CN" sz="2000" dirty="0" err="1">
                <a:latin typeface="+mn-ea"/>
              </a:rPr>
              <a:t>Kolman</a:t>
            </a:r>
            <a:r>
              <a:rPr lang="en-US" altLang="zh-CN" sz="2000" dirty="0">
                <a:latin typeface="+mn-ea"/>
              </a:rPr>
              <a:t> (</a:t>
            </a:r>
            <a:r>
              <a:rPr lang="zh-CN" altLang="zh-CN" sz="2000" dirty="0">
                <a:latin typeface="+mn-ea"/>
              </a:rPr>
              <a:t>美</a:t>
            </a:r>
            <a:r>
              <a:rPr lang="en-US" altLang="zh-CN" sz="2000" dirty="0">
                <a:latin typeface="+mn-ea"/>
              </a:rPr>
              <a:t>)</a:t>
            </a:r>
            <a:r>
              <a:rPr lang="zh-CN" altLang="zh-CN" sz="2000" dirty="0">
                <a:latin typeface="+mn-ea"/>
              </a:rPr>
              <a:t>，清华大学出版社 </a:t>
            </a:r>
          </a:p>
          <a:p>
            <a:pPr marL="800100" lvl="0" indent="-457200">
              <a:lnSpc>
                <a:spcPct val="160000"/>
              </a:lnSpc>
              <a:buFont typeface="+mj-ea"/>
              <a:buAutoNum type="circleNumDbPlain"/>
            </a:pPr>
            <a:r>
              <a:rPr lang="zh-CN" altLang="zh-CN" sz="2000" dirty="0">
                <a:latin typeface="+mn-ea"/>
              </a:rPr>
              <a:t>离散数学及其应用  （美）</a:t>
            </a:r>
            <a:r>
              <a:rPr lang="en-US" altLang="zh-CN" sz="2000" dirty="0">
                <a:latin typeface="+mn-ea"/>
              </a:rPr>
              <a:t>Kenneth H. Rosen </a:t>
            </a:r>
            <a:r>
              <a:rPr lang="zh-CN" altLang="zh-CN" sz="2000" dirty="0">
                <a:latin typeface="+mn-ea"/>
              </a:rPr>
              <a:t>著，徐六通 等译，机械工业出版社</a:t>
            </a:r>
          </a:p>
          <a:p>
            <a:pPr marL="800100" lvl="0" indent="-457200">
              <a:lnSpc>
                <a:spcPct val="160000"/>
              </a:lnSpc>
              <a:buFont typeface="+mj-ea"/>
              <a:buAutoNum type="circleNumDbPlain"/>
            </a:pPr>
            <a:r>
              <a:rPr lang="en-US" altLang="zh-CN" sz="2000" dirty="0">
                <a:latin typeface="+mn-ea"/>
              </a:rPr>
              <a:t>《</a:t>
            </a:r>
            <a:r>
              <a:rPr lang="zh-CN" altLang="en-US" sz="2000" dirty="0">
                <a:latin typeface="+mn-ea"/>
              </a:rPr>
              <a:t>离散数学教程</a:t>
            </a:r>
            <a:r>
              <a:rPr lang="en-US" altLang="zh-CN" sz="2000" dirty="0">
                <a:latin typeface="+mn-ea"/>
              </a:rPr>
              <a:t>》,</a:t>
            </a:r>
            <a:r>
              <a:rPr lang="zh-CN" altLang="en-US" sz="2000" dirty="0">
                <a:latin typeface="+mn-ea"/>
              </a:rPr>
              <a:t>耿素云、屈婉玲、王捍贫编著</a:t>
            </a:r>
            <a:r>
              <a:rPr lang="en-US" altLang="zh-CN" sz="2000" dirty="0">
                <a:latin typeface="+mn-ea"/>
              </a:rPr>
              <a:t>,</a:t>
            </a:r>
            <a:r>
              <a:rPr lang="zh-CN" altLang="en-US" sz="2000" dirty="0">
                <a:latin typeface="+mn-ea"/>
              </a:rPr>
              <a:t>北大学出版社。</a:t>
            </a:r>
            <a:endParaRPr lang="en-US" altLang="zh-CN" sz="2000" dirty="0">
              <a:latin typeface="+mn-ea"/>
            </a:endParaRPr>
          </a:p>
          <a:p>
            <a:pPr marL="800100" lvl="0" indent="-457200">
              <a:lnSpc>
                <a:spcPct val="160000"/>
              </a:lnSpc>
              <a:buFont typeface="+mj-ea"/>
              <a:buAutoNum type="circleNumDbPlain"/>
            </a:pPr>
            <a:r>
              <a:rPr lang="en-US" altLang="zh-CN" sz="2000" dirty="0">
                <a:latin typeface="+mn-ea"/>
                <a:sym typeface="Symbol" panose="05050102010706020507" pitchFamily="18" charset="2"/>
              </a:rPr>
              <a:t>《</a:t>
            </a:r>
            <a:r>
              <a:rPr lang="zh-CN" altLang="en-US" sz="2000" dirty="0">
                <a:latin typeface="+mn-ea"/>
                <a:sym typeface="Symbol" panose="05050102010706020507" pitchFamily="18" charset="2"/>
              </a:rPr>
              <a:t>离散数学及其应用</a:t>
            </a:r>
            <a:r>
              <a:rPr lang="en-US" altLang="zh-CN" sz="2000" dirty="0">
                <a:latin typeface="+mn-ea"/>
                <a:sym typeface="Symbol" panose="05050102010706020507" pitchFamily="18" charset="2"/>
              </a:rPr>
              <a:t>》</a:t>
            </a:r>
            <a:r>
              <a:rPr lang="zh-CN" altLang="en-US" sz="2000" dirty="0">
                <a:latin typeface="+mn-ea"/>
                <a:sym typeface="Symbol" panose="05050102010706020507" pitchFamily="18" charset="2"/>
              </a:rPr>
              <a:t>， 汪荣贵、王晓华、杨娟、李书杰</a:t>
            </a:r>
            <a:r>
              <a:rPr lang="zh-CN" altLang="en-US" sz="2000" dirty="0">
                <a:latin typeface="+mn-ea"/>
              </a:rPr>
              <a:t>编著</a:t>
            </a:r>
            <a:r>
              <a:rPr lang="zh-CN" altLang="en-US" sz="2000" dirty="0">
                <a:latin typeface="+mn-ea"/>
                <a:sym typeface="Symbol" panose="05050102010706020507" pitchFamily="18" charset="2"/>
              </a:rPr>
              <a:t>，机械工业出版社</a:t>
            </a:r>
            <a:endParaRPr lang="en-US" altLang="zh-CN" sz="2400" dirty="0">
              <a:effectLst>
                <a:outerShdw blurRad="38100" dist="38100" dir="2700000" algn="tl">
                  <a:srgbClr val="C0C0C0"/>
                </a:outerShdw>
              </a:effectLst>
              <a:latin typeface="+mn-ea"/>
            </a:endParaRPr>
          </a:p>
          <a:p>
            <a:pPr marL="0" lvl="0" indent="0">
              <a:buNone/>
            </a:pPr>
            <a:endParaRPr lang="zh-CN" altLang="zh-CN" sz="2000" dirty="0">
              <a:effectLst>
                <a:outerShdw blurRad="38100" dist="38100" dir="2700000" algn="tl">
                  <a:srgbClr val="C0C0C0"/>
                </a:outerShdw>
              </a:effectLst>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25</a:t>
            </a:fld>
            <a:endParaRPr lang="zh-CN" altLang="en-US" dirty="0"/>
          </a:p>
        </p:txBody>
      </p:sp>
      <p:sp>
        <p:nvSpPr>
          <p:cNvPr id="4" name="文本框 3"/>
          <p:cNvSpPr txBox="1"/>
          <p:nvPr/>
        </p:nvSpPr>
        <p:spPr>
          <a:xfrm>
            <a:off x="1534508" y="126595"/>
            <a:ext cx="1660635"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引言</a:t>
            </a:r>
          </a:p>
        </p:txBody>
      </p:sp>
    </p:spTree>
    <p:extLst>
      <p:ext uri="{BB962C8B-B14F-4D97-AF65-F5344CB8AC3E}">
        <p14:creationId xmlns:p14="http://schemas.microsoft.com/office/powerpoint/2010/main" val="136678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9812">
                                            <p:txEl>
                                              <p:pRg st="0" end="0"/>
                                            </p:txEl>
                                          </p:spTgt>
                                        </p:tgtEl>
                                        <p:attrNameLst>
                                          <p:attrName>style.visibility</p:attrName>
                                        </p:attrNameLst>
                                      </p:cBhvr>
                                      <p:to>
                                        <p:strVal val="visible"/>
                                      </p:to>
                                    </p:set>
                                    <p:animEffect transition="in" filter="fade">
                                      <p:cBhvr>
                                        <p:cTn id="7" dur="1000"/>
                                        <p:tgtEl>
                                          <p:spTgt spid="119812">
                                            <p:txEl>
                                              <p:pRg st="0" end="0"/>
                                            </p:txEl>
                                          </p:spTgt>
                                        </p:tgtEl>
                                      </p:cBhvr>
                                    </p:animEffect>
                                    <p:anim calcmode="lin" valueType="num">
                                      <p:cBhvr>
                                        <p:cTn id="8" dur="1000" fill="hold"/>
                                        <p:tgtEl>
                                          <p:spTgt spid="1198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98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9812">
                                            <p:txEl>
                                              <p:pRg st="1" end="1"/>
                                            </p:txEl>
                                          </p:spTgt>
                                        </p:tgtEl>
                                        <p:attrNameLst>
                                          <p:attrName>style.visibility</p:attrName>
                                        </p:attrNameLst>
                                      </p:cBhvr>
                                      <p:to>
                                        <p:strVal val="visible"/>
                                      </p:to>
                                    </p:set>
                                    <p:animEffect transition="in" filter="fade">
                                      <p:cBhvr>
                                        <p:cTn id="14" dur="1000"/>
                                        <p:tgtEl>
                                          <p:spTgt spid="119812">
                                            <p:txEl>
                                              <p:pRg st="1" end="1"/>
                                            </p:txEl>
                                          </p:spTgt>
                                        </p:tgtEl>
                                      </p:cBhvr>
                                    </p:animEffect>
                                    <p:anim calcmode="lin" valueType="num">
                                      <p:cBhvr>
                                        <p:cTn id="15" dur="1000" fill="hold"/>
                                        <p:tgtEl>
                                          <p:spTgt spid="1198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98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9812">
                                            <p:txEl>
                                              <p:pRg st="2" end="2"/>
                                            </p:txEl>
                                          </p:spTgt>
                                        </p:tgtEl>
                                        <p:attrNameLst>
                                          <p:attrName>style.visibility</p:attrName>
                                        </p:attrNameLst>
                                      </p:cBhvr>
                                      <p:to>
                                        <p:strVal val="visible"/>
                                      </p:to>
                                    </p:set>
                                    <p:animEffect transition="in" filter="fade">
                                      <p:cBhvr>
                                        <p:cTn id="21" dur="1000"/>
                                        <p:tgtEl>
                                          <p:spTgt spid="119812">
                                            <p:txEl>
                                              <p:pRg st="2" end="2"/>
                                            </p:txEl>
                                          </p:spTgt>
                                        </p:tgtEl>
                                      </p:cBhvr>
                                    </p:animEffect>
                                    <p:anim calcmode="lin" valueType="num">
                                      <p:cBhvr>
                                        <p:cTn id="22" dur="1000" fill="hold"/>
                                        <p:tgtEl>
                                          <p:spTgt spid="1198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98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9812">
                                            <p:txEl>
                                              <p:pRg st="3" end="3"/>
                                            </p:txEl>
                                          </p:spTgt>
                                        </p:tgtEl>
                                        <p:attrNameLst>
                                          <p:attrName>style.visibility</p:attrName>
                                        </p:attrNameLst>
                                      </p:cBhvr>
                                      <p:to>
                                        <p:strVal val="visible"/>
                                      </p:to>
                                    </p:set>
                                    <p:animEffect transition="in" filter="fade">
                                      <p:cBhvr>
                                        <p:cTn id="28" dur="1000"/>
                                        <p:tgtEl>
                                          <p:spTgt spid="119812">
                                            <p:txEl>
                                              <p:pRg st="3" end="3"/>
                                            </p:txEl>
                                          </p:spTgt>
                                        </p:tgtEl>
                                      </p:cBhvr>
                                    </p:animEffect>
                                    <p:anim calcmode="lin" valueType="num">
                                      <p:cBhvr>
                                        <p:cTn id="29" dur="1000" fill="hold"/>
                                        <p:tgtEl>
                                          <p:spTgt spid="11981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98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9812">
                                            <p:txEl>
                                              <p:pRg st="4" end="4"/>
                                            </p:txEl>
                                          </p:spTgt>
                                        </p:tgtEl>
                                        <p:attrNameLst>
                                          <p:attrName>style.visibility</p:attrName>
                                        </p:attrNameLst>
                                      </p:cBhvr>
                                      <p:to>
                                        <p:strVal val="visible"/>
                                      </p:to>
                                    </p:set>
                                    <p:animEffect transition="in" filter="fade">
                                      <p:cBhvr>
                                        <p:cTn id="35" dur="1000"/>
                                        <p:tgtEl>
                                          <p:spTgt spid="119812">
                                            <p:txEl>
                                              <p:pRg st="4" end="4"/>
                                            </p:txEl>
                                          </p:spTgt>
                                        </p:tgtEl>
                                      </p:cBhvr>
                                    </p:animEffect>
                                    <p:anim calcmode="lin" valueType="num">
                                      <p:cBhvr>
                                        <p:cTn id="36" dur="1000" fill="hold"/>
                                        <p:tgtEl>
                                          <p:spTgt spid="11981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1981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7217D5C-5762-387C-C00B-7F17F56A08DB}"/>
              </a:ext>
            </a:extLst>
          </p:cNvPr>
          <p:cNvSpPr>
            <a:spLocks noGrp="1"/>
          </p:cNvSpPr>
          <p:nvPr>
            <p:ph type="dt" sz="half" idx="10"/>
          </p:nvPr>
        </p:nvSpPr>
        <p:spPr/>
        <p:txBody>
          <a:bodyPr/>
          <a:lstStyle/>
          <a:p>
            <a:fld id="{43060782-EDEF-4CE1-890A-5E0E2A3D07EF}" type="datetime1">
              <a:rPr lang="zh-CN" altLang="en-US" smtClean="0"/>
              <a:pPr/>
              <a:t>2024/9/22</a:t>
            </a:fld>
            <a:endParaRPr lang="zh-CN" altLang="en-US" dirty="0"/>
          </a:p>
        </p:txBody>
      </p:sp>
      <p:sp>
        <p:nvSpPr>
          <p:cNvPr id="4" name="灯片编号占位符 3">
            <a:extLst>
              <a:ext uri="{FF2B5EF4-FFF2-40B4-BE49-F238E27FC236}">
                <a16:creationId xmlns:a16="http://schemas.microsoft.com/office/drawing/2014/main" id="{29028F5E-20DD-F565-1DE4-E19F4D2EE710}"/>
              </a:ext>
            </a:extLst>
          </p:cNvPr>
          <p:cNvSpPr>
            <a:spLocks noGrp="1"/>
          </p:cNvSpPr>
          <p:nvPr>
            <p:ph type="sldNum" sz="quarter" idx="11"/>
          </p:nvPr>
        </p:nvSpPr>
        <p:spPr/>
        <p:txBody>
          <a:bodyPr/>
          <a:lstStyle/>
          <a:p>
            <a:fld id="{CBEE8C34-2C2E-41F0-81E8-685178ADA816}" type="slidenum">
              <a:rPr lang="zh-CN" altLang="en-US" smtClean="0"/>
              <a:pPr/>
              <a:t>26</a:t>
            </a:fld>
            <a:endParaRPr lang="zh-CN" altLang="en-US" dirty="0"/>
          </a:p>
        </p:txBody>
      </p:sp>
      <p:sp>
        <p:nvSpPr>
          <p:cNvPr id="5" name="文本框 4">
            <a:extLst>
              <a:ext uri="{FF2B5EF4-FFF2-40B4-BE49-F238E27FC236}">
                <a16:creationId xmlns:a16="http://schemas.microsoft.com/office/drawing/2014/main" id="{ACB5EFFA-2450-0590-1347-2CB24DF755EF}"/>
              </a:ext>
            </a:extLst>
          </p:cNvPr>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数理逻辑</a:t>
            </a:r>
          </a:p>
        </p:txBody>
      </p:sp>
      <p:sp>
        <p:nvSpPr>
          <p:cNvPr id="6" name="Rectangle 4">
            <a:extLst>
              <a:ext uri="{FF2B5EF4-FFF2-40B4-BE49-F238E27FC236}">
                <a16:creationId xmlns:a16="http://schemas.microsoft.com/office/drawing/2014/main" id="{F9197983-2AA1-9D28-1BB2-31BEC073C2C4}"/>
              </a:ext>
            </a:extLst>
          </p:cNvPr>
          <p:cNvSpPr>
            <a:spLocks noGrp="1" noChangeArrowheads="1"/>
          </p:cNvSpPr>
          <p:nvPr>
            <p:ph idx="1"/>
          </p:nvPr>
        </p:nvSpPr>
        <p:spPr>
          <a:xfrm>
            <a:off x="339834" y="1376189"/>
            <a:ext cx="9820165" cy="377190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fontScale="92500" lnSpcReduction="20000"/>
          </a:bodyPr>
          <a:lstStyle/>
          <a:p>
            <a:pPr marL="357188" indent="-357188" eaLnBrk="1" hangingPunct="1">
              <a:lnSpc>
                <a:spcPct val="150000"/>
              </a:lnSpc>
              <a:buClr>
                <a:schemeClr val="accent6"/>
              </a:buClr>
              <a:buFont typeface="Wingdings" panose="05000000000000000000" pitchFamily="2" charset="2"/>
              <a:buChar char="n"/>
            </a:pPr>
            <a:r>
              <a:rPr lang="zh-CN" altLang="en-US" sz="2000" b="1" dirty="0">
                <a:latin typeface="宋体" panose="02010600030101010101" pitchFamily="2" charset="-122"/>
                <a:ea typeface="宋体" panose="02010600030101010101" pitchFamily="2" charset="-122"/>
              </a:rPr>
              <a:t>逻辑学：</a:t>
            </a:r>
            <a:r>
              <a:rPr lang="zh-CN" altLang="en-US" sz="2000" dirty="0">
                <a:latin typeface="宋体" panose="02010600030101010101" pitchFamily="2" charset="-122"/>
                <a:ea typeface="宋体" panose="02010600030101010101" pitchFamily="2" charset="-122"/>
              </a:rPr>
              <a:t>是一门研究思维形式和思维规律的科学，思维要正确地反映客观世界，就必须以正确的世界观为指导，通过丰富的实践得到真实可靠的感性材料，并对这些材料进行科学的抽象和概括，从而形成概念、做出判断、进行推理，上升到理性认识。</a:t>
            </a:r>
            <a:endParaRPr lang="en-US" altLang="zh-CN" sz="2000" dirty="0">
              <a:latin typeface="宋体" panose="02010600030101010101" pitchFamily="2" charset="-122"/>
              <a:ea typeface="宋体" panose="02010600030101010101" pitchFamily="2" charset="-122"/>
            </a:endParaRPr>
          </a:p>
          <a:p>
            <a:pPr marL="757238" lvl="1" indent="-357188" eaLnBrk="1" hangingPunct="1">
              <a:lnSpc>
                <a:spcPct val="150000"/>
              </a:lnSpc>
              <a:buClr>
                <a:schemeClr val="accent6"/>
              </a:buClr>
              <a:buFont typeface="Wingdings" panose="05000000000000000000" pitchFamily="2" charset="2"/>
              <a:buChar char="n"/>
            </a:pPr>
            <a:r>
              <a:rPr lang="zh-CN" altLang="en-US" sz="1600" b="1" dirty="0">
                <a:latin typeface="宋体" panose="02010600030101010101" pitchFamily="2" charset="-122"/>
                <a:ea typeface="宋体" panose="02010600030101010101" pitchFamily="2" charset="-122"/>
              </a:rPr>
              <a:t>避免成为人云亦云的乌合之众的方法和工具</a:t>
            </a:r>
            <a:endParaRPr lang="en-US" altLang="zh-CN" sz="1600" b="1" dirty="0">
              <a:latin typeface="宋体" panose="02010600030101010101" pitchFamily="2" charset="-122"/>
              <a:ea typeface="宋体" panose="02010600030101010101" pitchFamily="2" charset="-122"/>
            </a:endParaRPr>
          </a:p>
          <a:p>
            <a:pPr marL="1157288" lvl="2" indent="-357188" eaLnBrk="1" hangingPunct="1">
              <a:buClr>
                <a:schemeClr val="accent6"/>
              </a:buClr>
              <a:buFont typeface="Wingdings" panose="05000000000000000000" pitchFamily="2" charset="2"/>
              <a:buChar char="n"/>
            </a:pPr>
            <a:r>
              <a:rPr lang="zh-CN" altLang="en-US" sz="1200" dirty="0">
                <a:latin typeface="宋体" panose="02010600030101010101" pitchFamily="2" charset="-122"/>
                <a:ea typeface="宋体" panose="02010600030101010101" pitchFamily="2" charset="-122"/>
              </a:rPr>
              <a:t>如果我们试图理解世界的本来面目，我们就需要批判性地思考我们自己地断言，同时也需要倾听和思考他人地批判。</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美</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乔尔</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贝斯特</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这是真的吗：如何避免成为乌合之众</a:t>
            </a:r>
            <a:r>
              <a:rPr lang="en-US" altLang="zh-CN" sz="1200" dirty="0">
                <a:latin typeface="宋体" panose="02010600030101010101" pitchFamily="2" charset="-122"/>
                <a:ea typeface="宋体" panose="02010600030101010101" pitchFamily="2" charset="-122"/>
              </a:rPr>
              <a:t>》</a:t>
            </a:r>
            <a:endParaRPr lang="en-US" altLang="zh-CN" sz="1600" dirty="0">
              <a:latin typeface="宋体" panose="02010600030101010101" pitchFamily="2" charset="-122"/>
              <a:ea typeface="宋体" panose="02010600030101010101" pitchFamily="2" charset="-122"/>
            </a:endParaRPr>
          </a:p>
          <a:p>
            <a:pPr marL="357188" indent="-357188" eaLnBrk="1" hangingPunct="1">
              <a:lnSpc>
                <a:spcPct val="150000"/>
              </a:lnSpc>
              <a:buClr>
                <a:schemeClr val="accent6"/>
              </a:buClr>
              <a:buFont typeface="Wingdings" panose="05000000000000000000" pitchFamily="2" charset="2"/>
              <a:buChar char="n"/>
            </a:pPr>
            <a:r>
              <a:rPr lang="zh-CN" altLang="en-US" sz="2000" b="1" dirty="0">
                <a:latin typeface="宋体" panose="02010600030101010101" pitchFamily="2" charset="-122"/>
              </a:rPr>
              <a:t>辨证逻辑</a:t>
            </a:r>
            <a:r>
              <a:rPr lang="zh-CN" altLang="en-US" sz="2000" dirty="0">
                <a:latin typeface="宋体" panose="02010600030101010101" pitchFamily="2" charset="-122"/>
              </a:rPr>
              <a:t>：研究人的思维中的辩证法，主要讨论概念、判断和推理等思维形式在辨证思维中的表现和作用，以及辨证思维的基本规律和方法。</a:t>
            </a:r>
            <a:endParaRPr lang="en-US" altLang="zh-CN" sz="2000" dirty="0">
              <a:latin typeface="宋体" panose="02010600030101010101" pitchFamily="2" charset="-122"/>
            </a:endParaRPr>
          </a:p>
          <a:p>
            <a:pPr marL="357188" indent="-357188" eaLnBrk="1" hangingPunct="1">
              <a:lnSpc>
                <a:spcPct val="150000"/>
              </a:lnSpc>
              <a:buClr>
                <a:schemeClr val="accent6"/>
              </a:buClr>
              <a:buFont typeface="Wingdings" panose="05000000000000000000" pitchFamily="2" charset="2"/>
              <a:buChar char="n"/>
            </a:pPr>
            <a:r>
              <a:rPr lang="zh-CN" altLang="en-US" sz="2000" b="1" dirty="0">
                <a:latin typeface="宋体" panose="02010600030101010101" pitchFamily="2" charset="-122"/>
              </a:rPr>
              <a:t>形式逻辑</a:t>
            </a:r>
            <a:r>
              <a:rPr lang="zh-CN" altLang="en-US" sz="2000" dirty="0">
                <a:latin typeface="宋体" panose="02010600030101010101" pitchFamily="2" charset="-122"/>
              </a:rPr>
              <a:t>：主要研究推理的形式结构和推理规则。形式逻辑中的演绎逻辑是一种从前提推出结论的推理方式，它关注的是前提和结论之间关系是否符合逻辑规则。</a:t>
            </a:r>
          </a:p>
          <a:p>
            <a:pPr marL="0" lvl="1" indent="0" eaLnBrk="1" hangingPunct="1">
              <a:lnSpc>
                <a:spcPct val="150000"/>
              </a:lnSpc>
              <a:buClr>
                <a:srgbClr val="FF0000"/>
              </a:buClr>
              <a:buSzPct val="120000"/>
              <a:buNone/>
              <a:defRPr/>
            </a:pPr>
            <a:endParaRPr lang="zh-CN" altLang="en-US" sz="2000" b="1" dirty="0">
              <a:latin typeface="幼圆" panose="02010509060101010101" pitchFamily="49" charset="-122"/>
              <a:ea typeface="幼圆" panose="02010509060101010101" pitchFamily="49" charset="-122"/>
            </a:endParaRPr>
          </a:p>
        </p:txBody>
      </p:sp>
      <p:sp>
        <p:nvSpPr>
          <p:cNvPr id="8" name="Text Box 5">
            <a:extLst>
              <a:ext uri="{FF2B5EF4-FFF2-40B4-BE49-F238E27FC236}">
                <a16:creationId xmlns:a16="http://schemas.microsoft.com/office/drawing/2014/main" id="{1D5216FD-4D57-EE24-D210-CA3D457E2333}"/>
              </a:ext>
            </a:extLst>
          </p:cNvPr>
          <p:cNvSpPr txBox="1">
            <a:spLocks noChangeArrowheads="1"/>
          </p:cNvSpPr>
          <p:nvPr/>
        </p:nvSpPr>
        <p:spPr>
          <a:xfrm>
            <a:off x="508000" y="704850"/>
            <a:ext cx="9144000" cy="675877"/>
          </a:xfrm>
          <a:prstGeom prst="rect">
            <a:avLst/>
          </a:prstGeom>
        </p:spPr>
        <p:txBody>
          <a:bodyPr rtlCol="0">
            <a:norm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fontAlgn="auto">
              <a:spcAft>
                <a:spcPts val="0"/>
              </a:spcAft>
              <a:buFontTx/>
              <a:defRPr/>
            </a:pPr>
            <a:r>
              <a:rPr lang="zh-CN" altLang="en-US" sz="3600" b="1" kern="0" dirty="0">
                <a:solidFill>
                  <a:srgbClr val="0000FF"/>
                </a:solidFill>
                <a:effectLst>
                  <a:outerShdw blurRad="38100" dist="38100" dir="2700000" algn="tl">
                    <a:srgbClr val="C0C0C0"/>
                  </a:outerShdw>
                </a:effectLst>
                <a:latin typeface="隶书" panose="02010509060101010101" pitchFamily="49" charset="-122"/>
                <a:ea typeface="隶书" panose="02010509060101010101" pitchFamily="49" charset="-122"/>
              </a:rPr>
              <a:t>第一篇 数理逻辑</a:t>
            </a:r>
          </a:p>
        </p:txBody>
      </p:sp>
    </p:spTree>
    <p:extLst>
      <p:ext uri="{BB962C8B-B14F-4D97-AF65-F5344CB8AC3E}">
        <p14:creationId xmlns:p14="http://schemas.microsoft.com/office/powerpoint/2010/main" val="39386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339835" y="1376189"/>
            <a:ext cx="9144000" cy="377190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a:bodyPr>
          <a:lstStyle/>
          <a:p>
            <a:pPr eaLnBrk="1" hangingPunct="1">
              <a:lnSpc>
                <a:spcPct val="150000"/>
              </a:lnSpc>
              <a:buClr>
                <a:schemeClr val="accent6"/>
              </a:buClr>
              <a:buFont typeface="Wingdings" panose="05000000000000000000" pitchFamily="2" charset="2"/>
              <a:buChar char="n"/>
            </a:pPr>
            <a:r>
              <a:rPr lang="zh-CN" altLang="en-US" sz="2000" b="1" dirty="0">
                <a:solidFill>
                  <a:srgbClr val="FF0000"/>
                </a:solidFill>
                <a:latin typeface="+mn-ea"/>
              </a:rPr>
              <a:t>思维过程</a:t>
            </a:r>
            <a:endParaRPr lang="en-US" altLang="zh-CN" sz="2000" b="1" dirty="0">
              <a:solidFill>
                <a:srgbClr val="FF0000"/>
              </a:solidFill>
              <a:latin typeface="+mn-ea"/>
            </a:endParaRPr>
          </a:p>
          <a:p>
            <a:pPr marL="0" indent="1344613" eaLnBrk="1" hangingPunct="1">
              <a:lnSpc>
                <a:spcPct val="150000"/>
              </a:lnSpc>
              <a:buClr>
                <a:schemeClr val="accent6"/>
              </a:buClr>
              <a:buNone/>
            </a:pPr>
            <a:r>
              <a:rPr lang="zh-CN" altLang="en-US" sz="2000" dirty="0">
                <a:latin typeface="+mn-ea"/>
              </a:rPr>
              <a:t>通过学习掌握概念和判断，然后进行推理，即：</a:t>
            </a:r>
          </a:p>
          <a:p>
            <a:pPr marL="0" indent="1344613" eaLnBrk="1" hangingPunct="1">
              <a:lnSpc>
                <a:spcPct val="150000"/>
              </a:lnSpc>
              <a:buClr>
                <a:schemeClr val="accent6"/>
              </a:buClr>
              <a:buNone/>
            </a:pPr>
            <a:r>
              <a:rPr lang="zh-CN" altLang="en-US" sz="2100" b="1" dirty="0">
                <a:solidFill>
                  <a:srgbClr val="002060"/>
                </a:solidFill>
                <a:latin typeface="+mn-ea"/>
              </a:rPr>
              <a:t>概念 </a:t>
            </a:r>
            <a:r>
              <a:rPr lang="zh-CN" altLang="en-US" sz="2100" b="1" dirty="0">
                <a:solidFill>
                  <a:srgbClr val="002060"/>
                </a:solidFill>
                <a:latin typeface="+mn-ea"/>
                <a:sym typeface="Symbol" panose="05050102010706020507" pitchFamily="18" charset="2"/>
              </a:rPr>
              <a:t></a:t>
            </a:r>
            <a:r>
              <a:rPr lang="zh-CN" altLang="en-US" sz="2100" b="1" dirty="0">
                <a:solidFill>
                  <a:srgbClr val="002060"/>
                </a:solidFill>
                <a:latin typeface="+mn-ea"/>
              </a:rPr>
              <a:t> 判断 </a:t>
            </a:r>
            <a:r>
              <a:rPr lang="zh-CN" altLang="en-US" sz="2100" b="1" dirty="0">
                <a:solidFill>
                  <a:srgbClr val="002060"/>
                </a:solidFill>
                <a:latin typeface="+mn-ea"/>
                <a:sym typeface="Symbol" panose="05050102010706020507" pitchFamily="18" charset="2"/>
              </a:rPr>
              <a:t></a:t>
            </a:r>
            <a:r>
              <a:rPr lang="zh-CN" altLang="en-US" sz="2100" b="1" dirty="0">
                <a:solidFill>
                  <a:srgbClr val="002060"/>
                </a:solidFill>
                <a:latin typeface="+mn-ea"/>
              </a:rPr>
              <a:t> 推理    </a:t>
            </a:r>
          </a:p>
          <a:p>
            <a:pPr eaLnBrk="1" hangingPunct="1">
              <a:lnSpc>
                <a:spcPct val="150000"/>
              </a:lnSpc>
              <a:buClr>
                <a:schemeClr val="accent6"/>
              </a:buClr>
              <a:buFont typeface="Wingdings" panose="05000000000000000000" pitchFamily="2" charset="2"/>
              <a:buChar char="n"/>
            </a:pPr>
            <a:r>
              <a:rPr lang="zh-CN" altLang="en-US" sz="2000" b="1" dirty="0">
                <a:solidFill>
                  <a:srgbClr val="FF0000"/>
                </a:solidFill>
                <a:latin typeface="+mn-ea"/>
              </a:rPr>
              <a:t>推    理</a:t>
            </a:r>
            <a:endParaRPr lang="en-US" altLang="zh-CN" sz="2000" dirty="0">
              <a:solidFill>
                <a:srgbClr val="FF0000"/>
              </a:solidFill>
              <a:latin typeface="+mn-ea"/>
            </a:endParaRPr>
          </a:p>
          <a:p>
            <a:pPr marL="0" indent="1344613" eaLnBrk="1" hangingPunct="1">
              <a:lnSpc>
                <a:spcPct val="150000"/>
              </a:lnSpc>
              <a:buClr>
                <a:schemeClr val="accent6"/>
              </a:buClr>
              <a:buNone/>
            </a:pPr>
            <a:r>
              <a:rPr lang="zh-CN" altLang="en-US" sz="2000" dirty="0">
                <a:latin typeface="+mn-ea"/>
              </a:rPr>
              <a:t>由若干个已知的判断</a:t>
            </a:r>
            <a:r>
              <a:rPr lang="en-US" altLang="zh-CN" sz="2000" dirty="0">
                <a:latin typeface="+mn-ea"/>
              </a:rPr>
              <a:t>(</a:t>
            </a:r>
            <a:r>
              <a:rPr lang="zh-CN" altLang="en-US" sz="2000" dirty="0">
                <a:latin typeface="+mn-ea"/>
              </a:rPr>
              <a:t>前提</a:t>
            </a:r>
            <a:r>
              <a:rPr lang="en-US" altLang="zh-CN" sz="2000" dirty="0">
                <a:latin typeface="+mn-ea"/>
              </a:rPr>
              <a:t>)</a:t>
            </a:r>
            <a:r>
              <a:rPr lang="zh-CN" altLang="en-US" sz="2000" dirty="0">
                <a:latin typeface="+mn-ea"/>
              </a:rPr>
              <a:t>，推出新的判断</a:t>
            </a:r>
            <a:r>
              <a:rPr lang="en-US" altLang="zh-CN" sz="2000" dirty="0">
                <a:latin typeface="+mn-ea"/>
              </a:rPr>
              <a:t>(</a:t>
            </a:r>
            <a:r>
              <a:rPr lang="zh-CN" altLang="en-US" sz="2000" dirty="0">
                <a:latin typeface="+mn-ea"/>
              </a:rPr>
              <a:t>结论</a:t>
            </a:r>
            <a:r>
              <a:rPr lang="en-US" altLang="zh-CN" sz="2000" dirty="0">
                <a:latin typeface="+mn-ea"/>
              </a:rPr>
              <a:t>)</a:t>
            </a:r>
            <a:r>
              <a:rPr lang="zh-CN" altLang="en-US" sz="2000" dirty="0">
                <a:latin typeface="+mn-ea"/>
              </a:rPr>
              <a:t>的思维过程。</a:t>
            </a:r>
          </a:p>
          <a:p>
            <a:pPr eaLnBrk="1" hangingPunct="1">
              <a:lnSpc>
                <a:spcPct val="150000"/>
              </a:lnSpc>
              <a:buClr>
                <a:schemeClr val="accent6"/>
              </a:buClr>
              <a:buFont typeface="Wingdings" panose="05000000000000000000" pitchFamily="2" charset="2"/>
              <a:buChar char="n"/>
            </a:pPr>
            <a:r>
              <a:rPr lang="zh-CN" altLang="en-US" sz="2000" b="1" dirty="0">
                <a:solidFill>
                  <a:srgbClr val="FF0000"/>
                </a:solidFill>
                <a:latin typeface="+mn-ea"/>
              </a:rPr>
              <a:t>正确思维</a:t>
            </a:r>
            <a:endParaRPr lang="en-US" altLang="zh-CN" sz="2000" b="1" dirty="0">
              <a:solidFill>
                <a:srgbClr val="FF0000"/>
              </a:solidFill>
              <a:latin typeface="+mn-ea"/>
            </a:endParaRPr>
          </a:p>
          <a:p>
            <a:pPr marL="0" indent="1344613" eaLnBrk="1" hangingPunct="1">
              <a:lnSpc>
                <a:spcPct val="150000"/>
              </a:lnSpc>
              <a:buClr>
                <a:schemeClr val="accent6"/>
              </a:buClr>
              <a:buNone/>
            </a:pPr>
            <a:r>
              <a:rPr lang="zh-CN" altLang="en-US" sz="2000" dirty="0">
                <a:latin typeface="+mn-ea"/>
              </a:rPr>
              <a:t>概念清楚，判断正确，推理合乎逻辑</a:t>
            </a:r>
            <a:endParaRPr lang="zh-CN" altLang="en-US" sz="2000" dirty="0">
              <a:solidFill>
                <a:srgbClr val="0000FF"/>
              </a:solidFill>
              <a:latin typeface="+mn-ea"/>
            </a:endParaRPr>
          </a:p>
          <a:p>
            <a:pPr marL="457200" lvl="1" indent="0" eaLnBrk="1" hangingPunct="1">
              <a:lnSpc>
                <a:spcPct val="120000"/>
              </a:lnSpc>
              <a:buClr>
                <a:srgbClr val="FF0000"/>
              </a:buClr>
              <a:buSzPct val="120000"/>
              <a:buNone/>
              <a:defRPr/>
            </a:pPr>
            <a:endParaRPr lang="zh-CN" altLang="en-US" sz="2400" b="1" dirty="0">
              <a:latin typeface="幼圆" panose="02010509060101010101" pitchFamily="49" charset="-122"/>
              <a:ea typeface="幼圆" panose="02010509060101010101" pitchFamily="49" charset="-122"/>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27</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数理逻辑</a:t>
            </a:r>
          </a:p>
        </p:txBody>
      </p:sp>
      <p:sp>
        <p:nvSpPr>
          <p:cNvPr id="9" name="Text Box 2"/>
          <p:cNvSpPr txBox="1">
            <a:spLocks noChangeArrowheads="1"/>
          </p:cNvSpPr>
          <p:nvPr/>
        </p:nvSpPr>
        <p:spPr bwMode="auto">
          <a:xfrm>
            <a:off x="339835" y="865258"/>
            <a:ext cx="3454399" cy="46166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marL="630238" indent="-630238" eaLnBrk="1" hangingPunct="1">
              <a:spcBef>
                <a:spcPct val="50000"/>
              </a:spcBef>
              <a:buClr>
                <a:schemeClr val="bg1"/>
              </a:buClr>
              <a:buFont typeface="Wingdings" panose="05000000000000000000" pitchFamily="2" charset="2"/>
              <a:buChar char="&amp;"/>
            </a:pPr>
            <a:r>
              <a:rPr lang="zh-CN" altLang="en-US" b="1" dirty="0">
                <a:solidFill>
                  <a:schemeClr val="bg1"/>
                </a:solidFill>
                <a:latin typeface="宋体" panose="02010600030101010101" pitchFamily="2" charset="-122"/>
                <a:ea typeface="宋体" panose="02010600030101010101" pitchFamily="2" charset="-122"/>
                <a:cs typeface="Arial" panose="020B0604020202020204" pitchFamily="34" charset="0"/>
              </a:rPr>
              <a:t>人类的思维规律</a:t>
            </a:r>
          </a:p>
        </p:txBody>
      </p:sp>
    </p:spTree>
    <p:extLst>
      <p:ext uri="{BB962C8B-B14F-4D97-AF65-F5344CB8AC3E}">
        <p14:creationId xmlns:p14="http://schemas.microsoft.com/office/powerpoint/2010/main" val="213177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119812">
                                            <p:txEl>
                                              <p:pRg st="0" end="0"/>
                                            </p:txEl>
                                          </p:spTgt>
                                        </p:tgtEl>
                                        <p:attrNameLst>
                                          <p:attrName>style.visibility</p:attrName>
                                        </p:attrNameLst>
                                      </p:cBhvr>
                                      <p:to>
                                        <p:strVal val="visible"/>
                                      </p:to>
                                    </p:set>
                                    <p:animEffect transition="in" filter="strips(downRight)">
                                      <p:cBhvr>
                                        <p:cTn id="11" dur="500"/>
                                        <p:tgtEl>
                                          <p:spTgt spid="11981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119812">
                                            <p:txEl>
                                              <p:pRg st="1" end="1"/>
                                            </p:txEl>
                                          </p:spTgt>
                                        </p:tgtEl>
                                        <p:attrNameLst>
                                          <p:attrName>style.visibility</p:attrName>
                                        </p:attrNameLst>
                                      </p:cBhvr>
                                      <p:to>
                                        <p:strVal val="visible"/>
                                      </p:to>
                                    </p:set>
                                    <p:animEffect transition="in" filter="strips(downRight)">
                                      <p:cBhvr>
                                        <p:cTn id="16" dur="500"/>
                                        <p:tgtEl>
                                          <p:spTgt spid="11981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119812">
                                            <p:txEl>
                                              <p:pRg st="2" end="2"/>
                                            </p:txEl>
                                          </p:spTgt>
                                        </p:tgtEl>
                                        <p:attrNameLst>
                                          <p:attrName>style.visibility</p:attrName>
                                        </p:attrNameLst>
                                      </p:cBhvr>
                                      <p:to>
                                        <p:strVal val="visible"/>
                                      </p:to>
                                    </p:set>
                                    <p:animEffect transition="in" filter="strips(downRight)">
                                      <p:cBhvr>
                                        <p:cTn id="21" dur="500"/>
                                        <p:tgtEl>
                                          <p:spTgt spid="11981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119812">
                                            <p:txEl>
                                              <p:pRg st="3" end="3"/>
                                            </p:txEl>
                                          </p:spTgt>
                                        </p:tgtEl>
                                        <p:attrNameLst>
                                          <p:attrName>style.visibility</p:attrName>
                                        </p:attrNameLst>
                                      </p:cBhvr>
                                      <p:to>
                                        <p:strVal val="visible"/>
                                      </p:to>
                                    </p:set>
                                    <p:animEffect transition="in" filter="strips(downRight)">
                                      <p:cBhvr>
                                        <p:cTn id="26" dur="500"/>
                                        <p:tgtEl>
                                          <p:spTgt spid="11981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119812">
                                            <p:txEl>
                                              <p:pRg st="4" end="4"/>
                                            </p:txEl>
                                          </p:spTgt>
                                        </p:tgtEl>
                                        <p:attrNameLst>
                                          <p:attrName>style.visibility</p:attrName>
                                        </p:attrNameLst>
                                      </p:cBhvr>
                                      <p:to>
                                        <p:strVal val="visible"/>
                                      </p:to>
                                    </p:set>
                                    <p:animEffect transition="in" filter="strips(downRight)">
                                      <p:cBhvr>
                                        <p:cTn id="31" dur="500"/>
                                        <p:tgtEl>
                                          <p:spTgt spid="11981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119812">
                                            <p:txEl>
                                              <p:pRg st="5" end="5"/>
                                            </p:txEl>
                                          </p:spTgt>
                                        </p:tgtEl>
                                        <p:attrNameLst>
                                          <p:attrName>style.visibility</p:attrName>
                                        </p:attrNameLst>
                                      </p:cBhvr>
                                      <p:to>
                                        <p:strVal val="visible"/>
                                      </p:to>
                                    </p:set>
                                    <p:animEffect transition="in" filter="strips(downRight)">
                                      <p:cBhvr>
                                        <p:cTn id="36" dur="500"/>
                                        <p:tgtEl>
                                          <p:spTgt spid="11981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119812">
                                            <p:txEl>
                                              <p:pRg st="6" end="6"/>
                                            </p:txEl>
                                          </p:spTgt>
                                        </p:tgtEl>
                                        <p:attrNameLst>
                                          <p:attrName>style.visibility</p:attrName>
                                        </p:attrNameLst>
                                      </p:cBhvr>
                                      <p:to>
                                        <p:strVal val="visible"/>
                                      </p:to>
                                    </p:set>
                                    <p:animEffect transition="in" filter="strips(downRight)">
                                      <p:cBhvr>
                                        <p:cTn id="41" dur="500"/>
                                        <p:tgtEl>
                                          <p:spTgt spid="1198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build="p"/>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339835" y="1376189"/>
            <a:ext cx="9144000" cy="377190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fontScale="70000" lnSpcReduction="20000"/>
          </a:bodyPr>
          <a:lstStyle/>
          <a:p>
            <a:pPr eaLnBrk="1" hangingPunct="1">
              <a:lnSpc>
                <a:spcPct val="170000"/>
              </a:lnSpc>
              <a:buFontTx/>
              <a:buNone/>
            </a:pPr>
            <a:r>
              <a:rPr lang="zh-CN" altLang="en-US" sz="2900" b="1" dirty="0">
                <a:latin typeface="黑体" panose="02010609060101010101" pitchFamily="49" charset="-122"/>
                <a:ea typeface="黑体" panose="02010609060101010101" pitchFamily="49" charset="-122"/>
              </a:rPr>
              <a:t>亚里士多德的</a:t>
            </a:r>
            <a:r>
              <a:rPr lang="zh-CN" altLang="en-US" sz="2900" b="1" dirty="0">
                <a:solidFill>
                  <a:srgbClr val="FF0000"/>
                </a:solidFill>
                <a:latin typeface="黑体" panose="02010609060101010101" pitchFamily="49" charset="-122"/>
                <a:ea typeface="黑体" panose="02010609060101010101" pitchFamily="49" charset="-122"/>
              </a:rPr>
              <a:t>三段论</a:t>
            </a:r>
            <a:r>
              <a:rPr lang="en-US" altLang="zh-CN" sz="2900" b="1" dirty="0">
                <a:solidFill>
                  <a:srgbClr val="0066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900" b="1" i="1" dirty="0">
                <a:latin typeface="Times New Roman" panose="02020603050405020304" pitchFamily="18" charset="0"/>
                <a:ea typeface="黑体" panose="02010609060101010101" pitchFamily="49" charset="-122"/>
                <a:cs typeface="Times New Roman" panose="02020603050405020304" pitchFamily="18" charset="0"/>
              </a:rPr>
              <a:t>syllogism</a:t>
            </a:r>
            <a:r>
              <a:rPr lang="en-US" altLang="zh-CN" sz="29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900" b="1" dirty="0">
                <a:latin typeface="黑体" panose="02010609060101010101" pitchFamily="49" charset="-122"/>
                <a:ea typeface="黑体" panose="02010609060101010101" pitchFamily="49" charset="-122"/>
              </a:rPr>
              <a:t>：</a:t>
            </a:r>
            <a:r>
              <a:rPr lang="en-US" altLang="zh-CN" sz="2900" dirty="0">
                <a:latin typeface="宋体" panose="02010600030101010101" pitchFamily="2" charset="-122"/>
              </a:rPr>
              <a:t> </a:t>
            </a:r>
            <a:r>
              <a:rPr lang="zh-CN" altLang="en-US" sz="2900" b="1" dirty="0">
                <a:latin typeface="宋体" panose="02010600030101010101" pitchFamily="2" charset="-122"/>
              </a:rPr>
              <a:t>从两个前提推出一个结论的逻辑论证形式</a:t>
            </a:r>
            <a:endParaRPr lang="en-US" altLang="zh-CN" sz="2900" b="1" dirty="0">
              <a:solidFill>
                <a:schemeClr val="accent2"/>
              </a:solidFill>
              <a:latin typeface="宋体" panose="02010600030101010101" pitchFamily="2" charset="-122"/>
            </a:endParaRPr>
          </a:p>
          <a:p>
            <a:pPr lvl="2" eaLnBrk="1" hangingPunct="1">
              <a:lnSpc>
                <a:spcPct val="170000"/>
              </a:lnSpc>
              <a:buFontTx/>
              <a:buNone/>
            </a:pPr>
            <a:r>
              <a:rPr lang="en-US" altLang="zh-CN" sz="2900" dirty="0">
                <a:latin typeface="宋体" panose="02010600030101010101" pitchFamily="2" charset="-122"/>
              </a:rPr>
              <a:t>             </a:t>
            </a:r>
            <a:r>
              <a:rPr lang="en-US" altLang="zh-CN" sz="2900" dirty="0">
                <a:latin typeface="黑体" panose="02010609060101010101" pitchFamily="49" charset="-122"/>
                <a:ea typeface="黑体" panose="02010609060101010101" pitchFamily="49" charset="-122"/>
              </a:rPr>
              <a:t>1.</a:t>
            </a:r>
            <a:r>
              <a:rPr lang="zh-CN" altLang="en-US" sz="29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大前提</a:t>
            </a:r>
            <a:r>
              <a:rPr lang="en-US" altLang="zh-CN" sz="29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(major premise)   </a:t>
            </a:r>
          </a:p>
          <a:p>
            <a:pPr lvl="2" indent="1631950" eaLnBrk="1" hangingPunct="1">
              <a:lnSpc>
                <a:spcPct val="170000"/>
              </a:lnSpc>
              <a:buFontTx/>
              <a:buNone/>
            </a:pPr>
            <a:r>
              <a:rPr lang="zh-CN" altLang="en-US" sz="2900" b="1" dirty="0">
                <a:solidFill>
                  <a:srgbClr val="006600"/>
                </a:solidFill>
                <a:latin typeface="宋体" panose="02010600030101010101" pitchFamily="2" charset="-122"/>
              </a:rPr>
              <a:t>人都是两足动物</a:t>
            </a:r>
          </a:p>
          <a:p>
            <a:pPr lvl="2" eaLnBrk="1" hangingPunct="1">
              <a:lnSpc>
                <a:spcPct val="170000"/>
              </a:lnSpc>
              <a:buFontTx/>
              <a:buNone/>
            </a:pPr>
            <a:r>
              <a:rPr lang="zh-CN" altLang="en-US" sz="2900" dirty="0">
                <a:latin typeface="宋体" panose="02010600030101010101" pitchFamily="2" charset="-122"/>
              </a:rPr>
              <a:t>             </a:t>
            </a:r>
            <a:r>
              <a:rPr lang="en-US" altLang="zh-CN" sz="2900" dirty="0">
                <a:latin typeface="黑体" panose="02010609060101010101" pitchFamily="49" charset="-122"/>
                <a:ea typeface="黑体" panose="02010609060101010101" pitchFamily="49" charset="-122"/>
              </a:rPr>
              <a:t>2.</a:t>
            </a:r>
            <a:r>
              <a:rPr lang="zh-CN" altLang="en-US" sz="29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小前提</a:t>
            </a:r>
            <a:r>
              <a:rPr lang="en-US" altLang="zh-CN" sz="29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(minor premise)     </a:t>
            </a:r>
          </a:p>
          <a:p>
            <a:pPr lvl="2" indent="1631950" eaLnBrk="1" hangingPunct="1">
              <a:lnSpc>
                <a:spcPct val="170000"/>
              </a:lnSpc>
              <a:buFontTx/>
              <a:buNone/>
            </a:pPr>
            <a:r>
              <a:rPr lang="zh-CN" altLang="en-US" sz="2900" b="1" dirty="0">
                <a:solidFill>
                  <a:srgbClr val="006600"/>
                </a:solidFill>
                <a:latin typeface="宋体" panose="02010600030101010101" pitchFamily="2" charset="-122"/>
              </a:rPr>
              <a:t>希腊人都是人</a:t>
            </a:r>
          </a:p>
          <a:p>
            <a:pPr lvl="2" eaLnBrk="1" hangingPunct="1">
              <a:lnSpc>
                <a:spcPct val="170000"/>
              </a:lnSpc>
              <a:buFontTx/>
              <a:buNone/>
            </a:pPr>
            <a:r>
              <a:rPr lang="zh-CN" altLang="en-US" sz="2900" dirty="0">
                <a:latin typeface="宋体" panose="02010600030101010101" pitchFamily="2" charset="-122"/>
              </a:rPr>
              <a:t>             </a:t>
            </a:r>
            <a:r>
              <a:rPr lang="en-US" altLang="zh-CN" sz="2900" dirty="0">
                <a:latin typeface="黑体" panose="02010609060101010101" pitchFamily="49" charset="-122"/>
                <a:ea typeface="黑体" panose="02010609060101010101" pitchFamily="49" charset="-122"/>
              </a:rPr>
              <a:t>3.</a:t>
            </a:r>
            <a:r>
              <a:rPr lang="zh-CN" altLang="en-US" sz="29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结论</a:t>
            </a:r>
            <a:r>
              <a:rPr lang="en-US" altLang="zh-CN" sz="29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(conclusion)   </a:t>
            </a:r>
          </a:p>
          <a:p>
            <a:pPr lvl="2" indent="1631950" eaLnBrk="1" hangingPunct="1">
              <a:lnSpc>
                <a:spcPct val="170000"/>
              </a:lnSpc>
              <a:buFontTx/>
              <a:buNone/>
            </a:pPr>
            <a:r>
              <a:rPr lang="zh-CN" altLang="en-US" sz="2900" b="1" dirty="0">
                <a:solidFill>
                  <a:srgbClr val="006600"/>
                </a:solidFill>
                <a:latin typeface="宋体" panose="02010600030101010101" pitchFamily="2" charset="-122"/>
              </a:rPr>
              <a:t>希腊人都是两足动物</a:t>
            </a:r>
          </a:p>
          <a:p>
            <a:pPr marL="0" lvl="1" indent="0" eaLnBrk="1" hangingPunct="1">
              <a:lnSpc>
                <a:spcPct val="120000"/>
              </a:lnSpc>
              <a:buClr>
                <a:srgbClr val="FF0000"/>
              </a:buClr>
              <a:buSzPct val="120000"/>
              <a:buNone/>
              <a:defRPr/>
            </a:pPr>
            <a:endParaRPr lang="zh-CN" altLang="en-US" sz="2000" b="1" dirty="0">
              <a:latin typeface="幼圆" panose="02010509060101010101" pitchFamily="49" charset="-122"/>
              <a:ea typeface="幼圆" panose="02010509060101010101" pitchFamily="49" charset="-122"/>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28</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数理逻辑</a:t>
            </a:r>
          </a:p>
        </p:txBody>
      </p:sp>
      <p:sp>
        <p:nvSpPr>
          <p:cNvPr id="9" name="Text Box 2"/>
          <p:cNvSpPr txBox="1">
            <a:spLocks noChangeArrowheads="1"/>
          </p:cNvSpPr>
          <p:nvPr/>
        </p:nvSpPr>
        <p:spPr bwMode="auto">
          <a:xfrm>
            <a:off x="339835" y="865258"/>
            <a:ext cx="3454399" cy="46166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marL="630238" indent="-630238" eaLnBrk="1" hangingPunct="1">
              <a:spcBef>
                <a:spcPct val="50000"/>
              </a:spcBef>
              <a:buClr>
                <a:schemeClr val="bg1"/>
              </a:buClr>
              <a:buFont typeface="Wingdings" panose="05000000000000000000" pitchFamily="2" charset="2"/>
              <a:buChar char="&amp;"/>
            </a:pPr>
            <a:r>
              <a:rPr lang="zh-CN" altLang="en-US" b="1" dirty="0">
                <a:solidFill>
                  <a:schemeClr val="bg1"/>
                </a:solidFill>
                <a:latin typeface="宋体" panose="02010600030101010101" pitchFamily="2" charset="-122"/>
                <a:ea typeface="宋体" panose="02010600030101010101" pitchFamily="2" charset="-122"/>
                <a:cs typeface="Arial" panose="020B0604020202020204" pitchFamily="34" charset="0"/>
              </a:rPr>
              <a:t>古典逻辑</a:t>
            </a:r>
          </a:p>
        </p:txBody>
      </p:sp>
      <p:pic>
        <p:nvPicPr>
          <p:cNvPr id="10" name="图片 5" descr="Aristotl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8501" y="2054975"/>
            <a:ext cx="1733021" cy="2321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60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8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81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981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981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981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9812">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98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uiExpand="1" build="p"/>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29</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数理逻辑</a:t>
            </a:r>
          </a:p>
        </p:txBody>
      </p:sp>
      <p:sp>
        <p:nvSpPr>
          <p:cNvPr id="9" name="Text Box 2"/>
          <p:cNvSpPr txBox="1">
            <a:spLocks noChangeArrowheads="1"/>
          </p:cNvSpPr>
          <p:nvPr/>
        </p:nvSpPr>
        <p:spPr bwMode="auto">
          <a:xfrm>
            <a:off x="339835" y="865258"/>
            <a:ext cx="3454399" cy="46166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marL="630238" indent="-630238" eaLnBrk="1" hangingPunct="1">
              <a:spcBef>
                <a:spcPct val="50000"/>
              </a:spcBef>
              <a:buClr>
                <a:schemeClr val="bg1"/>
              </a:buClr>
              <a:buFont typeface="Wingdings" panose="05000000000000000000" pitchFamily="2" charset="2"/>
              <a:buChar char="&amp;"/>
            </a:pPr>
            <a:r>
              <a:rPr lang="zh-CN" altLang="en-US" b="1" dirty="0">
                <a:solidFill>
                  <a:schemeClr val="bg1"/>
                </a:solidFill>
                <a:latin typeface="宋体" panose="02010600030101010101" pitchFamily="2" charset="-122"/>
                <a:ea typeface="宋体" panose="02010600030101010101" pitchFamily="2" charset="-122"/>
                <a:cs typeface="Arial" panose="020B0604020202020204" pitchFamily="34" charset="0"/>
              </a:rPr>
              <a:t>数理逻辑创始人</a:t>
            </a:r>
          </a:p>
        </p:txBody>
      </p:sp>
      <p:pic>
        <p:nvPicPr>
          <p:cNvPr id="8" name="Picture 5" descr="e5b64d38e489cefab311c7d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4508" y="1953506"/>
            <a:ext cx="1312528" cy="1693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6"/>
          <p:cNvSpPr txBox="1">
            <a:spLocks noChangeArrowheads="1"/>
          </p:cNvSpPr>
          <p:nvPr/>
        </p:nvSpPr>
        <p:spPr bwMode="auto">
          <a:xfrm>
            <a:off x="619049" y="3965234"/>
            <a:ext cx="306122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kumimoji="1" sz="2400">
                <a:solidFill>
                  <a:schemeClr val="tx1"/>
                </a:solidFill>
                <a:latin typeface="楷体_GB2312" pitchFamily="49" charset="-122"/>
                <a:ea typeface="楷体_GB2312" pitchFamily="49" charset="-122"/>
              </a:defRPr>
            </a:lvl1pPr>
            <a:lvl2pPr marL="742950" indent="-28575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dirty="0">
                <a:latin typeface="宋体" panose="02010600030101010101" pitchFamily="2" charset="-122"/>
                <a:ea typeface="宋体" panose="02010600030101010101" pitchFamily="2" charset="-122"/>
              </a:rPr>
              <a:t>德国数学家莱布尼茨</a:t>
            </a:r>
          </a:p>
          <a:p>
            <a:pPr algn="ctr" eaLnBrk="1" hangingPunct="1">
              <a:spcBef>
                <a:spcPct val="0"/>
              </a:spcBef>
              <a:buFontTx/>
              <a:buNone/>
            </a:pPr>
            <a:r>
              <a:rPr lang="en-US" altLang="zh-CN" sz="2000" b="1" dirty="0">
                <a:latin typeface="宋体" panose="02010600030101010101" pitchFamily="2" charset="-122"/>
                <a:ea typeface="宋体" panose="02010600030101010101" pitchFamily="2" charset="-122"/>
              </a:rPr>
              <a:t>1646-1716</a:t>
            </a:r>
          </a:p>
        </p:txBody>
      </p:sp>
      <p:pic>
        <p:nvPicPr>
          <p:cNvPr id="12" name="Picture 7" descr="b21c8701a18b87d6934bff84070828381f30fd2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3457" y="1996967"/>
            <a:ext cx="1356974" cy="1660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8"/>
          <p:cNvSpPr txBox="1">
            <a:spLocks noChangeArrowheads="1"/>
          </p:cNvSpPr>
          <p:nvPr/>
        </p:nvSpPr>
        <p:spPr bwMode="auto">
          <a:xfrm>
            <a:off x="3711288" y="3971343"/>
            <a:ext cx="240109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kumimoji="1" sz="2400">
                <a:solidFill>
                  <a:schemeClr val="tx1"/>
                </a:solidFill>
                <a:latin typeface="楷体_GB2312" pitchFamily="49" charset="-122"/>
                <a:ea typeface="楷体_GB2312" pitchFamily="49" charset="-122"/>
              </a:defRPr>
            </a:lvl1pPr>
            <a:lvl2pPr marL="742950" indent="-28575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dirty="0">
                <a:latin typeface="宋体" panose="02010600030101010101" pitchFamily="2" charset="-122"/>
                <a:ea typeface="宋体" panose="02010600030101010101" pitchFamily="2" charset="-122"/>
              </a:rPr>
              <a:t>英国数学家布尔</a:t>
            </a:r>
          </a:p>
          <a:p>
            <a:pPr algn="ctr" eaLnBrk="1" hangingPunct="1">
              <a:spcBef>
                <a:spcPct val="0"/>
              </a:spcBef>
              <a:buFontTx/>
              <a:buNone/>
            </a:pPr>
            <a:r>
              <a:rPr lang="en-US" altLang="zh-CN" sz="2000" b="1" dirty="0">
                <a:latin typeface="宋体" panose="02010600030101010101" pitchFamily="2" charset="-122"/>
                <a:ea typeface="宋体" panose="02010600030101010101" pitchFamily="2" charset="-122"/>
              </a:rPr>
              <a:t>1815-1864</a:t>
            </a:r>
          </a:p>
        </p:txBody>
      </p:sp>
      <p:pic>
        <p:nvPicPr>
          <p:cNvPr id="14" name="Picture 9" descr="b3119313b07eca80e7d7e894902397dda04483f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48628" y="2005867"/>
            <a:ext cx="1273969" cy="1620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10"/>
          <p:cNvSpPr txBox="1">
            <a:spLocks noChangeArrowheads="1"/>
          </p:cNvSpPr>
          <p:nvPr/>
        </p:nvSpPr>
        <p:spPr bwMode="auto">
          <a:xfrm>
            <a:off x="6040438" y="3977098"/>
            <a:ext cx="306122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kumimoji="1" sz="2400">
                <a:solidFill>
                  <a:schemeClr val="tx1"/>
                </a:solidFill>
                <a:latin typeface="楷体_GB2312" pitchFamily="49" charset="-122"/>
                <a:ea typeface="楷体_GB2312" pitchFamily="49" charset="-122"/>
              </a:defRPr>
            </a:lvl1pPr>
            <a:lvl2pPr marL="742950" indent="-28575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dirty="0">
                <a:latin typeface="宋体" panose="02010600030101010101" pitchFamily="2" charset="-122"/>
                <a:ea typeface="宋体" panose="02010600030101010101" pitchFamily="2" charset="-122"/>
              </a:rPr>
              <a:t>德国数学家弗雷格</a:t>
            </a:r>
          </a:p>
          <a:p>
            <a:pPr algn="ctr" eaLnBrk="1" hangingPunct="1">
              <a:spcBef>
                <a:spcPct val="0"/>
              </a:spcBef>
              <a:buFontTx/>
              <a:buNone/>
            </a:pPr>
            <a:r>
              <a:rPr lang="en-US" altLang="zh-CN" sz="2000" b="1" dirty="0">
                <a:latin typeface="宋体" panose="02010600030101010101" pitchFamily="2" charset="-122"/>
                <a:ea typeface="宋体" panose="02010600030101010101" pitchFamily="2" charset="-122"/>
              </a:rPr>
              <a:t>1848-1925</a:t>
            </a:r>
          </a:p>
        </p:txBody>
      </p:sp>
    </p:spTree>
    <p:extLst>
      <p:ext uri="{BB962C8B-B14F-4D97-AF65-F5344CB8AC3E}">
        <p14:creationId xmlns:p14="http://schemas.microsoft.com/office/powerpoint/2010/main" val="265410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3"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339833" y="793293"/>
            <a:ext cx="9392745" cy="449341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a:bodyPr>
          <a:lstStyle/>
          <a:p>
            <a:pPr marL="0" indent="0" algn="just" fontAlgn="auto">
              <a:lnSpc>
                <a:spcPct val="170000"/>
              </a:lnSpc>
              <a:spcAft>
                <a:spcPts val="0"/>
              </a:spcAft>
              <a:buSzPct val="80000"/>
              <a:buNone/>
              <a:defRPr/>
            </a:pPr>
            <a:r>
              <a:rPr lang="zh-CN" altLang="en-US" sz="1900" b="1" dirty="0"/>
              <a:t>引入：充满矛盾的自然语言</a:t>
            </a:r>
            <a:endParaRPr lang="en-US" altLang="zh-CN" sz="1900" b="1" dirty="0"/>
          </a:p>
          <a:p>
            <a:pPr marL="0" indent="0" algn="just" fontAlgn="auto">
              <a:lnSpc>
                <a:spcPct val="170000"/>
              </a:lnSpc>
              <a:spcAft>
                <a:spcPts val="0"/>
              </a:spcAft>
              <a:buSzPct val="80000"/>
              <a:buNone/>
              <a:defRPr/>
            </a:pPr>
            <a:r>
              <a:rPr lang="zh-CN" altLang="en-US" sz="1900" dirty="0"/>
              <a:t>克里特人，都是些骗子、邪恶的野兽、大腹便便的懒蛋！</a:t>
            </a:r>
            <a:endParaRPr lang="en-US" altLang="zh-CN" sz="1900" dirty="0"/>
          </a:p>
          <a:p>
            <a:pPr marL="0" indent="0" algn="just" fontAlgn="auto">
              <a:lnSpc>
                <a:spcPct val="170000"/>
              </a:lnSpc>
              <a:spcAft>
                <a:spcPts val="0"/>
              </a:spcAft>
              <a:buSzPct val="80000"/>
              <a:buNone/>
              <a:defRPr/>
            </a:pPr>
            <a:r>
              <a:rPr lang="en-US" altLang="zh-CN" sz="1900" dirty="0"/>
              <a:t>	——</a:t>
            </a:r>
            <a:r>
              <a:rPr lang="zh-CN" altLang="en-US" sz="1900" dirty="0"/>
              <a:t>埃庇米尼得斯（公元前</a:t>
            </a:r>
            <a:r>
              <a:rPr lang="en-US" altLang="zh-CN" sz="1900" dirty="0"/>
              <a:t>600</a:t>
            </a:r>
            <a:r>
              <a:rPr lang="zh-CN" altLang="en-US" sz="1900" dirty="0"/>
              <a:t>年，一个克里特人，哲学家和诗人）</a:t>
            </a:r>
            <a:endParaRPr lang="en-US" altLang="zh-CN" sz="1900" dirty="0"/>
          </a:p>
          <a:p>
            <a:pPr marL="0" indent="0" algn="just" fontAlgn="auto">
              <a:lnSpc>
                <a:spcPct val="170000"/>
              </a:lnSpc>
              <a:spcAft>
                <a:spcPts val="0"/>
              </a:spcAft>
              <a:buSzPct val="80000"/>
              <a:buNone/>
              <a:defRPr/>
            </a:pPr>
            <a:r>
              <a:rPr lang="zh-CN" altLang="en-US" sz="1900" dirty="0"/>
              <a:t>这个句子是假的。</a:t>
            </a:r>
            <a:endParaRPr lang="en-US" altLang="zh-CN" sz="1900" dirty="0"/>
          </a:p>
          <a:p>
            <a:pPr marL="0" indent="0" algn="just" fontAlgn="auto">
              <a:lnSpc>
                <a:spcPct val="170000"/>
              </a:lnSpc>
              <a:spcAft>
                <a:spcPts val="0"/>
              </a:spcAft>
              <a:buSzPct val="80000"/>
              <a:buNone/>
              <a:defRPr/>
            </a:pPr>
            <a:r>
              <a:rPr lang="zh-CN" altLang="en-US" sz="1900" dirty="0"/>
              <a:t>我在说谎。</a:t>
            </a:r>
            <a:endParaRPr lang="en-US" altLang="zh-CN" sz="1900" dirty="0"/>
          </a:p>
          <a:p>
            <a:pPr marL="0" indent="0" algn="just" fontAlgn="auto">
              <a:lnSpc>
                <a:spcPct val="170000"/>
              </a:lnSpc>
              <a:spcAft>
                <a:spcPts val="0"/>
              </a:spcAft>
              <a:buSzPct val="80000"/>
              <a:buNone/>
              <a:defRPr/>
            </a:pPr>
            <a:r>
              <a:rPr lang="zh-CN" altLang="en-US" sz="1900" dirty="0"/>
              <a:t>唯一的规则：没有规则。</a:t>
            </a:r>
            <a:endParaRPr lang="en-US" altLang="zh-CN" sz="1900" dirty="0"/>
          </a:p>
          <a:p>
            <a:pPr marL="0" indent="0" algn="just" fontAlgn="auto">
              <a:lnSpc>
                <a:spcPct val="170000"/>
              </a:lnSpc>
              <a:spcAft>
                <a:spcPts val="0"/>
              </a:spcAft>
              <a:buSzPct val="80000"/>
              <a:buNone/>
              <a:defRPr/>
            </a:pPr>
            <a:r>
              <a:rPr lang="en-US" altLang="zh-CN" sz="1900" dirty="0"/>
              <a:t>……</a:t>
            </a:r>
          </a:p>
          <a:p>
            <a:pPr marL="0" indent="0" algn="just" fontAlgn="auto">
              <a:lnSpc>
                <a:spcPct val="170000"/>
              </a:lnSpc>
              <a:spcAft>
                <a:spcPts val="0"/>
              </a:spcAft>
              <a:buSzPct val="80000"/>
              <a:buNone/>
              <a:defRPr/>
            </a:pPr>
            <a:endParaRPr lang="en-US" altLang="zh-CN" sz="1900" dirty="0"/>
          </a:p>
          <a:p>
            <a:pPr marL="0" indent="0" algn="just" fontAlgn="auto">
              <a:lnSpc>
                <a:spcPct val="170000"/>
              </a:lnSpc>
              <a:spcAft>
                <a:spcPts val="0"/>
              </a:spcAft>
              <a:buSzPct val="80000"/>
              <a:buNone/>
              <a:defRPr/>
            </a:pPr>
            <a:endParaRPr lang="en-US" altLang="zh-CN" sz="2100" dirty="0"/>
          </a:p>
          <a:p>
            <a:pPr marL="268287" indent="0" algn="just" fontAlgn="auto">
              <a:lnSpc>
                <a:spcPct val="150000"/>
              </a:lnSpc>
              <a:spcAft>
                <a:spcPts val="0"/>
              </a:spcAft>
              <a:buClr>
                <a:srgbClr val="7030A0"/>
              </a:buClr>
              <a:buSzPct val="80000"/>
              <a:buNone/>
              <a:defRPr/>
            </a:pPr>
            <a:endParaRPr lang="zh-CN" altLang="zh-CN" sz="2100" dirty="0"/>
          </a:p>
          <a:p>
            <a:pPr marL="717550" indent="-449263" algn="just" fontAlgn="auto">
              <a:lnSpc>
                <a:spcPct val="150000"/>
              </a:lnSpc>
              <a:spcAft>
                <a:spcPts val="0"/>
              </a:spcAft>
              <a:buClr>
                <a:srgbClr val="7030A0"/>
              </a:buClr>
              <a:buSzPct val="80000"/>
              <a:buFont typeface="Wingdings" panose="05000000000000000000" pitchFamily="2" charset="2"/>
              <a:buChar char="n"/>
              <a:defRPr/>
            </a:pPr>
            <a:endParaRPr lang="zh-CN" altLang="zh-CN" sz="3600" b="1" dirty="0">
              <a:solidFill>
                <a:srgbClr val="3366FF"/>
              </a:solidFill>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3</a:t>
            </a:fld>
            <a:endParaRPr lang="zh-CN" altLang="en-US" dirty="0"/>
          </a:p>
        </p:txBody>
      </p:sp>
      <p:sp>
        <p:nvSpPr>
          <p:cNvPr id="4" name="文本框 3"/>
          <p:cNvSpPr txBox="1"/>
          <p:nvPr/>
        </p:nvSpPr>
        <p:spPr>
          <a:xfrm>
            <a:off x="1534508" y="126595"/>
            <a:ext cx="1660635" cy="492443"/>
          </a:xfrm>
          <a:prstGeom prst="rect">
            <a:avLst/>
          </a:prstGeom>
          <a:noFill/>
        </p:spPr>
        <p:txBody>
          <a:bodyPr wrap="square" rtlCol="0">
            <a:spAutoFit/>
          </a:bodyPr>
          <a:lstStyle/>
          <a:p>
            <a:r>
              <a:rPr lang="en-US" altLang="zh-CN" dirty="0">
                <a:solidFill>
                  <a:schemeClr val="bg1"/>
                </a:solidFill>
              </a:rPr>
              <a:t>——</a:t>
            </a:r>
            <a:r>
              <a:rPr lang="zh-CN" altLang="en-US" sz="2600" b="1" dirty="0">
                <a:solidFill>
                  <a:schemeClr val="bg1"/>
                </a:solidFill>
              </a:rPr>
              <a:t>引言</a:t>
            </a:r>
          </a:p>
        </p:txBody>
      </p:sp>
    </p:spTree>
    <p:extLst>
      <p:ext uri="{BB962C8B-B14F-4D97-AF65-F5344CB8AC3E}">
        <p14:creationId xmlns:p14="http://schemas.microsoft.com/office/powerpoint/2010/main" val="160739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9812">
                                            <p:txEl>
                                              <p:pRg st="0" end="0"/>
                                            </p:txEl>
                                          </p:spTgt>
                                        </p:tgtEl>
                                        <p:attrNameLst>
                                          <p:attrName>style.visibility</p:attrName>
                                        </p:attrNameLst>
                                      </p:cBhvr>
                                      <p:to>
                                        <p:strVal val="visible"/>
                                      </p:to>
                                    </p:set>
                                    <p:animEffect transition="in" filter="strips(downRight)">
                                      <p:cBhvr>
                                        <p:cTn id="7" dur="500"/>
                                        <p:tgtEl>
                                          <p:spTgt spid="1198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19812">
                                            <p:txEl>
                                              <p:pRg st="1" end="1"/>
                                            </p:txEl>
                                          </p:spTgt>
                                        </p:tgtEl>
                                        <p:attrNameLst>
                                          <p:attrName>style.visibility</p:attrName>
                                        </p:attrNameLst>
                                      </p:cBhvr>
                                      <p:to>
                                        <p:strVal val="visible"/>
                                      </p:to>
                                    </p:set>
                                    <p:animEffect transition="in" filter="strips(downRight)">
                                      <p:cBhvr>
                                        <p:cTn id="12" dur="500"/>
                                        <p:tgtEl>
                                          <p:spTgt spid="1198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19812">
                                            <p:txEl>
                                              <p:pRg st="2" end="2"/>
                                            </p:txEl>
                                          </p:spTgt>
                                        </p:tgtEl>
                                        <p:attrNameLst>
                                          <p:attrName>style.visibility</p:attrName>
                                        </p:attrNameLst>
                                      </p:cBhvr>
                                      <p:to>
                                        <p:strVal val="visible"/>
                                      </p:to>
                                    </p:set>
                                    <p:animEffect transition="in" filter="strips(downRight)">
                                      <p:cBhvr>
                                        <p:cTn id="17" dur="500"/>
                                        <p:tgtEl>
                                          <p:spTgt spid="1198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19812">
                                            <p:txEl>
                                              <p:pRg st="3" end="3"/>
                                            </p:txEl>
                                          </p:spTgt>
                                        </p:tgtEl>
                                        <p:attrNameLst>
                                          <p:attrName>style.visibility</p:attrName>
                                        </p:attrNameLst>
                                      </p:cBhvr>
                                      <p:to>
                                        <p:strVal val="visible"/>
                                      </p:to>
                                    </p:set>
                                    <p:animEffect transition="in" filter="strips(downRight)">
                                      <p:cBhvr>
                                        <p:cTn id="22" dur="500"/>
                                        <p:tgtEl>
                                          <p:spTgt spid="1198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19812">
                                            <p:txEl>
                                              <p:pRg st="4" end="4"/>
                                            </p:txEl>
                                          </p:spTgt>
                                        </p:tgtEl>
                                        <p:attrNameLst>
                                          <p:attrName>style.visibility</p:attrName>
                                        </p:attrNameLst>
                                      </p:cBhvr>
                                      <p:to>
                                        <p:strVal val="visible"/>
                                      </p:to>
                                    </p:set>
                                    <p:animEffect transition="in" filter="strips(downRight)">
                                      <p:cBhvr>
                                        <p:cTn id="27" dur="500"/>
                                        <p:tgtEl>
                                          <p:spTgt spid="1198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19812">
                                            <p:txEl>
                                              <p:pRg st="5" end="5"/>
                                            </p:txEl>
                                          </p:spTgt>
                                        </p:tgtEl>
                                        <p:attrNameLst>
                                          <p:attrName>style.visibility</p:attrName>
                                        </p:attrNameLst>
                                      </p:cBhvr>
                                      <p:to>
                                        <p:strVal val="visible"/>
                                      </p:to>
                                    </p:set>
                                    <p:animEffect transition="in" filter="strips(downRight)">
                                      <p:cBhvr>
                                        <p:cTn id="32" dur="500"/>
                                        <p:tgtEl>
                                          <p:spTgt spid="1198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19812">
                                            <p:txEl>
                                              <p:pRg st="6" end="6"/>
                                            </p:txEl>
                                          </p:spTgt>
                                        </p:tgtEl>
                                        <p:attrNameLst>
                                          <p:attrName>style.visibility</p:attrName>
                                        </p:attrNameLst>
                                      </p:cBhvr>
                                      <p:to>
                                        <p:strVal val="visible"/>
                                      </p:to>
                                    </p:set>
                                    <p:animEffect transition="in" filter="strips(downRight)">
                                      <p:cBhvr>
                                        <p:cTn id="37" dur="500"/>
                                        <p:tgtEl>
                                          <p:spTgt spid="1198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339835" y="1376189"/>
            <a:ext cx="9144000" cy="377190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a:bodyPr>
          <a:lstStyle/>
          <a:p>
            <a:pPr eaLnBrk="1" hangingPunct="1">
              <a:lnSpc>
                <a:spcPct val="150000"/>
              </a:lnSpc>
              <a:buClr>
                <a:schemeClr val="accent6"/>
              </a:buClr>
              <a:buFont typeface="Wingdings" panose="05000000000000000000" pitchFamily="2" charset="2"/>
              <a:buChar char="n"/>
            </a:pPr>
            <a:r>
              <a:rPr lang="zh-CN" altLang="en-US" sz="2000" dirty="0">
                <a:latin typeface="宋体" panose="02010600030101010101" pitchFamily="2" charset="-122"/>
              </a:rPr>
              <a:t>首先使用</a:t>
            </a:r>
            <a:r>
              <a:rPr lang="zh-CN" altLang="en-US" sz="2000" dirty="0"/>
              <a:t>“</a:t>
            </a:r>
            <a:r>
              <a:rPr lang="zh-CN" altLang="en-US" sz="2000" dirty="0">
                <a:latin typeface="宋体" panose="02010600030101010101" pitchFamily="2" charset="-122"/>
              </a:rPr>
              <a:t>数理逻辑</a:t>
            </a:r>
            <a:r>
              <a:rPr lang="zh-CN" altLang="en-US" sz="2000" dirty="0"/>
              <a:t>”</a:t>
            </a:r>
            <a:r>
              <a:rPr lang="zh-CN" altLang="en-US" sz="2000" dirty="0">
                <a:latin typeface="宋体" panose="02010600030101010101" pitchFamily="2" charset="-122"/>
              </a:rPr>
              <a:t>这个术语</a:t>
            </a:r>
          </a:p>
          <a:p>
            <a:pPr eaLnBrk="1" hangingPunct="1">
              <a:lnSpc>
                <a:spcPct val="150000"/>
              </a:lnSpc>
              <a:buFontTx/>
              <a:buNone/>
            </a:pPr>
            <a:r>
              <a:rPr lang="zh-CN" altLang="en-US" sz="2000" b="1" dirty="0">
                <a:latin typeface="宋体" panose="02010600030101010101" pitchFamily="2" charset="-122"/>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Leibniz’s Dream: </a:t>
            </a:r>
            <a:r>
              <a:rPr lang="zh-CN" altLang="en-US" sz="2000" b="1" dirty="0">
                <a:solidFill>
                  <a:srgbClr val="FF0000"/>
                </a:solidFill>
                <a:latin typeface="宋体" panose="02010600030101010101" pitchFamily="2" charset="-122"/>
                <a:ea typeface="宋体" panose="02010600030101010101" pitchFamily="2" charset="-122"/>
              </a:rPr>
              <a:t>把推理归结为</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符号</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计算</a:t>
            </a:r>
            <a:r>
              <a:rPr lang="en-US" altLang="zh-CN" sz="2000" b="1" dirty="0">
                <a:solidFill>
                  <a:schemeClr val="accent2"/>
                </a:solidFill>
                <a:latin typeface="宋体" panose="02010600030101010101" pitchFamily="2" charset="-122"/>
                <a:ea typeface="宋体" panose="02010600030101010101" pitchFamily="2" charset="-122"/>
              </a:rPr>
              <a:t>.</a:t>
            </a:r>
          </a:p>
          <a:p>
            <a:pPr marL="357188" lvl="1" indent="-357188" eaLnBrk="1" hangingPunct="1">
              <a:lnSpc>
                <a:spcPct val="150000"/>
              </a:lnSpc>
              <a:buClr>
                <a:schemeClr val="accent6"/>
              </a:buClr>
              <a:buFont typeface="Wingdings" panose="05000000000000000000" pitchFamily="2" charset="2"/>
              <a:buChar char="n"/>
            </a:pPr>
            <a:r>
              <a:rPr lang="zh-CN" altLang="en-US" sz="2000" dirty="0">
                <a:latin typeface="宋体" panose="02010600030101010101" pitchFamily="2" charset="-122"/>
                <a:cs typeface="+mn-cs"/>
              </a:rPr>
              <a:t>提出“思维演算”的思想</a:t>
            </a:r>
          </a:p>
          <a:p>
            <a:pPr marL="357188" lvl="1" indent="0" eaLnBrk="1" hangingPunct="1">
              <a:lnSpc>
                <a:spcPct val="150000"/>
              </a:lnSpc>
              <a:buFontTx/>
              <a:buNone/>
            </a:pPr>
            <a:r>
              <a:rPr lang="en-US" altLang="zh-CN" sz="2000" b="1" dirty="0">
                <a:solidFill>
                  <a:srgbClr val="FF0000"/>
                </a:solidFill>
                <a:latin typeface="+mn-ea"/>
              </a:rPr>
              <a:t>“</a:t>
            </a:r>
            <a:r>
              <a:rPr lang="zh-CN" altLang="en-US" sz="2000" b="1" dirty="0">
                <a:solidFill>
                  <a:srgbClr val="FF0000"/>
                </a:solidFill>
                <a:latin typeface="+mn-ea"/>
              </a:rPr>
              <a:t>发生争论时我们可以简单地说：让我们计算一下吧，看谁正确</a:t>
            </a:r>
            <a:r>
              <a:rPr lang="en-US" altLang="zh-CN" sz="2000" b="1" dirty="0">
                <a:solidFill>
                  <a:srgbClr val="FF0000"/>
                </a:solidFill>
                <a:latin typeface="+mn-ea"/>
              </a:rPr>
              <a:t>.”</a:t>
            </a:r>
          </a:p>
          <a:p>
            <a:pPr marL="0" lvl="1" indent="0" eaLnBrk="1" hangingPunct="1">
              <a:lnSpc>
                <a:spcPct val="150000"/>
              </a:lnSpc>
              <a:buClr>
                <a:srgbClr val="FF0000"/>
              </a:buClr>
              <a:buSzPct val="120000"/>
              <a:buNone/>
              <a:defRPr/>
            </a:pPr>
            <a:endParaRPr lang="zh-CN" altLang="en-US" sz="2000" b="1" dirty="0">
              <a:latin typeface="幼圆" panose="02010509060101010101" pitchFamily="49" charset="-122"/>
              <a:ea typeface="幼圆" panose="02010509060101010101" pitchFamily="49" charset="-122"/>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30</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数理逻辑</a:t>
            </a:r>
          </a:p>
        </p:txBody>
      </p:sp>
      <p:sp>
        <p:nvSpPr>
          <p:cNvPr id="9" name="Text Box 2"/>
          <p:cNvSpPr txBox="1">
            <a:spLocks noChangeArrowheads="1"/>
          </p:cNvSpPr>
          <p:nvPr/>
        </p:nvSpPr>
        <p:spPr bwMode="auto">
          <a:xfrm>
            <a:off x="339835" y="865258"/>
            <a:ext cx="8068441" cy="46166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marL="809625" indent="-630238">
              <a:spcBef>
                <a:spcPct val="50000"/>
              </a:spcBef>
              <a:buClr>
                <a:schemeClr val="bg1"/>
              </a:buClr>
              <a:buFont typeface="Wingdings" panose="05000000000000000000" pitchFamily="2" charset="2"/>
              <a:buChar char="&amp;"/>
            </a:pPr>
            <a:r>
              <a:rPr lang="zh-CN" altLang="en-US" b="1">
                <a:solidFill>
                  <a:schemeClr val="bg1"/>
                </a:solidFill>
                <a:latin typeface="宋体" panose="02010600030101010101" pitchFamily="2" charset="-122"/>
                <a:ea typeface="宋体" panose="02010600030101010101" pitchFamily="2" charset="-122"/>
              </a:rPr>
              <a:t>莱布尼茨 </a:t>
            </a:r>
            <a:r>
              <a:rPr lang="en-US" altLang="zh-CN" b="1">
                <a:solidFill>
                  <a:srgbClr val="00FF00"/>
                </a:solidFill>
                <a:latin typeface="Times New Roman" panose="02020603050405020304" pitchFamily="18" charset="0"/>
                <a:ea typeface="宋体" panose="02010600030101010101" pitchFamily="2" charset="-122"/>
                <a:cs typeface="Times New Roman" panose="02020603050405020304" pitchFamily="18" charset="0"/>
              </a:rPr>
              <a:t>Gottfried </a:t>
            </a:r>
            <a:r>
              <a:rPr lang="en-US" altLang="zh-CN" b="1" dirty="0">
                <a:solidFill>
                  <a:srgbClr val="00FF00"/>
                </a:solidFill>
                <a:latin typeface="Times New Roman" panose="02020603050405020304" pitchFamily="18" charset="0"/>
                <a:ea typeface="宋体" panose="02010600030101010101" pitchFamily="2" charset="-122"/>
                <a:cs typeface="Times New Roman" panose="02020603050405020304" pitchFamily="18" charset="0"/>
              </a:rPr>
              <a:t>Wilhelm Leibniz (1646-1716)</a:t>
            </a:r>
          </a:p>
        </p:txBody>
      </p:sp>
    </p:spTree>
    <p:extLst>
      <p:ext uri="{BB962C8B-B14F-4D97-AF65-F5344CB8AC3E}">
        <p14:creationId xmlns:p14="http://schemas.microsoft.com/office/powerpoint/2010/main" val="195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8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98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98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98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339835" y="1376189"/>
            <a:ext cx="9144000" cy="377190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a:bodyPr>
          <a:lstStyle/>
          <a:p>
            <a:pPr eaLnBrk="1" hangingPunct="1">
              <a:lnSpc>
                <a:spcPct val="150000"/>
              </a:lnSpc>
              <a:buClr>
                <a:schemeClr val="accent6"/>
              </a:buClr>
              <a:buFont typeface="Wingdings" panose="05000000000000000000" pitchFamily="2" charset="2"/>
              <a:buChar char="n"/>
            </a:pPr>
            <a:r>
              <a:rPr lang="en-US" altLang="zh-CN" sz="2000" dirty="0">
                <a:latin typeface="+mn-ea"/>
              </a:rPr>
              <a:t>1847</a:t>
            </a:r>
            <a:r>
              <a:rPr lang="zh-CN" altLang="en-US" sz="2000" dirty="0">
                <a:latin typeface="+mn-ea"/>
              </a:rPr>
              <a:t>年的论文</a:t>
            </a:r>
            <a:r>
              <a:rPr lang="en-US" altLang="zh-CN" sz="2000" dirty="0">
                <a:latin typeface="+mn-ea"/>
              </a:rPr>
              <a:t>——</a:t>
            </a:r>
            <a:r>
              <a:rPr lang="zh-CN" altLang="en-US" sz="2000" dirty="0">
                <a:solidFill>
                  <a:srgbClr val="FF0000"/>
                </a:solidFill>
                <a:latin typeface="黑体" panose="02010609060101010101" pitchFamily="49" charset="-122"/>
                <a:ea typeface="黑体" panose="02010609060101010101" pitchFamily="49" charset="-122"/>
              </a:rPr>
              <a:t>逻辑的数学分析</a:t>
            </a:r>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论演绎推理的演算法</a:t>
            </a:r>
            <a:endParaRPr lang="en-US" altLang="zh-CN" sz="2000" dirty="0">
              <a:solidFill>
                <a:srgbClr val="FF0000"/>
              </a:solidFill>
              <a:latin typeface="黑体" panose="02010609060101010101" pitchFamily="49" charset="-122"/>
              <a:ea typeface="黑体" panose="02010609060101010101" pitchFamily="49" charset="-122"/>
            </a:endParaRPr>
          </a:p>
          <a:p>
            <a:pPr marL="0" lvl="1" indent="357188" eaLnBrk="1" hangingPunct="1">
              <a:lnSpc>
                <a:spcPct val="150000"/>
              </a:lnSpc>
              <a:buFontTx/>
              <a:buNone/>
            </a:pPr>
            <a:r>
              <a:rPr lang="zh-CN" altLang="en-US" sz="2000" dirty="0">
                <a:latin typeface="+mn-ea"/>
              </a:rPr>
              <a:t>发明了</a:t>
            </a:r>
            <a:r>
              <a:rPr lang="zh-CN" altLang="en-US" sz="2000" dirty="0">
                <a:solidFill>
                  <a:srgbClr val="FF0000"/>
                </a:solidFill>
                <a:latin typeface="黑体" panose="02010609060101010101" pitchFamily="49" charset="-122"/>
                <a:ea typeface="黑体" panose="02010609060101010101" pitchFamily="49" charset="-122"/>
              </a:rPr>
              <a:t>布尔代数</a:t>
            </a:r>
            <a:r>
              <a:rPr lang="en-US" altLang="zh-CN" sz="2000" dirty="0">
                <a:latin typeface="+mn-ea"/>
              </a:rPr>
              <a:t>(</a:t>
            </a:r>
            <a:r>
              <a:rPr lang="zh-CN" altLang="en-US" sz="2000" dirty="0">
                <a:latin typeface="+mn-ea"/>
              </a:rPr>
              <a:t>逻辑代数</a:t>
            </a:r>
            <a:r>
              <a:rPr lang="en-US" altLang="zh-CN" sz="2000" dirty="0">
                <a:latin typeface="+mn-ea"/>
              </a:rPr>
              <a:t>,</a:t>
            </a:r>
            <a:r>
              <a:rPr lang="zh-CN" altLang="en-US" sz="2000" dirty="0">
                <a:latin typeface="+mn-ea"/>
              </a:rPr>
              <a:t>命题代数</a:t>
            </a:r>
            <a:r>
              <a:rPr lang="en-US" altLang="zh-CN" sz="2000" dirty="0">
                <a:latin typeface="+mn-ea"/>
              </a:rPr>
              <a:t>,</a:t>
            </a:r>
            <a:r>
              <a:rPr lang="zh-CN" altLang="en-US" sz="2000" dirty="0">
                <a:latin typeface="+mn-ea"/>
              </a:rPr>
              <a:t>布尔逻辑</a:t>
            </a:r>
            <a:r>
              <a:rPr lang="en-US" altLang="zh-CN" sz="2000" dirty="0">
                <a:latin typeface="+mn-ea"/>
              </a:rPr>
              <a:t>)</a:t>
            </a:r>
            <a:r>
              <a:rPr lang="zh-CN" altLang="en-US" sz="2000" dirty="0">
                <a:latin typeface="+mn-ea"/>
              </a:rPr>
              <a:t>，初步实现了</a:t>
            </a:r>
            <a:r>
              <a:rPr lang="en-US" altLang="zh-CN" sz="2000" dirty="0">
                <a:latin typeface="+mn-ea"/>
              </a:rPr>
              <a:t>Leibniz</a:t>
            </a:r>
            <a:r>
              <a:rPr lang="zh-CN" altLang="en-US" sz="2000" dirty="0">
                <a:latin typeface="+mn-ea"/>
              </a:rPr>
              <a:t>梦想。</a:t>
            </a:r>
          </a:p>
          <a:p>
            <a:pPr marL="0" lvl="2" indent="357188" eaLnBrk="1" hangingPunct="1">
              <a:buFontTx/>
              <a:buNone/>
            </a:pPr>
            <a:r>
              <a:rPr lang="zh-CN" altLang="en-US" sz="2000" dirty="0">
                <a:latin typeface="+mn-ea"/>
              </a:rPr>
              <a:t>布尔代数亦可解释成集合代数</a:t>
            </a:r>
            <a:r>
              <a:rPr lang="en-US" altLang="zh-CN" sz="2000" dirty="0">
                <a:latin typeface="+mn-ea"/>
              </a:rPr>
              <a:t>,</a:t>
            </a:r>
            <a:r>
              <a:rPr lang="zh-CN" altLang="en-US" sz="2000" dirty="0">
                <a:latin typeface="+mn-ea"/>
              </a:rPr>
              <a:t>开关代数，是计算机数字逻辑的基础。</a:t>
            </a:r>
          </a:p>
          <a:p>
            <a:pPr eaLnBrk="1" hangingPunct="1">
              <a:lnSpc>
                <a:spcPct val="150000"/>
              </a:lnSpc>
              <a:buClr>
                <a:schemeClr val="accent6"/>
              </a:buClr>
              <a:buFont typeface="Wingdings" panose="05000000000000000000" pitchFamily="2" charset="2"/>
              <a:buChar char="n"/>
            </a:pPr>
            <a:r>
              <a:rPr lang="en-US" altLang="zh-CN" sz="2000" b="1" dirty="0">
                <a:solidFill>
                  <a:srgbClr val="FF0000"/>
                </a:solidFill>
                <a:latin typeface="Times New Roman" panose="02020603050405020304" pitchFamily="18" charset="0"/>
                <a:cs typeface="Times New Roman" panose="02020603050405020304" pitchFamily="18" charset="0"/>
              </a:rPr>
              <a:t>Augustus de Morgan (1806-1871)</a:t>
            </a:r>
            <a:r>
              <a:rPr lang="zh-CN" altLang="en-US" sz="2000" dirty="0">
                <a:latin typeface="+mn-ea"/>
              </a:rPr>
              <a:t>几乎同时独立地做出重要贡献</a:t>
            </a:r>
            <a:r>
              <a:rPr lang="en-US" altLang="zh-CN" sz="2200" dirty="0"/>
              <a:t>.</a:t>
            </a:r>
          </a:p>
          <a:p>
            <a:pPr marL="0" lvl="1" indent="0" eaLnBrk="1" hangingPunct="1">
              <a:lnSpc>
                <a:spcPct val="150000"/>
              </a:lnSpc>
              <a:buClr>
                <a:schemeClr val="accent6"/>
              </a:buClr>
              <a:buSzPct val="120000"/>
              <a:buNone/>
              <a:defRPr/>
            </a:pPr>
            <a:endParaRPr lang="zh-CN" altLang="en-US" sz="2000" b="1" dirty="0">
              <a:latin typeface="幼圆" panose="02010509060101010101" pitchFamily="49" charset="-122"/>
              <a:ea typeface="幼圆" panose="02010509060101010101" pitchFamily="49" charset="-122"/>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31</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数理逻辑</a:t>
            </a:r>
          </a:p>
        </p:txBody>
      </p:sp>
      <p:sp>
        <p:nvSpPr>
          <p:cNvPr id="9" name="Text Box 2"/>
          <p:cNvSpPr txBox="1">
            <a:spLocks noChangeArrowheads="1"/>
          </p:cNvSpPr>
          <p:nvPr/>
        </p:nvSpPr>
        <p:spPr bwMode="auto">
          <a:xfrm>
            <a:off x="339835" y="865258"/>
            <a:ext cx="6460357" cy="46166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marL="809625" indent="-630238">
              <a:spcBef>
                <a:spcPct val="50000"/>
              </a:spcBef>
              <a:buClr>
                <a:schemeClr val="bg1"/>
              </a:buClr>
              <a:buFont typeface="Wingdings" panose="05000000000000000000" pitchFamily="2" charset="2"/>
              <a:buChar char="&amp;"/>
            </a:pPr>
            <a:r>
              <a:rPr lang="zh-CN" altLang="en-US" b="1">
                <a:solidFill>
                  <a:schemeClr val="bg1"/>
                </a:solidFill>
                <a:latin typeface="宋体" panose="02010600030101010101" pitchFamily="2" charset="-122"/>
                <a:ea typeface="宋体" panose="02010600030101010101" pitchFamily="2" charset="-122"/>
              </a:rPr>
              <a:t>布尔 </a:t>
            </a:r>
            <a:r>
              <a:rPr lang="en-US" altLang="zh-CN" b="1">
                <a:solidFill>
                  <a:srgbClr val="00FF00"/>
                </a:solidFill>
                <a:latin typeface="Times New Roman" panose="02020603050405020304" pitchFamily="18" charset="0"/>
                <a:ea typeface="黑体" panose="02010609060101010101" pitchFamily="49" charset="-122"/>
              </a:rPr>
              <a:t>George Boole (1815-1864)</a:t>
            </a:r>
            <a:endParaRPr lang="en-US" altLang="zh-CN" b="1" dirty="0">
              <a:solidFill>
                <a:srgbClr val="00FF00"/>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6692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8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98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98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98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339835" y="1376189"/>
            <a:ext cx="9144000" cy="377190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a:bodyPr>
          <a:lstStyle/>
          <a:p>
            <a:pPr marL="357188" indent="-357188" eaLnBrk="1" hangingPunct="1">
              <a:lnSpc>
                <a:spcPct val="150000"/>
              </a:lnSpc>
              <a:buClr>
                <a:schemeClr val="accent6"/>
              </a:buClr>
              <a:buFont typeface="Wingdings" panose="05000000000000000000" pitchFamily="2" charset="2"/>
              <a:buChar char="n"/>
            </a:pPr>
            <a:r>
              <a:rPr lang="en-US" altLang="zh-CN" sz="2000" dirty="0">
                <a:latin typeface="宋体" panose="02010600030101010101" pitchFamily="2" charset="-122"/>
                <a:ea typeface="宋体" panose="02010600030101010101" pitchFamily="2" charset="-122"/>
              </a:rPr>
              <a:t>1879</a:t>
            </a:r>
            <a:r>
              <a:rPr lang="zh-CN" altLang="en-US" sz="2000" dirty="0">
                <a:latin typeface="宋体" panose="02010600030101010101" pitchFamily="2" charset="-122"/>
                <a:ea typeface="宋体" panose="02010600030101010101" pitchFamily="2" charset="-122"/>
              </a:rPr>
              <a:t>年的重要著作</a:t>
            </a:r>
            <a:r>
              <a:rPr lang="en-US" altLang="zh-CN" sz="2000" dirty="0">
                <a:latin typeface="宋体" panose="02010600030101010101" pitchFamily="2" charset="-122"/>
                <a:ea typeface="宋体" panose="02010600030101010101" pitchFamily="2" charset="-122"/>
              </a:rPr>
              <a:t>——</a:t>
            </a:r>
            <a:r>
              <a:rPr lang="zh-CN" altLang="en-US" sz="2000" dirty="0">
                <a:solidFill>
                  <a:srgbClr val="FF0000"/>
                </a:solidFill>
                <a:latin typeface="黑体" panose="02010609060101010101" pitchFamily="49" charset="-122"/>
                <a:ea typeface="黑体" panose="02010609060101010101" pitchFamily="49" charset="-122"/>
              </a:rPr>
              <a:t>概念文字</a:t>
            </a:r>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一种模仿算术语言构造的纯思维的形式语言</a:t>
            </a:r>
          </a:p>
          <a:p>
            <a:pPr marL="357188" lvl="1" indent="-357188" eaLnBrk="1" hangingPunct="1">
              <a:lnSpc>
                <a:spcPct val="150000"/>
              </a:lnSpc>
              <a:buClr>
                <a:schemeClr val="accent6"/>
              </a:buClr>
              <a:buFont typeface="Wingdings" panose="05000000000000000000" pitchFamily="2" charset="2"/>
              <a:buChar char="n"/>
            </a:pPr>
            <a:r>
              <a:rPr lang="zh-CN" altLang="en-US" sz="2000" dirty="0">
                <a:latin typeface="宋体" panose="02010600030101010101" pitchFamily="2" charset="-122"/>
              </a:rPr>
              <a:t>是第一个公理化谓词逻辑系统</a:t>
            </a:r>
          </a:p>
          <a:p>
            <a:pPr marL="357188" lvl="1" indent="-357188" eaLnBrk="1" hangingPunct="1">
              <a:lnSpc>
                <a:spcPct val="150000"/>
              </a:lnSpc>
              <a:buClr>
                <a:schemeClr val="accent6"/>
              </a:buClr>
              <a:buFont typeface="Wingdings" panose="05000000000000000000" pitchFamily="2" charset="2"/>
              <a:buChar char="n"/>
            </a:pPr>
            <a:r>
              <a:rPr lang="zh-CN" altLang="en-US" sz="2000" dirty="0">
                <a:latin typeface="宋体" panose="02010600030101010101" pitchFamily="2" charset="-122"/>
              </a:rPr>
              <a:t>是自</a:t>
            </a:r>
            <a:r>
              <a:rPr lang="en-US" altLang="zh-CN" sz="2000" dirty="0">
                <a:latin typeface="宋体" panose="02010600030101010101" pitchFamily="2" charset="-122"/>
              </a:rPr>
              <a:t>Aristotle</a:t>
            </a:r>
            <a:r>
              <a:rPr lang="zh-CN" altLang="en-US" sz="2000" dirty="0">
                <a:latin typeface="宋体" panose="02010600030101010101" pitchFamily="2" charset="-122"/>
              </a:rPr>
              <a:t>以来逻辑的最重要进展</a:t>
            </a:r>
          </a:p>
          <a:p>
            <a:pPr marL="357188" lvl="1" indent="-357188" eaLnBrk="1" hangingPunct="1">
              <a:lnSpc>
                <a:spcPct val="150000"/>
              </a:lnSpc>
              <a:buClr>
                <a:schemeClr val="accent6"/>
              </a:buClr>
              <a:buFont typeface="Wingdings" panose="05000000000000000000" pitchFamily="2" charset="2"/>
              <a:buChar char="n"/>
            </a:pPr>
            <a:r>
              <a:rPr lang="zh-CN" altLang="en-US" sz="2000" dirty="0">
                <a:latin typeface="宋体" panose="02010600030101010101" pitchFamily="2" charset="-122"/>
              </a:rPr>
              <a:t>基本实现了</a:t>
            </a:r>
            <a:r>
              <a:rPr lang="en-US" altLang="zh-CN" sz="2000" dirty="0">
                <a:latin typeface="宋体" panose="02010600030101010101" pitchFamily="2" charset="-122"/>
              </a:rPr>
              <a:t>Leibniz</a:t>
            </a:r>
            <a:r>
              <a:rPr lang="zh-CN" altLang="en-US" sz="2000" dirty="0">
                <a:latin typeface="宋体" panose="02010600030101010101" pitchFamily="2" charset="-122"/>
              </a:rPr>
              <a:t>梦想</a:t>
            </a:r>
          </a:p>
          <a:p>
            <a:pPr marL="0" lvl="1" indent="0" eaLnBrk="1" hangingPunct="1">
              <a:lnSpc>
                <a:spcPct val="150000"/>
              </a:lnSpc>
              <a:buClr>
                <a:srgbClr val="FF0000"/>
              </a:buClr>
              <a:buSzPct val="120000"/>
              <a:buNone/>
              <a:defRPr/>
            </a:pPr>
            <a:endParaRPr lang="zh-CN" altLang="en-US" sz="2000" b="1" dirty="0">
              <a:latin typeface="幼圆" panose="02010509060101010101" pitchFamily="49" charset="-122"/>
              <a:ea typeface="幼圆" panose="02010509060101010101" pitchFamily="49" charset="-122"/>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32</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数理逻辑</a:t>
            </a:r>
          </a:p>
        </p:txBody>
      </p:sp>
      <p:sp>
        <p:nvSpPr>
          <p:cNvPr id="9" name="Text Box 2"/>
          <p:cNvSpPr txBox="1">
            <a:spLocks noChangeArrowheads="1"/>
          </p:cNvSpPr>
          <p:nvPr/>
        </p:nvSpPr>
        <p:spPr bwMode="auto">
          <a:xfrm>
            <a:off x="339835" y="865258"/>
            <a:ext cx="8068441" cy="46166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marL="809625" indent="-630238">
              <a:spcBef>
                <a:spcPct val="50000"/>
              </a:spcBef>
              <a:buClr>
                <a:schemeClr val="bg1"/>
              </a:buClr>
              <a:buFont typeface="Wingdings" panose="05000000000000000000" pitchFamily="2" charset="2"/>
              <a:buChar char="&amp;"/>
            </a:pPr>
            <a:r>
              <a:rPr lang="zh-CN" altLang="en-US" b="1">
                <a:solidFill>
                  <a:schemeClr val="bg1"/>
                </a:solidFill>
                <a:latin typeface="宋体" panose="02010600030101010101" pitchFamily="2" charset="-122"/>
                <a:ea typeface="宋体" panose="02010600030101010101" pitchFamily="2" charset="-122"/>
              </a:rPr>
              <a:t>弗雷格 </a:t>
            </a:r>
            <a:r>
              <a:rPr lang="en-US" altLang="zh-CN" b="1">
                <a:solidFill>
                  <a:srgbClr val="00FF00"/>
                </a:solidFill>
                <a:latin typeface="Times New Roman" panose="02020603050405020304" pitchFamily="18" charset="0"/>
                <a:ea typeface="宋体" panose="02010600030101010101" pitchFamily="2" charset="-122"/>
              </a:rPr>
              <a:t>Friedrich </a:t>
            </a:r>
            <a:r>
              <a:rPr lang="en-US" altLang="zh-CN" b="1" dirty="0">
                <a:solidFill>
                  <a:srgbClr val="00FF00"/>
                </a:solidFill>
                <a:latin typeface="Times New Roman" panose="02020603050405020304" pitchFamily="18" charset="0"/>
                <a:ea typeface="宋体" panose="02010600030101010101" pitchFamily="2" charset="-122"/>
              </a:rPr>
              <a:t>Ludwig </a:t>
            </a:r>
            <a:r>
              <a:rPr lang="en-US" altLang="zh-CN" b="1" err="1">
                <a:solidFill>
                  <a:srgbClr val="00FF00"/>
                </a:solidFill>
                <a:latin typeface="Times New Roman" panose="02020603050405020304" pitchFamily="18" charset="0"/>
                <a:ea typeface="宋体" panose="02010600030101010101" pitchFamily="2" charset="-122"/>
              </a:rPr>
              <a:t>Gottlob</a:t>
            </a:r>
            <a:r>
              <a:rPr lang="en-US" altLang="zh-CN" b="1">
                <a:solidFill>
                  <a:srgbClr val="00FF00"/>
                </a:solidFill>
                <a:latin typeface="Times New Roman" panose="02020603050405020304" pitchFamily="18" charset="0"/>
                <a:ea typeface="宋体" panose="02010600030101010101" pitchFamily="2" charset="-122"/>
              </a:rPr>
              <a:t> Frege </a:t>
            </a:r>
            <a:r>
              <a:rPr lang="en-US" altLang="zh-CN" b="1" dirty="0">
                <a:solidFill>
                  <a:srgbClr val="00FF00"/>
                </a:solidFill>
                <a:latin typeface="Times New Roman" panose="02020603050405020304" pitchFamily="18" charset="0"/>
                <a:ea typeface="宋体" panose="02010600030101010101" pitchFamily="2" charset="-122"/>
              </a:rPr>
              <a:t>(1848-1925)</a:t>
            </a:r>
          </a:p>
        </p:txBody>
      </p:sp>
    </p:spTree>
    <p:extLst>
      <p:ext uri="{BB962C8B-B14F-4D97-AF65-F5344CB8AC3E}">
        <p14:creationId xmlns:p14="http://schemas.microsoft.com/office/powerpoint/2010/main" val="133948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8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98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98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98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339835" y="1376189"/>
            <a:ext cx="9560910" cy="377190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fontScale="92500" lnSpcReduction="10000"/>
          </a:bodyPr>
          <a:lstStyle/>
          <a:p>
            <a:pPr marL="342900" lvl="1" indent="-342900" eaLnBrk="1" hangingPunct="1">
              <a:lnSpc>
                <a:spcPct val="150000"/>
              </a:lnSpc>
              <a:buClr>
                <a:schemeClr val="accent6"/>
              </a:buClr>
              <a:buSzPct val="120000"/>
              <a:buFont typeface="Wingdings" panose="05000000000000000000" pitchFamily="2" charset="2"/>
              <a:buChar char="n"/>
              <a:defRPr/>
            </a:pPr>
            <a:r>
              <a:rPr lang="zh-CN" altLang="zh-CN" sz="2000" b="1" dirty="0"/>
              <a:t>数理逻辑</a:t>
            </a:r>
            <a:r>
              <a:rPr lang="en-US" altLang="zh-CN" sz="2000" b="1" dirty="0">
                <a:solidFill>
                  <a:srgbClr val="FF0000"/>
                </a:solidFill>
              </a:rPr>
              <a:t> </a:t>
            </a:r>
            <a:r>
              <a:rPr lang="zh-CN" altLang="zh-CN" sz="2000" dirty="0"/>
              <a:t>是用数学方法来研究推理的形式结构和推理规律的数学学科。</a:t>
            </a:r>
            <a:endParaRPr lang="en-US" altLang="zh-CN" sz="2000" dirty="0"/>
          </a:p>
          <a:p>
            <a:pPr marL="342900" lvl="1" indent="-342900" eaLnBrk="1" hangingPunct="1">
              <a:lnSpc>
                <a:spcPct val="150000"/>
              </a:lnSpc>
              <a:buClr>
                <a:schemeClr val="accent6"/>
              </a:buClr>
              <a:buSzPct val="120000"/>
              <a:buFont typeface="Wingdings" panose="05000000000000000000" pitchFamily="2" charset="2"/>
              <a:buChar char="n"/>
              <a:defRPr/>
            </a:pPr>
            <a:r>
              <a:rPr lang="zh-CN" altLang="zh-CN" sz="2000" b="1" dirty="0"/>
              <a:t>数学方法</a:t>
            </a:r>
            <a:r>
              <a:rPr lang="en-US" altLang="zh-CN" sz="2000" b="1" dirty="0"/>
              <a:t> </a:t>
            </a:r>
            <a:r>
              <a:rPr lang="zh-CN" altLang="zh-CN" sz="2000" dirty="0"/>
              <a:t>就是引进一套符号体系的方法。所以数理逻辑又称</a:t>
            </a:r>
            <a:r>
              <a:rPr lang="zh-CN" altLang="zh-CN" sz="2000" b="1" dirty="0">
                <a:solidFill>
                  <a:srgbClr val="FF0000"/>
                </a:solidFill>
              </a:rPr>
              <a:t>符号逻辑</a:t>
            </a:r>
            <a:r>
              <a:rPr lang="zh-CN" altLang="zh-CN" sz="2000" dirty="0"/>
              <a:t>，它是从量的侧面来研究思维规律的。计算机及计算机科学与数理逻辑有着十分密切的关系。数字电子计算机是数理逻辑与电子学结合的产物。</a:t>
            </a:r>
            <a:endParaRPr lang="en-US" altLang="zh-CN" sz="2000" dirty="0"/>
          </a:p>
          <a:p>
            <a:pPr marL="342900" lvl="1" indent="-342900" eaLnBrk="1" hangingPunct="1">
              <a:lnSpc>
                <a:spcPct val="150000"/>
              </a:lnSpc>
              <a:buClr>
                <a:schemeClr val="accent6"/>
              </a:buClr>
              <a:buSzPct val="120000"/>
              <a:buFont typeface="Wingdings" panose="05000000000000000000" pitchFamily="2" charset="2"/>
              <a:buChar char="n"/>
              <a:defRPr/>
            </a:pPr>
            <a:r>
              <a:rPr lang="zh-CN" altLang="en-US" sz="2100" b="1" dirty="0"/>
              <a:t>数理逻辑的构成</a:t>
            </a:r>
            <a:r>
              <a:rPr lang="zh-CN" altLang="en-US" sz="2100" dirty="0"/>
              <a:t>  </a:t>
            </a:r>
            <a:r>
              <a:rPr lang="zh-CN" altLang="en-US" sz="2100" b="1" dirty="0">
                <a:solidFill>
                  <a:srgbClr val="FF0000"/>
                </a:solidFill>
              </a:rPr>
              <a:t>   </a:t>
            </a:r>
            <a:r>
              <a:rPr lang="zh-CN" altLang="en-US" sz="2000" b="1" dirty="0">
                <a:solidFill>
                  <a:srgbClr val="FF0000"/>
                </a:solidFill>
              </a:rPr>
              <a:t>一套符号体系 </a:t>
            </a:r>
            <a:r>
              <a:rPr lang="en-US" altLang="zh-CN" sz="2000" b="1" dirty="0"/>
              <a:t>+</a:t>
            </a:r>
            <a:r>
              <a:rPr lang="en-US" altLang="zh-CN" sz="2000" b="1" dirty="0">
                <a:solidFill>
                  <a:srgbClr val="FF0000"/>
                </a:solidFill>
              </a:rPr>
              <a:t> </a:t>
            </a:r>
            <a:r>
              <a:rPr lang="zh-CN" altLang="en-US" sz="2000" b="1" dirty="0">
                <a:solidFill>
                  <a:srgbClr val="FF0000"/>
                </a:solidFill>
              </a:rPr>
              <a:t>一组运算规则</a:t>
            </a:r>
          </a:p>
          <a:p>
            <a:pPr marL="342900" lvl="1" indent="-342900" eaLnBrk="1" hangingPunct="1">
              <a:lnSpc>
                <a:spcPct val="150000"/>
              </a:lnSpc>
              <a:buClr>
                <a:schemeClr val="accent6"/>
              </a:buClr>
              <a:buSzPct val="120000"/>
              <a:buFont typeface="Wingdings" panose="05000000000000000000" pitchFamily="2" charset="2"/>
              <a:buChar char="n"/>
              <a:defRPr/>
            </a:pPr>
            <a:r>
              <a:rPr lang="zh-CN" altLang="en-US" sz="2000" b="1" dirty="0"/>
              <a:t>数理逻辑的内容  </a:t>
            </a:r>
            <a:r>
              <a:rPr lang="zh-CN" altLang="en-US" sz="2000" b="1" dirty="0">
                <a:solidFill>
                  <a:srgbClr val="FF0000"/>
                </a:solidFill>
                <a:latin typeface="+mn-ea"/>
              </a:rPr>
              <a:t>命题逻辑、谓词逻辑、公理化集合论、递归论、模型论、证明论</a:t>
            </a:r>
            <a:r>
              <a:rPr lang="zh-CN" altLang="en-US" sz="2000" b="1" dirty="0">
                <a:latin typeface="+mn-ea"/>
              </a:rPr>
              <a:t>。</a:t>
            </a:r>
            <a:endParaRPr lang="en-US" altLang="zh-CN" sz="2000" b="1" dirty="0">
              <a:latin typeface="+mn-ea"/>
            </a:endParaRPr>
          </a:p>
          <a:p>
            <a:pPr marL="342900" lvl="1" indent="-342900" eaLnBrk="1" hangingPunct="1">
              <a:lnSpc>
                <a:spcPct val="150000"/>
              </a:lnSpc>
              <a:buClr>
                <a:schemeClr val="accent6"/>
              </a:buClr>
              <a:buSzPct val="120000"/>
              <a:buFont typeface="Wingdings" panose="05000000000000000000" pitchFamily="2" charset="2"/>
              <a:buChar char="n"/>
              <a:defRPr/>
            </a:pPr>
            <a:r>
              <a:rPr lang="zh-CN" altLang="zh-CN" sz="2000" dirty="0">
                <a:latin typeface="+mn-ea"/>
              </a:rPr>
              <a:t>本课程介绍的是数理逻辑最基本的内容，也是与计算机科学关系最为密切的：</a:t>
            </a:r>
            <a:r>
              <a:rPr lang="zh-CN" altLang="zh-CN" sz="2000" b="1" dirty="0">
                <a:solidFill>
                  <a:srgbClr val="FF0000"/>
                </a:solidFill>
                <a:latin typeface="+mn-ea"/>
              </a:rPr>
              <a:t>命题逻辑</a:t>
            </a:r>
            <a:r>
              <a:rPr lang="zh-CN" altLang="zh-CN" sz="2000" dirty="0">
                <a:latin typeface="+mn-ea"/>
              </a:rPr>
              <a:t>和</a:t>
            </a:r>
            <a:r>
              <a:rPr lang="zh-CN" altLang="zh-CN" sz="2000" b="1" dirty="0">
                <a:solidFill>
                  <a:srgbClr val="FF0000"/>
                </a:solidFill>
                <a:latin typeface="+mn-ea"/>
              </a:rPr>
              <a:t>谓词逻辑</a:t>
            </a:r>
            <a:r>
              <a:rPr lang="zh-CN" altLang="zh-CN" sz="2000" dirty="0">
                <a:latin typeface="+mn-ea"/>
              </a:rPr>
              <a:t>。</a:t>
            </a:r>
          </a:p>
          <a:p>
            <a:pPr marL="0" lvl="1" indent="0" eaLnBrk="1" hangingPunct="1">
              <a:lnSpc>
                <a:spcPct val="120000"/>
              </a:lnSpc>
              <a:buClr>
                <a:srgbClr val="FF0000"/>
              </a:buClr>
              <a:buSzPct val="120000"/>
              <a:buNone/>
              <a:defRPr/>
            </a:pPr>
            <a:endParaRPr lang="zh-CN" altLang="en-US" sz="2000" b="1" dirty="0">
              <a:latin typeface="幼圆" panose="02010509060101010101" pitchFamily="49" charset="-122"/>
              <a:ea typeface="幼圆" panose="02010509060101010101" pitchFamily="49" charset="-122"/>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33</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数理逻辑</a:t>
            </a:r>
          </a:p>
        </p:txBody>
      </p:sp>
      <p:sp>
        <p:nvSpPr>
          <p:cNvPr id="9" name="Text Box 2"/>
          <p:cNvSpPr txBox="1">
            <a:spLocks noChangeArrowheads="1"/>
          </p:cNvSpPr>
          <p:nvPr/>
        </p:nvSpPr>
        <p:spPr bwMode="auto">
          <a:xfrm>
            <a:off x="339835" y="865258"/>
            <a:ext cx="3454399" cy="46166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marL="630238" indent="-630238" eaLnBrk="1" hangingPunct="1">
              <a:spcBef>
                <a:spcPct val="50000"/>
              </a:spcBef>
              <a:buClr>
                <a:schemeClr val="bg1"/>
              </a:buClr>
              <a:buFont typeface="Wingdings" panose="05000000000000000000" pitchFamily="2" charset="2"/>
              <a:buChar char="&amp;"/>
            </a:pPr>
            <a:r>
              <a:rPr lang="zh-CN" altLang="en-US" b="1" dirty="0">
                <a:solidFill>
                  <a:schemeClr val="bg1"/>
                </a:solidFill>
                <a:latin typeface="宋体" panose="02010600030101010101" pitchFamily="2" charset="-122"/>
                <a:ea typeface="宋体" panose="02010600030101010101" pitchFamily="2" charset="-122"/>
                <a:cs typeface="Arial" panose="020B0604020202020204" pitchFamily="34" charset="0"/>
              </a:rPr>
              <a:t>何为数理逻辑？</a:t>
            </a:r>
          </a:p>
        </p:txBody>
      </p:sp>
    </p:spTree>
    <p:extLst>
      <p:ext uri="{BB962C8B-B14F-4D97-AF65-F5344CB8AC3E}">
        <p14:creationId xmlns:p14="http://schemas.microsoft.com/office/powerpoint/2010/main" val="179482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119812">
                                            <p:txEl>
                                              <p:pRg st="0" end="0"/>
                                            </p:txEl>
                                          </p:spTgt>
                                        </p:tgtEl>
                                        <p:attrNameLst>
                                          <p:attrName>style.visibility</p:attrName>
                                        </p:attrNameLst>
                                      </p:cBhvr>
                                      <p:to>
                                        <p:strVal val="visible"/>
                                      </p:to>
                                    </p:set>
                                    <p:animEffect transition="in" filter="strips(downRight)">
                                      <p:cBhvr>
                                        <p:cTn id="11" dur="500"/>
                                        <p:tgtEl>
                                          <p:spTgt spid="11981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119812">
                                            <p:txEl>
                                              <p:pRg st="1" end="1"/>
                                            </p:txEl>
                                          </p:spTgt>
                                        </p:tgtEl>
                                        <p:attrNameLst>
                                          <p:attrName>style.visibility</p:attrName>
                                        </p:attrNameLst>
                                      </p:cBhvr>
                                      <p:to>
                                        <p:strVal val="visible"/>
                                      </p:to>
                                    </p:set>
                                    <p:animEffect transition="in" filter="strips(downRight)">
                                      <p:cBhvr>
                                        <p:cTn id="16" dur="500"/>
                                        <p:tgtEl>
                                          <p:spTgt spid="11981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119812">
                                            <p:txEl>
                                              <p:pRg st="2" end="2"/>
                                            </p:txEl>
                                          </p:spTgt>
                                        </p:tgtEl>
                                        <p:attrNameLst>
                                          <p:attrName>style.visibility</p:attrName>
                                        </p:attrNameLst>
                                      </p:cBhvr>
                                      <p:to>
                                        <p:strVal val="visible"/>
                                      </p:to>
                                    </p:set>
                                    <p:animEffect transition="in" filter="strips(downRight)">
                                      <p:cBhvr>
                                        <p:cTn id="21" dur="500"/>
                                        <p:tgtEl>
                                          <p:spTgt spid="119812">
                                            <p:txEl>
                                              <p:pRg st="2" end="2"/>
                                            </p:txEl>
                                          </p:spTgt>
                                        </p:tgtEl>
                                      </p:cBhvr>
                                    </p:animEffect>
                                  </p:childTnLst>
                                </p:cTn>
                              </p:par>
                              <p:par>
                                <p:cTn id="22" presetID="18" presetClass="entr" presetSubtype="6" fill="hold" grpId="0" nodeType="withEffect">
                                  <p:stCondLst>
                                    <p:cond delay="0"/>
                                  </p:stCondLst>
                                  <p:childTnLst>
                                    <p:set>
                                      <p:cBhvr>
                                        <p:cTn id="23" dur="1" fill="hold">
                                          <p:stCondLst>
                                            <p:cond delay="0"/>
                                          </p:stCondLst>
                                        </p:cTn>
                                        <p:tgtEl>
                                          <p:spTgt spid="119812">
                                            <p:txEl>
                                              <p:pRg st="3" end="3"/>
                                            </p:txEl>
                                          </p:spTgt>
                                        </p:tgtEl>
                                        <p:attrNameLst>
                                          <p:attrName>style.visibility</p:attrName>
                                        </p:attrNameLst>
                                      </p:cBhvr>
                                      <p:to>
                                        <p:strVal val="visible"/>
                                      </p:to>
                                    </p:set>
                                    <p:animEffect transition="in" filter="strips(downRight)">
                                      <p:cBhvr>
                                        <p:cTn id="24" dur="500"/>
                                        <p:tgtEl>
                                          <p:spTgt spid="119812">
                                            <p:txEl>
                                              <p:pRg st="3" end="3"/>
                                            </p:txEl>
                                          </p:spTgt>
                                        </p:tgtEl>
                                      </p:cBhvr>
                                    </p:animEffect>
                                  </p:childTnLst>
                                </p:cTn>
                              </p:par>
                              <p:par>
                                <p:cTn id="25" presetID="18" presetClass="entr" presetSubtype="6" fill="hold" grpId="0" nodeType="withEffect">
                                  <p:stCondLst>
                                    <p:cond delay="0"/>
                                  </p:stCondLst>
                                  <p:childTnLst>
                                    <p:set>
                                      <p:cBhvr>
                                        <p:cTn id="26" dur="1" fill="hold">
                                          <p:stCondLst>
                                            <p:cond delay="0"/>
                                          </p:stCondLst>
                                        </p:cTn>
                                        <p:tgtEl>
                                          <p:spTgt spid="119812">
                                            <p:txEl>
                                              <p:pRg st="4" end="4"/>
                                            </p:txEl>
                                          </p:spTgt>
                                        </p:tgtEl>
                                        <p:attrNameLst>
                                          <p:attrName>style.visibility</p:attrName>
                                        </p:attrNameLst>
                                      </p:cBhvr>
                                      <p:to>
                                        <p:strVal val="visible"/>
                                      </p:to>
                                    </p:set>
                                    <p:animEffect transition="in" filter="strips(downRight)">
                                      <p:cBhvr>
                                        <p:cTn id="27" dur="500"/>
                                        <p:tgtEl>
                                          <p:spTgt spid="1198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build="p"/>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Text Box 5"/>
          <p:cNvSpPr txBox="1">
            <a:spLocks noGrp="1" noChangeArrowheads="1"/>
          </p:cNvSpPr>
          <p:nvPr>
            <p:ph type="title" idx="4294967295"/>
          </p:nvPr>
        </p:nvSpPr>
        <p:spPr>
          <a:xfrm>
            <a:off x="508000" y="704850"/>
            <a:ext cx="9144000" cy="675877"/>
          </a:xfrm>
          <a:prstGeom prst="rect">
            <a:avLst/>
          </a:prstGeom>
        </p:spPr>
        <p:txBody>
          <a:bodyPr rtlCol="0">
            <a:normAutofit/>
          </a:bodyPr>
          <a:lstStyle/>
          <a:p>
            <a:pPr algn="l" fontAlgn="auto">
              <a:spcAft>
                <a:spcPts val="0"/>
              </a:spcAft>
              <a:defRPr/>
            </a:pPr>
            <a:r>
              <a:rPr lang="zh-CN" altLang="en-US" sz="3600" b="1" dirty="0">
                <a:solidFill>
                  <a:srgbClr val="0000FF"/>
                </a:solidFill>
                <a:effectLst>
                  <a:outerShdw blurRad="38100" dist="38100" dir="2700000" algn="tl">
                    <a:srgbClr val="C0C0C0"/>
                  </a:outerShdw>
                </a:effectLst>
                <a:latin typeface="隶书" panose="02010509060101010101" pitchFamily="49" charset="-122"/>
                <a:ea typeface="隶书" panose="02010509060101010101" pitchFamily="49" charset="-122"/>
              </a:rPr>
              <a:t>第一章 命题逻辑</a:t>
            </a: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34</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8" name="Text Box 3"/>
          <p:cNvSpPr txBox="1">
            <a:spLocks noChangeArrowheads="1"/>
          </p:cNvSpPr>
          <p:nvPr/>
        </p:nvSpPr>
        <p:spPr bwMode="auto">
          <a:xfrm>
            <a:off x="1409171" y="1505914"/>
            <a:ext cx="6301053" cy="451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kumimoji="1" sz="2400">
                <a:solidFill>
                  <a:schemeClr val="tx1"/>
                </a:solidFill>
                <a:latin typeface="楷体_GB2312" pitchFamily="49" charset="-122"/>
                <a:ea typeface="楷体_GB2312" pitchFamily="49" charset="-122"/>
              </a:defRPr>
            </a:lvl1pPr>
            <a:lvl2pPr marL="742950" indent="-28575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333" b="1" dirty="0">
                <a:latin typeface="黑体" panose="02010609060101010101" pitchFamily="49" charset="-122"/>
                <a:ea typeface="黑体" panose="02010609060101010101" pitchFamily="49" charset="-122"/>
              </a:rPr>
              <a:t>公安人员审查一件盗窃案，已知的事实如下：</a:t>
            </a:r>
          </a:p>
        </p:txBody>
      </p:sp>
      <p:sp>
        <p:nvSpPr>
          <p:cNvPr id="9" name="Text Box 4"/>
          <p:cNvSpPr txBox="1">
            <a:spLocks noChangeArrowheads="1"/>
          </p:cNvSpPr>
          <p:nvPr/>
        </p:nvSpPr>
        <p:spPr bwMode="auto">
          <a:xfrm>
            <a:off x="1534507" y="2082443"/>
            <a:ext cx="6611009" cy="2246769"/>
          </a:xfrm>
          <a:prstGeom prst="rect">
            <a:avLst/>
          </a:prstGeom>
          <a:solidFill>
            <a:srgbClr val="0070C0"/>
          </a:solidFill>
          <a:ln>
            <a:noFill/>
          </a:ln>
          <a:effectLst/>
        </p:spPr>
        <p:txBody>
          <a:bodyPr wrap="square">
            <a:spAutoFit/>
          </a:bodyPr>
          <a:lstStyle>
            <a:lvl1pPr>
              <a:spcBef>
                <a:spcPct val="20000"/>
              </a:spcBef>
              <a:buBlip>
                <a:blip r:embed="rId3"/>
              </a:buBlip>
              <a:defRPr kumimoji="1" sz="2400">
                <a:solidFill>
                  <a:schemeClr val="tx1"/>
                </a:solidFill>
                <a:latin typeface="楷体_GB2312" pitchFamily="49" charset="-122"/>
                <a:ea typeface="楷体_GB2312" pitchFamily="49" charset="-122"/>
              </a:defRPr>
            </a:lvl1pPr>
            <a:lvl2pPr marL="742950" indent="-28575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b="1" dirty="0">
                <a:solidFill>
                  <a:schemeClr val="bg1"/>
                </a:solidFill>
                <a:latin typeface="宋体" panose="02010600030101010101" pitchFamily="2" charset="-122"/>
                <a:ea typeface="宋体" panose="02010600030101010101" pitchFamily="2" charset="-122"/>
              </a:rPr>
              <a:t>（</a:t>
            </a:r>
            <a:r>
              <a:rPr lang="en-US" altLang="zh-CN" sz="2000" b="1" dirty="0">
                <a:solidFill>
                  <a:schemeClr val="bg1"/>
                </a:solidFill>
                <a:latin typeface="宋体" panose="02010600030101010101" pitchFamily="2" charset="-122"/>
                <a:ea typeface="宋体" panose="02010600030101010101" pitchFamily="2" charset="-122"/>
              </a:rPr>
              <a:t>1</a:t>
            </a:r>
            <a:r>
              <a:rPr lang="zh-CN" altLang="en-US" sz="2000" b="1" dirty="0">
                <a:solidFill>
                  <a:schemeClr val="bg1"/>
                </a:solidFill>
                <a:latin typeface="宋体" panose="02010600030101010101" pitchFamily="2" charset="-122"/>
                <a:ea typeface="宋体" panose="02010600030101010101" pitchFamily="2" charset="-122"/>
              </a:rPr>
              <a:t>）甲或乙盗窃了录音机；</a:t>
            </a:r>
            <a:endParaRPr lang="en-US" altLang="zh-CN" sz="2000" b="1" dirty="0">
              <a:solidFill>
                <a:schemeClr val="bg1"/>
              </a:solidFill>
              <a:latin typeface="宋体" panose="02010600030101010101" pitchFamily="2" charset="-122"/>
              <a:ea typeface="宋体" panose="02010600030101010101" pitchFamily="2" charset="-122"/>
            </a:endParaRPr>
          </a:p>
          <a:p>
            <a:pPr eaLnBrk="1" hangingPunct="1">
              <a:spcBef>
                <a:spcPct val="50000"/>
              </a:spcBef>
              <a:buFontTx/>
              <a:buNone/>
            </a:pPr>
            <a:r>
              <a:rPr lang="zh-CN" altLang="en-US" sz="2000" b="1" dirty="0">
                <a:solidFill>
                  <a:schemeClr val="bg1"/>
                </a:solidFill>
                <a:latin typeface="宋体" panose="02010600030101010101" pitchFamily="2" charset="-122"/>
                <a:ea typeface="宋体" panose="02010600030101010101" pitchFamily="2" charset="-122"/>
              </a:rPr>
              <a:t>（</a:t>
            </a:r>
            <a:r>
              <a:rPr lang="en-US" altLang="zh-CN" sz="2000" b="1" dirty="0">
                <a:solidFill>
                  <a:schemeClr val="bg1"/>
                </a:solidFill>
                <a:latin typeface="宋体" panose="02010600030101010101" pitchFamily="2" charset="-122"/>
                <a:ea typeface="宋体" panose="02010600030101010101" pitchFamily="2" charset="-122"/>
              </a:rPr>
              <a:t>2</a:t>
            </a:r>
            <a:r>
              <a:rPr lang="zh-CN" altLang="en-US" sz="2000" b="1" dirty="0">
                <a:solidFill>
                  <a:schemeClr val="bg1"/>
                </a:solidFill>
                <a:latin typeface="宋体" panose="02010600030101010101" pitchFamily="2" charset="-122"/>
                <a:ea typeface="宋体" panose="02010600030101010101" pitchFamily="2" charset="-122"/>
              </a:rPr>
              <a:t>）若甲盗窃者，则作案时间不会发生在午夜前；</a:t>
            </a:r>
          </a:p>
          <a:p>
            <a:pPr eaLnBrk="1" hangingPunct="1">
              <a:spcBef>
                <a:spcPct val="50000"/>
              </a:spcBef>
              <a:buFontTx/>
              <a:buNone/>
            </a:pPr>
            <a:r>
              <a:rPr lang="zh-CN" altLang="en-US" sz="2000" b="1" dirty="0">
                <a:solidFill>
                  <a:schemeClr val="bg1"/>
                </a:solidFill>
                <a:latin typeface="宋体" panose="02010600030101010101" pitchFamily="2" charset="-122"/>
                <a:ea typeface="宋体" panose="02010600030101010101" pitchFamily="2" charset="-122"/>
              </a:rPr>
              <a:t>（</a:t>
            </a:r>
            <a:r>
              <a:rPr lang="en-US" altLang="zh-CN" sz="2000" b="1" dirty="0">
                <a:solidFill>
                  <a:schemeClr val="bg1"/>
                </a:solidFill>
                <a:latin typeface="宋体" panose="02010600030101010101" pitchFamily="2" charset="-122"/>
                <a:ea typeface="宋体" panose="02010600030101010101" pitchFamily="2" charset="-122"/>
              </a:rPr>
              <a:t>3</a:t>
            </a:r>
            <a:r>
              <a:rPr lang="zh-CN" altLang="en-US" sz="2000" b="1" dirty="0">
                <a:solidFill>
                  <a:schemeClr val="bg1"/>
                </a:solidFill>
                <a:latin typeface="宋体" panose="02010600030101010101" pitchFamily="2" charset="-122"/>
                <a:ea typeface="宋体" panose="02010600030101010101" pitchFamily="2" charset="-122"/>
              </a:rPr>
              <a:t>）若乙的证词正确，则午夜时屋里的灯光未灭；</a:t>
            </a:r>
          </a:p>
          <a:p>
            <a:pPr eaLnBrk="1" hangingPunct="1">
              <a:spcBef>
                <a:spcPct val="50000"/>
              </a:spcBef>
              <a:buFontTx/>
              <a:buNone/>
            </a:pPr>
            <a:r>
              <a:rPr lang="zh-CN" altLang="en-US" sz="2000" b="1" dirty="0">
                <a:solidFill>
                  <a:schemeClr val="bg1"/>
                </a:solidFill>
                <a:latin typeface="宋体" panose="02010600030101010101" pitchFamily="2" charset="-122"/>
                <a:ea typeface="宋体" panose="02010600030101010101" pitchFamily="2" charset="-122"/>
              </a:rPr>
              <a:t>（</a:t>
            </a:r>
            <a:r>
              <a:rPr lang="en-US" altLang="zh-CN" sz="2000" b="1" dirty="0">
                <a:solidFill>
                  <a:schemeClr val="bg1"/>
                </a:solidFill>
                <a:latin typeface="宋体" panose="02010600030101010101" pitchFamily="2" charset="-122"/>
                <a:ea typeface="宋体" panose="02010600030101010101" pitchFamily="2" charset="-122"/>
              </a:rPr>
              <a:t>4</a:t>
            </a:r>
            <a:r>
              <a:rPr lang="zh-CN" altLang="en-US" sz="2000" b="1" dirty="0">
                <a:solidFill>
                  <a:schemeClr val="bg1"/>
                </a:solidFill>
                <a:latin typeface="宋体" panose="02010600030101010101" pitchFamily="2" charset="-122"/>
                <a:ea typeface="宋体" panose="02010600030101010101" pitchFamily="2" charset="-122"/>
              </a:rPr>
              <a:t>）若乙的证词不正确，则作案时间发生在午夜前；</a:t>
            </a:r>
          </a:p>
          <a:p>
            <a:pPr eaLnBrk="1" hangingPunct="1">
              <a:spcBef>
                <a:spcPct val="50000"/>
              </a:spcBef>
              <a:buFontTx/>
              <a:buNone/>
            </a:pPr>
            <a:r>
              <a:rPr lang="zh-CN" altLang="en-US" sz="2000" b="1" dirty="0">
                <a:solidFill>
                  <a:schemeClr val="bg1"/>
                </a:solidFill>
                <a:latin typeface="宋体" panose="02010600030101010101" pitchFamily="2" charset="-122"/>
                <a:ea typeface="宋体" panose="02010600030101010101" pitchFamily="2" charset="-122"/>
              </a:rPr>
              <a:t>（</a:t>
            </a:r>
            <a:r>
              <a:rPr lang="en-US" altLang="zh-CN" sz="2000" b="1" dirty="0">
                <a:solidFill>
                  <a:schemeClr val="bg1"/>
                </a:solidFill>
                <a:latin typeface="宋体" panose="02010600030101010101" pitchFamily="2" charset="-122"/>
                <a:ea typeface="宋体" panose="02010600030101010101" pitchFamily="2" charset="-122"/>
              </a:rPr>
              <a:t>5</a:t>
            </a:r>
            <a:r>
              <a:rPr lang="zh-CN" altLang="en-US" sz="2000" b="1" dirty="0">
                <a:solidFill>
                  <a:schemeClr val="bg1"/>
                </a:solidFill>
                <a:latin typeface="宋体" panose="02010600030101010101" pitchFamily="2" charset="-122"/>
                <a:ea typeface="宋体" panose="02010600030101010101" pitchFamily="2" charset="-122"/>
              </a:rPr>
              <a:t>）午夜时屋里的灯光灭了。</a:t>
            </a:r>
          </a:p>
        </p:txBody>
      </p:sp>
      <p:sp>
        <p:nvSpPr>
          <p:cNvPr id="10" name="Text Box 5"/>
          <p:cNvSpPr txBox="1">
            <a:spLocks noChangeArrowheads="1"/>
          </p:cNvSpPr>
          <p:nvPr/>
        </p:nvSpPr>
        <p:spPr bwMode="auto">
          <a:xfrm>
            <a:off x="725544" y="4451386"/>
            <a:ext cx="3659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kumimoji="1" sz="2400">
                <a:solidFill>
                  <a:schemeClr val="tx1"/>
                </a:solidFill>
                <a:latin typeface="楷体_GB2312" pitchFamily="49" charset="-122"/>
                <a:ea typeface="楷体_GB2312" pitchFamily="49" charset="-122"/>
              </a:defRPr>
            </a:lvl1pPr>
            <a:lvl2pPr marL="742950" indent="-28575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000" b="1" dirty="0">
                <a:solidFill>
                  <a:srgbClr val="006600"/>
                </a:solidFill>
                <a:latin typeface="黑体" panose="02010609060101010101" pitchFamily="49" charset="-122"/>
                <a:ea typeface="黑体" panose="02010609060101010101" pitchFamily="49" charset="-122"/>
              </a:rPr>
              <a:t>问：盗窃者是谁？</a:t>
            </a:r>
          </a:p>
        </p:txBody>
      </p:sp>
    </p:spTree>
    <p:extLst>
      <p:ext uri="{BB962C8B-B14F-4D97-AF65-F5344CB8AC3E}">
        <p14:creationId xmlns:p14="http://schemas.microsoft.com/office/powerpoint/2010/main" val="70270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p:bldP spid="2" grpId="0"/>
      <p:bldP spid="3" grpId="0"/>
      <p:bldP spid="7" grpId="0"/>
      <p:bldP spid="8" grpId="0"/>
      <p:bldP spid="9"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35</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1" name="文本框 8"/>
          <p:cNvSpPr txBox="1">
            <a:spLocks noChangeArrowheads="1"/>
          </p:cNvSpPr>
          <p:nvPr/>
        </p:nvSpPr>
        <p:spPr bwMode="auto">
          <a:xfrm>
            <a:off x="1998248" y="995384"/>
            <a:ext cx="997389" cy="45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kumimoji="1" sz="2400">
                <a:solidFill>
                  <a:schemeClr val="tx1"/>
                </a:solidFill>
                <a:latin typeface="楷体_GB2312" pitchFamily="49" charset="-122"/>
                <a:ea typeface="楷体_GB2312" pitchFamily="49" charset="-122"/>
              </a:defRPr>
            </a:lvl1pPr>
            <a:lvl2pPr marL="742950" indent="-28575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rPr>
              <a:t>前提</a:t>
            </a:r>
            <a:r>
              <a:rPr lang="zh-CN" altLang="en-US" sz="2333" dirty="0">
                <a:latin typeface="Times New Roman" panose="02020603050405020304" pitchFamily="18" charset="0"/>
                <a:ea typeface="宋体" panose="02010600030101010101" pitchFamily="2" charset="-122"/>
              </a:rPr>
              <a:t>：</a:t>
            </a:r>
          </a:p>
        </p:txBody>
      </p:sp>
      <p:sp>
        <p:nvSpPr>
          <p:cNvPr id="13" name="文本框 11"/>
          <p:cNvSpPr txBox="1">
            <a:spLocks noChangeArrowheads="1"/>
          </p:cNvSpPr>
          <p:nvPr/>
        </p:nvSpPr>
        <p:spPr bwMode="auto">
          <a:xfrm>
            <a:off x="1980712" y="3860795"/>
            <a:ext cx="997389" cy="45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kumimoji="1" sz="2400">
                <a:solidFill>
                  <a:schemeClr val="tx1"/>
                </a:solidFill>
                <a:latin typeface="楷体_GB2312" pitchFamily="49" charset="-122"/>
                <a:ea typeface="楷体_GB2312" pitchFamily="49" charset="-122"/>
              </a:defRPr>
            </a:lvl1pPr>
            <a:lvl2pPr marL="742950" indent="-28575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rPr>
              <a:t>结论</a:t>
            </a:r>
            <a:r>
              <a:rPr lang="zh-CN" altLang="en-US" sz="2333" dirty="0">
                <a:latin typeface="Times New Roman" panose="02020603050405020304" pitchFamily="18" charset="0"/>
                <a:ea typeface="宋体" panose="02010600030101010101" pitchFamily="2" charset="-122"/>
              </a:rPr>
              <a:t>：</a:t>
            </a:r>
            <a:endParaRPr lang="en-US" altLang="zh-CN" sz="2333" dirty="0">
              <a:latin typeface="Times New Roman" panose="02020603050405020304" pitchFamily="18" charset="0"/>
              <a:ea typeface="宋体" panose="02010600030101010101" pitchFamily="2" charset="-122"/>
            </a:endParaRPr>
          </a:p>
        </p:txBody>
      </p:sp>
      <p:sp>
        <p:nvSpPr>
          <p:cNvPr id="14" name="左弧形箭头 16"/>
          <p:cNvSpPr>
            <a:spLocks noChangeArrowheads="1"/>
          </p:cNvSpPr>
          <p:nvPr/>
        </p:nvSpPr>
        <p:spPr bwMode="auto">
          <a:xfrm>
            <a:off x="1408228" y="2087246"/>
            <a:ext cx="590020" cy="2116891"/>
          </a:xfrm>
          <a:prstGeom prst="curvedRightArrow">
            <a:avLst>
              <a:gd name="adj1" fmla="val 24992"/>
              <a:gd name="adj2" fmla="val 49997"/>
              <a:gd name="adj3" fmla="val 25000"/>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3"/>
              </a:buBlip>
              <a:defRPr kumimoji="1" sz="2400">
                <a:solidFill>
                  <a:schemeClr val="tx1"/>
                </a:solidFill>
                <a:latin typeface="楷体_GB2312" pitchFamily="49" charset="-122"/>
                <a:ea typeface="楷体_GB2312" pitchFamily="49" charset="-122"/>
              </a:defRPr>
            </a:lvl1pPr>
            <a:lvl2pPr marL="742950" indent="-28575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eaLnBrk="1" hangingPunct="1">
              <a:buFontTx/>
              <a:buNone/>
            </a:pPr>
            <a:endParaRPr lang="zh-CN" altLang="en-US" sz="2333">
              <a:latin typeface="Times New Roman" panose="02020603050405020304" pitchFamily="18" charset="0"/>
              <a:ea typeface="宋体" panose="02010600030101010101" pitchFamily="2" charset="-122"/>
            </a:endParaRPr>
          </a:p>
        </p:txBody>
      </p:sp>
      <p:sp>
        <p:nvSpPr>
          <p:cNvPr id="15" name="文本框 20"/>
          <p:cNvSpPr txBox="1">
            <a:spLocks noChangeArrowheads="1"/>
          </p:cNvSpPr>
          <p:nvPr/>
        </p:nvSpPr>
        <p:spPr bwMode="auto">
          <a:xfrm>
            <a:off x="872991" y="2140196"/>
            <a:ext cx="461665" cy="200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Blip>
                <a:blip r:embed="rId3"/>
              </a:buBlip>
              <a:defRPr kumimoji="1" sz="2400">
                <a:solidFill>
                  <a:schemeClr val="tx1"/>
                </a:solidFill>
                <a:latin typeface="楷体_GB2312" pitchFamily="49" charset="-122"/>
                <a:ea typeface="楷体_GB2312" pitchFamily="49" charset="-122"/>
              </a:defRPr>
            </a:lvl1pPr>
            <a:lvl2pPr marL="742950" indent="-28575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b="1">
                <a:latin typeface="Times New Roman" panose="02020603050405020304" pitchFamily="18" charset="0"/>
                <a:ea typeface="宋体" panose="02010600030101010101" pitchFamily="2" charset="-122"/>
              </a:rPr>
              <a:t>后承关系，推理</a:t>
            </a:r>
          </a:p>
        </p:txBody>
      </p:sp>
      <p:sp>
        <p:nvSpPr>
          <p:cNvPr id="16" name="矩形 1"/>
          <p:cNvSpPr>
            <a:spLocks noChangeArrowheads="1"/>
          </p:cNvSpPr>
          <p:nvPr/>
        </p:nvSpPr>
        <p:spPr bwMode="auto">
          <a:xfrm>
            <a:off x="2040582" y="4400282"/>
            <a:ext cx="2289969" cy="400110"/>
          </a:xfrm>
          <a:prstGeom prst="rect">
            <a:avLst/>
          </a:prstGeom>
          <a:solidFill>
            <a:srgbClr val="00B050"/>
          </a:solidFill>
          <a:ln w="9525">
            <a:noFill/>
            <a:miter lim="800000"/>
            <a:headEnd/>
            <a:tailEnd/>
          </a:ln>
          <a:effectLst/>
        </p:spPr>
        <p:txBody>
          <a:bodyPr>
            <a:spAutoFit/>
          </a:bodyPr>
          <a:lstStyle>
            <a:lvl1pPr>
              <a:spcBef>
                <a:spcPct val="20000"/>
              </a:spcBef>
              <a:buBlip>
                <a:blip r:embed="rId3"/>
              </a:buBlip>
              <a:defRPr kumimoji="1" sz="2400">
                <a:solidFill>
                  <a:schemeClr val="tx1"/>
                </a:solidFill>
                <a:latin typeface="楷体_GB2312" pitchFamily="49" charset="-122"/>
                <a:ea typeface="楷体_GB2312" pitchFamily="49" charset="-122"/>
              </a:defRPr>
            </a:lvl1pPr>
            <a:lvl2pPr marL="742950" indent="-28575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000" dirty="0">
                <a:latin typeface="Times New Roman" panose="02020603050405020304" pitchFamily="18" charset="0"/>
                <a:ea typeface="宋体" panose="02010600030101010101" pitchFamily="2" charset="-122"/>
              </a:rPr>
              <a:t>盗窃录音机的是乙</a:t>
            </a:r>
          </a:p>
        </p:txBody>
      </p:sp>
      <p:sp>
        <p:nvSpPr>
          <p:cNvPr id="17" name="Text Box 4"/>
          <p:cNvSpPr txBox="1">
            <a:spLocks noChangeArrowheads="1"/>
          </p:cNvSpPr>
          <p:nvPr/>
        </p:nvSpPr>
        <p:spPr bwMode="auto">
          <a:xfrm>
            <a:off x="2040582" y="1589118"/>
            <a:ext cx="6611009" cy="2246769"/>
          </a:xfrm>
          <a:prstGeom prst="rect">
            <a:avLst/>
          </a:prstGeom>
          <a:solidFill>
            <a:srgbClr val="0070C0"/>
          </a:solidFill>
          <a:ln>
            <a:noFill/>
          </a:ln>
          <a:effectLst/>
        </p:spPr>
        <p:txBody>
          <a:bodyPr wrap="square">
            <a:spAutoFit/>
          </a:bodyPr>
          <a:lstStyle>
            <a:lvl1pPr>
              <a:spcBef>
                <a:spcPct val="20000"/>
              </a:spcBef>
              <a:buBlip>
                <a:blip r:embed="rId3"/>
              </a:buBlip>
              <a:defRPr kumimoji="1" sz="2400">
                <a:solidFill>
                  <a:schemeClr val="tx1"/>
                </a:solidFill>
                <a:latin typeface="楷体_GB2312" pitchFamily="49" charset="-122"/>
                <a:ea typeface="楷体_GB2312" pitchFamily="49" charset="-122"/>
              </a:defRPr>
            </a:lvl1pPr>
            <a:lvl2pPr marL="742950" indent="-28575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b="1" dirty="0">
                <a:solidFill>
                  <a:schemeClr val="bg1"/>
                </a:solidFill>
                <a:latin typeface="宋体" panose="02010600030101010101" pitchFamily="2" charset="-122"/>
                <a:ea typeface="宋体" panose="02010600030101010101" pitchFamily="2" charset="-122"/>
              </a:rPr>
              <a:t>（</a:t>
            </a:r>
            <a:r>
              <a:rPr lang="en-US" altLang="zh-CN" sz="2000" b="1" dirty="0">
                <a:solidFill>
                  <a:schemeClr val="bg1"/>
                </a:solidFill>
                <a:latin typeface="宋体" panose="02010600030101010101" pitchFamily="2" charset="-122"/>
                <a:ea typeface="宋体" panose="02010600030101010101" pitchFamily="2" charset="-122"/>
              </a:rPr>
              <a:t>1</a:t>
            </a:r>
            <a:r>
              <a:rPr lang="zh-CN" altLang="en-US" sz="2000" b="1" dirty="0">
                <a:solidFill>
                  <a:schemeClr val="bg1"/>
                </a:solidFill>
                <a:latin typeface="宋体" panose="02010600030101010101" pitchFamily="2" charset="-122"/>
                <a:ea typeface="宋体" panose="02010600030101010101" pitchFamily="2" charset="-122"/>
              </a:rPr>
              <a:t>）甲或乙盗窃了录音机；</a:t>
            </a:r>
            <a:endParaRPr lang="en-US" altLang="zh-CN" sz="2000" b="1" dirty="0">
              <a:solidFill>
                <a:schemeClr val="bg1"/>
              </a:solidFill>
              <a:latin typeface="宋体" panose="02010600030101010101" pitchFamily="2" charset="-122"/>
              <a:ea typeface="宋体" panose="02010600030101010101" pitchFamily="2" charset="-122"/>
            </a:endParaRPr>
          </a:p>
          <a:p>
            <a:pPr eaLnBrk="1" hangingPunct="1">
              <a:spcBef>
                <a:spcPct val="50000"/>
              </a:spcBef>
              <a:buFontTx/>
              <a:buNone/>
            </a:pPr>
            <a:r>
              <a:rPr lang="zh-CN" altLang="en-US" sz="2000" b="1" dirty="0">
                <a:solidFill>
                  <a:schemeClr val="bg1"/>
                </a:solidFill>
                <a:latin typeface="宋体" panose="02010600030101010101" pitchFamily="2" charset="-122"/>
                <a:ea typeface="宋体" panose="02010600030101010101" pitchFamily="2" charset="-122"/>
              </a:rPr>
              <a:t>（</a:t>
            </a:r>
            <a:r>
              <a:rPr lang="en-US" altLang="zh-CN" sz="2000" b="1" dirty="0">
                <a:solidFill>
                  <a:schemeClr val="bg1"/>
                </a:solidFill>
                <a:latin typeface="宋体" panose="02010600030101010101" pitchFamily="2" charset="-122"/>
                <a:ea typeface="宋体" panose="02010600030101010101" pitchFamily="2" charset="-122"/>
              </a:rPr>
              <a:t>2</a:t>
            </a:r>
            <a:r>
              <a:rPr lang="zh-CN" altLang="en-US" sz="2000" b="1" dirty="0">
                <a:solidFill>
                  <a:schemeClr val="bg1"/>
                </a:solidFill>
                <a:latin typeface="宋体" panose="02010600030101010101" pitchFamily="2" charset="-122"/>
                <a:ea typeface="宋体" panose="02010600030101010101" pitchFamily="2" charset="-122"/>
              </a:rPr>
              <a:t>）若甲盗窃者，则作案时间不会发生在午夜前；</a:t>
            </a:r>
          </a:p>
          <a:p>
            <a:pPr eaLnBrk="1" hangingPunct="1">
              <a:spcBef>
                <a:spcPct val="50000"/>
              </a:spcBef>
              <a:buFontTx/>
              <a:buNone/>
            </a:pPr>
            <a:r>
              <a:rPr lang="zh-CN" altLang="en-US" sz="2000" b="1" dirty="0">
                <a:solidFill>
                  <a:schemeClr val="bg1"/>
                </a:solidFill>
                <a:latin typeface="宋体" panose="02010600030101010101" pitchFamily="2" charset="-122"/>
                <a:ea typeface="宋体" panose="02010600030101010101" pitchFamily="2" charset="-122"/>
              </a:rPr>
              <a:t>（</a:t>
            </a:r>
            <a:r>
              <a:rPr lang="en-US" altLang="zh-CN" sz="2000" b="1" dirty="0">
                <a:solidFill>
                  <a:schemeClr val="bg1"/>
                </a:solidFill>
                <a:latin typeface="宋体" panose="02010600030101010101" pitchFamily="2" charset="-122"/>
                <a:ea typeface="宋体" panose="02010600030101010101" pitchFamily="2" charset="-122"/>
              </a:rPr>
              <a:t>3</a:t>
            </a:r>
            <a:r>
              <a:rPr lang="zh-CN" altLang="en-US" sz="2000" b="1" dirty="0">
                <a:solidFill>
                  <a:schemeClr val="bg1"/>
                </a:solidFill>
                <a:latin typeface="宋体" panose="02010600030101010101" pitchFamily="2" charset="-122"/>
                <a:ea typeface="宋体" panose="02010600030101010101" pitchFamily="2" charset="-122"/>
              </a:rPr>
              <a:t>）若乙的证词正确，则午夜时屋里的灯光未灭；</a:t>
            </a:r>
          </a:p>
          <a:p>
            <a:pPr eaLnBrk="1" hangingPunct="1">
              <a:spcBef>
                <a:spcPct val="50000"/>
              </a:spcBef>
              <a:buFontTx/>
              <a:buNone/>
            </a:pPr>
            <a:r>
              <a:rPr lang="zh-CN" altLang="en-US" sz="2000" b="1" dirty="0">
                <a:solidFill>
                  <a:schemeClr val="bg1"/>
                </a:solidFill>
                <a:latin typeface="宋体" panose="02010600030101010101" pitchFamily="2" charset="-122"/>
                <a:ea typeface="宋体" panose="02010600030101010101" pitchFamily="2" charset="-122"/>
              </a:rPr>
              <a:t>（</a:t>
            </a:r>
            <a:r>
              <a:rPr lang="en-US" altLang="zh-CN" sz="2000" b="1" dirty="0">
                <a:solidFill>
                  <a:schemeClr val="bg1"/>
                </a:solidFill>
                <a:latin typeface="宋体" panose="02010600030101010101" pitchFamily="2" charset="-122"/>
                <a:ea typeface="宋体" panose="02010600030101010101" pitchFamily="2" charset="-122"/>
              </a:rPr>
              <a:t>4</a:t>
            </a:r>
            <a:r>
              <a:rPr lang="zh-CN" altLang="en-US" sz="2000" b="1" dirty="0">
                <a:solidFill>
                  <a:schemeClr val="bg1"/>
                </a:solidFill>
                <a:latin typeface="宋体" panose="02010600030101010101" pitchFamily="2" charset="-122"/>
                <a:ea typeface="宋体" panose="02010600030101010101" pitchFamily="2" charset="-122"/>
              </a:rPr>
              <a:t>）若乙的证词不正确，则作案时间发生在午夜前；</a:t>
            </a:r>
          </a:p>
          <a:p>
            <a:pPr eaLnBrk="1" hangingPunct="1">
              <a:spcBef>
                <a:spcPct val="50000"/>
              </a:spcBef>
              <a:buFontTx/>
              <a:buNone/>
            </a:pPr>
            <a:r>
              <a:rPr lang="zh-CN" altLang="en-US" sz="2000" b="1" dirty="0">
                <a:solidFill>
                  <a:schemeClr val="bg1"/>
                </a:solidFill>
                <a:latin typeface="宋体" panose="02010600030101010101" pitchFamily="2" charset="-122"/>
                <a:ea typeface="宋体" panose="02010600030101010101" pitchFamily="2" charset="-122"/>
              </a:rPr>
              <a:t>（</a:t>
            </a:r>
            <a:r>
              <a:rPr lang="en-US" altLang="zh-CN" sz="2000" b="1" dirty="0">
                <a:solidFill>
                  <a:schemeClr val="bg1"/>
                </a:solidFill>
                <a:latin typeface="宋体" panose="02010600030101010101" pitchFamily="2" charset="-122"/>
                <a:ea typeface="宋体" panose="02010600030101010101" pitchFamily="2" charset="-122"/>
              </a:rPr>
              <a:t>5</a:t>
            </a:r>
            <a:r>
              <a:rPr lang="zh-CN" altLang="en-US" sz="2000" b="1" dirty="0">
                <a:solidFill>
                  <a:schemeClr val="bg1"/>
                </a:solidFill>
                <a:latin typeface="宋体" panose="02010600030101010101" pitchFamily="2" charset="-122"/>
                <a:ea typeface="宋体" panose="02010600030101010101" pitchFamily="2" charset="-122"/>
              </a:rPr>
              <a:t>）午夜时屋里的灯光灭了。</a:t>
            </a:r>
          </a:p>
        </p:txBody>
      </p:sp>
    </p:spTree>
    <p:extLst>
      <p:ext uri="{BB962C8B-B14F-4D97-AF65-F5344CB8AC3E}">
        <p14:creationId xmlns:p14="http://schemas.microsoft.com/office/powerpoint/2010/main" val="232762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animBg="1"/>
      <p:bldP spid="15" grpId="0"/>
      <p:bldP spid="16"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36</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Text Box 5"/>
          <p:cNvSpPr txBox="1">
            <a:spLocks noChangeArrowheads="1"/>
          </p:cNvSpPr>
          <p:nvPr/>
        </p:nvSpPr>
        <p:spPr bwMode="auto">
          <a:xfrm>
            <a:off x="476032" y="834929"/>
            <a:ext cx="9214506" cy="4154984"/>
          </a:xfrm>
          <a:prstGeom prst="rect">
            <a:avLst/>
          </a:prstGeom>
          <a:noFill/>
          <a:ln>
            <a:noFill/>
          </a:ln>
          <a:effectLst/>
        </p:spPr>
        <p:txBody>
          <a:bodyPr wrap="square">
            <a:spAutoFit/>
          </a:bodyPr>
          <a:lstStyle>
            <a:lvl1pPr>
              <a:spcBef>
                <a:spcPct val="20000"/>
              </a:spcBef>
              <a:buBlip>
                <a:blip r:embed="rId3"/>
              </a:buBlip>
              <a:defRPr kumimoji="1" sz="2400">
                <a:solidFill>
                  <a:schemeClr val="tx1"/>
                </a:solidFill>
                <a:latin typeface="楷体_GB2312" pitchFamily="49" charset="-122"/>
                <a:ea typeface="楷体_GB2312" pitchFamily="49" charset="-122"/>
              </a:defRPr>
            </a:lvl1pPr>
            <a:lvl2pPr marL="742950" indent="-28575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ts val="0"/>
              </a:spcBef>
              <a:buNone/>
            </a:pPr>
            <a:r>
              <a:rPr lang="en-US" altLang="zh-CN" sz="2200" b="1" dirty="0">
                <a:latin typeface="+mj-ea"/>
                <a:ea typeface="+mj-ea"/>
              </a:rPr>
              <a:t>1-1 </a:t>
            </a:r>
            <a:r>
              <a:rPr lang="zh-CN" altLang="en-US" sz="2200" b="1" dirty="0">
                <a:latin typeface="+mj-ea"/>
                <a:ea typeface="+mj-ea"/>
              </a:rPr>
              <a:t>命题及其表示方法</a:t>
            </a:r>
            <a:endParaRPr lang="en-US" altLang="zh-CN" sz="2200" b="1" dirty="0">
              <a:latin typeface="+mj-ea"/>
              <a:ea typeface="+mj-ea"/>
            </a:endParaRPr>
          </a:p>
          <a:p>
            <a:pPr eaLnBrk="1" hangingPunct="1">
              <a:lnSpc>
                <a:spcPct val="150000"/>
              </a:lnSpc>
              <a:spcBef>
                <a:spcPts val="0"/>
              </a:spcBef>
              <a:buNone/>
            </a:pPr>
            <a:r>
              <a:rPr lang="en-US" altLang="zh-CN" sz="2200" b="1" dirty="0">
                <a:latin typeface="+mj-ea"/>
                <a:ea typeface="+mj-ea"/>
              </a:rPr>
              <a:t>1-2 </a:t>
            </a:r>
            <a:r>
              <a:rPr lang="zh-CN" altLang="en-US" sz="2200" b="1" dirty="0">
                <a:latin typeface="+mj-ea"/>
                <a:ea typeface="+mj-ea"/>
              </a:rPr>
              <a:t>联结词</a:t>
            </a:r>
            <a:endParaRPr lang="en-US" altLang="zh-CN" sz="2200" b="1" dirty="0">
              <a:latin typeface="+mj-ea"/>
              <a:ea typeface="+mj-ea"/>
            </a:endParaRPr>
          </a:p>
          <a:p>
            <a:pPr eaLnBrk="1" hangingPunct="1">
              <a:lnSpc>
                <a:spcPct val="150000"/>
              </a:lnSpc>
              <a:spcBef>
                <a:spcPts val="0"/>
              </a:spcBef>
              <a:buNone/>
            </a:pPr>
            <a:r>
              <a:rPr lang="en-US" altLang="zh-CN" sz="2200" b="1" dirty="0">
                <a:latin typeface="+mj-ea"/>
                <a:ea typeface="+mj-ea"/>
              </a:rPr>
              <a:t>1-3 </a:t>
            </a:r>
            <a:r>
              <a:rPr lang="zh-CN" altLang="en-US" sz="2200" b="1" dirty="0">
                <a:latin typeface="+mj-ea"/>
                <a:ea typeface="+mj-ea"/>
              </a:rPr>
              <a:t>命题公式与翻译</a:t>
            </a:r>
            <a:endParaRPr lang="en-US" altLang="zh-CN" sz="2200" b="1" dirty="0">
              <a:latin typeface="+mj-ea"/>
              <a:ea typeface="+mj-ea"/>
            </a:endParaRPr>
          </a:p>
          <a:p>
            <a:pPr eaLnBrk="1" hangingPunct="1">
              <a:lnSpc>
                <a:spcPct val="150000"/>
              </a:lnSpc>
              <a:spcBef>
                <a:spcPts val="0"/>
              </a:spcBef>
              <a:buNone/>
            </a:pPr>
            <a:r>
              <a:rPr lang="en-US" altLang="zh-CN" sz="2200" b="1" dirty="0">
                <a:latin typeface="+mj-ea"/>
                <a:ea typeface="+mj-ea"/>
              </a:rPr>
              <a:t>1-4 </a:t>
            </a:r>
            <a:r>
              <a:rPr lang="zh-CN" altLang="en-US" sz="2200" b="1" dirty="0">
                <a:latin typeface="+mj-ea"/>
                <a:ea typeface="+mj-ea"/>
              </a:rPr>
              <a:t>真值表与等价公式</a:t>
            </a:r>
            <a:endParaRPr lang="en-US" altLang="zh-CN" sz="2200" b="1" dirty="0">
              <a:latin typeface="+mj-ea"/>
              <a:ea typeface="+mj-ea"/>
            </a:endParaRPr>
          </a:p>
          <a:p>
            <a:pPr eaLnBrk="1" hangingPunct="1">
              <a:lnSpc>
                <a:spcPct val="150000"/>
              </a:lnSpc>
              <a:spcBef>
                <a:spcPts val="0"/>
              </a:spcBef>
              <a:buNone/>
            </a:pPr>
            <a:r>
              <a:rPr lang="en-US" altLang="zh-CN" sz="2200" b="1" dirty="0">
                <a:latin typeface="+mj-ea"/>
                <a:ea typeface="+mj-ea"/>
              </a:rPr>
              <a:t>1-5 </a:t>
            </a:r>
            <a:r>
              <a:rPr lang="zh-CN" altLang="en-US" sz="2200" b="1" dirty="0">
                <a:latin typeface="+mj-ea"/>
                <a:ea typeface="+mj-ea"/>
              </a:rPr>
              <a:t>重言式与蕴含式</a:t>
            </a:r>
            <a:endParaRPr lang="en-US" altLang="zh-CN" sz="2200" b="1" dirty="0">
              <a:latin typeface="+mj-ea"/>
              <a:ea typeface="+mj-ea"/>
            </a:endParaRPr>
          </a:p>
          <a:p>
            <a:pPr eaLnBrk="1" hangingPunct="1">
              <a:lnSpc>
                <a:spcPct val="150000"/>
              </a:lnSpc>
              <a:spcBef>
                <a:spcPts val="0"/>
              </a:spcBef>
              <a:buNone/>
            </a:pPr>
            <a:r>
              <a:rPr lang="en-US" altLang="zh-CN" sz="2200" b="1" dirty="0">
                <a:latin typeface="+mj-ea"/>
                <a:ea typeface="+mj-ea"/>
              </a:rPr>
              <a:t>1-6 </a:t>
            </a:r>
            <a:r>
              <a:rPr lang="zh-CN" altLang="en-US" sz="2200" b="1" dirty="0">
                <a:latin typeface="+mj-ea"/>
                <a:ea typeface="+mj-ea"/>
              </a:rPr>
              <a:t>其它联结词</a:t>
            </a:r>
            <a:endParaRPr lang="en-US" altLang="zh-CN" sz="2200" b="1" dirty="0">
              <a:latin typeface="+mj-ea"/>
              <a:ea typeface="+mj-ea"/>
            </a:endParaRPr>
          </a:p>
          <a:p>
            <a:pPr eaLnBrk="1" hangingPunct="1">
              <a:lnSpc>
                <a:spcPct val="150000"/>
              </a:lnSpc>
              <a:spcBef>
                <a:spcPts val="0"/>
              </a:spcBef>
              <a:buNone/>
            </a:pPr>
            <a:r>
              <a:rPr lang="en-US" altLang="zh-CN" sz="2200" b="1" dirty="0">
                <a:latin typeface="+mj-ea"/>
                <a:ea typeface="+mj-ea"/>
              </a:rPr>
              <a:t>1-7 </a:t>
            </a:r>
            <a:r>
              <a:rPr lang="zh-CN" altLang="en-US" sz="2200" b="1" dirty="0">
                <a:latin typeface="+mj-ea"/>
                <a:ea typeface="+mj-ea"/>
              </a:rPr>
              <a:t>对偶与范式</a:t>
            </a:r>
            <a:endParaRPr lang="en-US" altLang="zh-CN" sz="2200" b="1" dirty="0">
              <a:latin typeface="+mj-ea"/>
              <a:ea typeface="+mj-ea"/>
            </a:endParaRPr>
          </a:p>
          <a:p>
            <a:pPr eaLnBrk="1" hangingPunct="1">
              <a:lnSpc>
                <a:spcPct val="150000"/>
              </a:lnSpc>
              <a:spcBef>
                <a:spcPts val="0"/>
              </a:spcBef>
              <a:buNone/>
            </a:pPr>
            <a:r>
              <a:rPr lang="en-US" altLang="zh-CN" sz="2200" b="1" dirty="0">
                <a:latin typeface="+mj-ea"/>
                <a:ea typeface="+mj-ea"/>
              </a:rPr>
              <a:t>1-8 </a:t>
            </a:r>
            <a:r>
              <a:rPr lang="zh-CN" altLang="en-US" sz="2200" b="1" dirty="0">
                <a:latin typeface="+mj-ea"/>
                <a:ea typeface="+mj-ea"/>
              </a:rPr>
              <a:t>推理理论</a:t>
            </a:r>
          </a:p>
        </p:txBody>
      </p:sp>
    </p:spTree>
    <p:extLst>
      <p:ext uri="{BB962C8B-B14F-4D97-AF65-F5344CB8AC3E}">
        <p14:creationId xmlns:p14="http://schemas.microsoft.com/office/powerpoint/2010/main" val="173212542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37</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8" name="Text Box 2"/>
          <p:cNvSpPr txBox="1">
            <a:spLocks noChangeArrowheads="1"/>
          </p:cNvSpPr>
          <p:nvPr/>
        </p:nvSpPr>
        <p:spPr bwMode="auto">
          <a:xfrm>
            <a:off x="463657" y="930071"/>
            <a:ext cx="3908646"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marL="0" indent="0">
              <a:spcBef>
                <a:spcPct val="50000"/>
              </a:spcBef>
              <a:buClr>
                <a:schemeClr val="bg1"/>
              </a:buClr>
              <a:buNone/>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1-1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命题及其表示方法</a:t>
            </a:r>
          </a:p>
        </p:txBody>
      </p:sp>
      <p:sp>
        <p:nvSpPr>
          <p:cNvPr id="9" name="Rectangle 6"/>
          <p:cNvSpPr>
            <a:spLocks noChangeArrowheads="1"/>
          </p:cNvSpPr>
          <p:nvPr/>
        </p:nvSpPr>
        <p:spPr bwMode="auto">
          <a:xfrm>
            <a:off x="463656" y="1689140"/>
            <a:ext cx="9048205" cy="3508653"/>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nSpc>
                <a:spcPct val="135000"/>
              </a:lnSpc>
              <a:spcBef>
                <a:spcPct val="20000"/>
              </a:spcBef>
              <a:defRPr/>
            </a:pPr>
            <a:r>
              <a:rPr lang="en-US" altLang="zh-CN" sz="2000" b="1" dirty="0">
                <a:ea typeface="黑体" panose="02010609060101010101" pitchFamily="49" charset="-122"/>
                <a:cs typeface="Times New Roman" panose="02020603050405020304" pitchFamily="18" charset="0"/>
              </a:rPr>
              <a:t>【</a:t>
            </a:r>
            <a:r>
              <a:rPr lang="zh-CN" altLang="zh-CN" sz="2000" b="1" dirty="0">
                <a:ea typeface="黑体" panose="02010609060101010101" pitchFamily="49" charset="-122"/>
                <a:cs typeface="Times New Roman" panose="02020603050405020304" pitchFamily="18" charset="0"/>
              </a:rPr>
              <a:t>定义</a:t>
            </a:r>
            <a:r>
              <a:rPr lang="en-US" altLang="zh-CN" sz="2000" b="1" dirty="0">
                <a:ea typeface="黑体" panose="02010609060101010101" pitchFamily="49" charset="-122"/>
                <a:cs typeface="Times New Roman" panose="02020603050405020304" pitchFamily="18" charset="0"/>
              </a:rPr>
              <a:t>1-1.1】 </a:t>
            </a:r>
            <a:r>
              <a:rPr lang="zh-CN" altLang="zh-CN" sz="2000" b="1" dirty="0">
                <a:solidFill>
                  <a:schemeClr val="accent6"/>
                </a:solidFill>
                <a:latin typeface="黑体" panose="02010609060101010101" pitchFamily="49" charset="-122"/>
                <a:ea typeface="黑体" panose="02010609060101010101" pitchFamily="49" charset="-122"/>
              </a:rPr>
              <a:t>命题</a:t>
            </a:r>
            <a:r>
              <a:rPr lang="en-US" altLang="zh-CN" sz="2000" dirty="0"/>
              <a:t>(Proposition)</a:t>
            </a:r>
            <a:r>
              <a:rPr lang="zh-CN" altLang="en-US" sz="2000" dirty="0">
                <a:sym typeface="Symbol" panose="05050102010706020507" pitchFamily="18" charset="2"/>
              </a:rPr>
              <a:t>是一个</a:t>
            </a:r>
            <a:r>
              <a:rPr lang="zh-CN" altLang="zh-CN" sz="2000" dirty="0"/>
              <a:t>能</a:t>
            </a:r>
            <a:r>
              <a:rPr lang="zh-CN" altLang="zh-CN" sz="2000" dirty="0">
                <a:solidFill>
                  <a:srgbClr val="0070C0"/>
                </a:solidFill>
                <a:latin typeface="黑体" panose="02010609060101010101" pitchFamily="49" charset="-122"/>
                <a:ea typeface="黑体" panose="02010609060101010101" pitchFamily="49" charset="-122"/>
              </a:rPr>
              <a:t>判断真假</a:t>
            </a:r>
            <a:r>
              <a:rPr lang="zh-CN" altLang="zh-CN" sz="2000" dirty="0"/>
              <a:t>的</a:t>
            </a:r>
            <a:r>
              <a:rPr lang="zh-CN" altLang="zh-CN" sz="2000" b="1" dirty="0">
                <a:solidFill>
                  <a:srgbClr val="FF0000"/>
                </a:solidFill>
                <a:latin typeface="黑体" panose="02010609060101010101" pitchFamily="49" charset="-122"/>
                <a:ea typeface="黑体" panose="02010609060101010101" pitchFamily="49" charset="-122"/>
              </a:rPr>
              <a:t>陈述句</a:t>
            </a:r>
            <a:r>
              <a:rPr lang="zh-CN" altLang="en-US" sz="2000" dirty="0"/>
              <a:t>。</a:t>
            </a:r>
            <a:endParaRPr lang="en-US" altLang="zh-CN" sz="2000" dirty="0"/>
          </a:p>
          <a:p>
            <a:pPr marL="893763" indent="-893763">
              <a:lnSpc>
                <a:spcPct val="135000"/>
              </a:lnSpc>
              <a:spcBef>
                <a:spcPct val="20000"/>
              </a:spcBef>
              <a:defRPr/>
            </a:pPr>
            <a:r>
              <a:rPr lang="en-US" altLang="zh-CN" sz="2000" b="1" kern="100" dirty="0">
                <a:ea typeface="黑体" panose="02010609060101010101" pitchFamily="49" charset="-122"/>
                <a:cs typeface="Times New Roman" panose="02020603050405020304" pitchFamily="18" charset="0"/>
              </a:rPr>
              <a:t>【</a:t>
            </a:r>
            <a:r>
              <a:rPr lang="zh-CN" altLang="zh-CN" sz="2000" b="1" kern="100" dirty="0">
                <a:ea typeface="黑体" panose="02010609060101010101" pitchFamily="49" charset="-122"/>
                <a:cs typeface="Times New Roman" panose="02020603050405020304" pitchFamily="18" charset="0"/>
              </a:rPr>
              <a:t>定义</a:t>
            </a:r>
            <a:r>
              <a:rPr lang="en-US" altLang="zh-CN" sz="2000" b="1" kern="100" dirty="0">
                <a:ea typeface="黑体" panose="02010609060101010101" pitchFamily="49" charset="-122"/>
                <a:cs typeface="Times New Roman" panose="02020603050405020304" pitchFamily="18" charset="0"/>
              </a:rPr>
              <a:t>1-1.2】</a:t>
            </a:r>
            <a:r>
              <a:rPr lang="en-US" altLang="zh-CN" sz="2000" b="1" kern="100" dirty="0">
                <a:cs typeface="Times New Roman" panose="02020603050405020304" pitchFamily="18" charset="0"/>
              </a:rPr>
              <a:t> </a:t>
            </a:r>
            <a:r>
              <a:rPr lang="zh-CN" altLang="zh-CN" sz="2000" kern="100" dirty="0"/>
              <a:t>一个命题</a:t>
            </a:r>
            <a:r>
              <a:rPr lang="zh-CN" altLang="en-US" sz="2000" kern="100" dirty="0"/>
              <a:t>的</a:t>
            </a:r>
            <a:r>
              <a:rPr lang="zh-CN" altLang="zh-CN" sz="2000" kern="100" dirty="0"/>
              <a:t>“值”，即“真”（用</a:t>
            </a:r>
            <a:r>
              <a:rPr lang="en-US" altLang="zh-CN" sz="2000" kern="100" dirty="0"/>
              <a:t>T</a:t>
            </a:r>
            <a:r>
              <a:rPr lang="zh-CN" altLang="zh-CN" sz="2000" kern="100" dirty="0"/>
              <a:t>或</a:t>
            </a:r>
            <a:r>
              <a:rPr lang="en-US" altLang="zh-CN" sz="2000" kern="100" dirty="0"/>
              <a:t>1</a:t>
            </a:r>
            <a:r>
              <a:rPr lang="zh-CN" altLang="zh-CN" sz="2000" kern="100" dirty="0"/>
              <a:t>表示）或“假”</a:t>
            </a:r>
            <a:r>
              <a:rPr lang="zh-CN" altLang="zh-CN" sz="2000" kern="100"/>
              <a:t>（用</a:t>
            </a:r>
            <a:r>
              <a:rPr lang="en-US" altLang="zh-CN" sz="2000" kern="100"/>
              <a:t>F</a:t>
            </a:r>
            <a:r>
              <a:rPr lang="zh-CN" altLang="zh-CN" sz="2000" kern="100"/>
              <a:t>或</a:t>
            </a:r>
            <a:endParaRPr lang="en-US" altLang="zh-CN" sz="2000" kern="100" dirty="0"/>
          </a:p>
          <a:p>
            <a:pPr marL="893763" indent="725488">
              <a:lnSpc>
                <a:spcPct val="135000"/>
              </a:lnSpc>
              <a:spcBef>
                <a:spcPct val="20000"/>
              </a:spcBef>
              <a:defRPr/>
            </a:pPr>
            <a:r>
              <a:rPr lang="en-US" altLang="zh-CN" sz="2000" kern="100" dirty="0"/>
              <a:t>0</a:t>
            </a:r>
            <a:r>
              <a:rPr lang="zh-CN" altLang="zh-CN" sz="2000" kern="100" dirty="0"/>
              <a:t>表示），称为</a:t>
            </a:r>
            <a:r>
              <a:rPr lang="zh-CN" altLang="en-US" sz="2000" kern="100" dirty="0"/>
              <a:t>命题的</a:t>
            </a:r>
            <a:r>
              <a:rPr lang="zh-CN" altLang="zh-CN" sz="2000" b="1" dirty="0">
                <a:solidFill>
                  <a:srgbClr val="FF0000"/>
                </a:solidFill>
                <a:latin typeface="黑体" panose="02010609060101010101" pitchFamily="49" charset="-122"/>
                <a:ea typeface="黑体" panose="02010609060101010101" pitchFamily="49" charset="-122"/>
              </a:rPr>
              <a:t>真值</a:t>
            </a:r>
            <a:r>
              <a:rPr lang="zh-CN" altLang="zh-CN" sz="2000" kern="100" dirty="0"/>
              <a:t>。</a:t>
            </a:r>
            <a:endParaRPr lang="en-US" altLang="zh-CN" sz="2000" kern="100" dirty="0"/>
          </a:p>
          <a:p>
            <a:pPr marL="809625" indent="-809625">
              <a:lnSpc>
                <a:spcPct val="135000"/>
              </a:lnSpc>
              <a:spcBef>
                <a:spcPct val="20000"/>
              </a:spcBef>
              <a:defRPr/>
            </a:pPr>
            <a:r>
              <a:rPr lang="zh-CN" altLang="en-US" sz="2000" b="1" dirty="0">
                <a:latin typeface="黑体" panose="02010609060101010101" pitchFamily="49" charset="-122"/>
                <a:ea typeface="黑体" panose="02010609060101010101" pitchFamily="49" charset="-122"/>
              </a:rPr>
              <a:t> 注 意</a:t>
            </a:r>
            <a:r>
              <a:rPr lang="zh-CN" altLang="en-US" sz="2000" dirty="0">
                <a:latin typeface="宋体" panose="02010600030101010101" pitchFamily="2" charset="-122"/>
              </a:rPr>
              <a:t>：确定命题语句真值的几点说明：</a:t>
            </a:r>
          </a:p>
          <a:p>
            <a:pPr marL="630238" indent="357188">
              <a:lnSpc>
                <a:spcPct val="150000"/>
              </a:lnSpc>
              <a:spcBef>
                <a:spcPct val="20000"/>
              </a:spcBef>
              <a:buFont typeface="Wingdings" panose="05000000000000000000" pitchFamily="2" charset="2"/>
              <a:buChar char="Ø"/>
              <a:defRPr/>
            </a:pPr>
            <a:r>
              <a:rPr lang="zh-CN" altLang="en-US" sz="2000" b="1" dirty="0">
                <a:solidFill>
                  <a:srgbClr val="FF0000"/>
                </a:solidFill>
                <a:latin typeface="宋体" panose="02010600030101010101" pitchFamily="2" charset="-122"/>
              </a:rPr>
              <a:t>时间性</a:t>
            </a:r>
          </a:p>
          <a:p>
            <a:pPr marL="630238" indent="357188">
              <a:lnSpc>
                <a:spcPct val="150000"/>
              </a:lnSpc>
              <a:spcBef>
                <a:spcPct val="20000"/>
              </a:spcBef>
              <a:buFont typeface="Wingdings" panose="05000000000000000000" pitchFamily="2" charset="2"/>
              <a:buChar char="Ø"/>
              <a:defRPr/>
            </a:pPr>
            <a:r>
              <a:rPr lang="zh-CN" altLang="en-US" sz="2000" b="1" dirty="0">
                <a:solidFill>
                  <a:srgbClr val="FF0000"/>
                </a:solidFill>
                <a:latin typeface="宋体" panose="02010600030101010101" pitchFamily="2" charset="-122"/>
              </a:rPr>
              <a:t>区域性</a:t>
            </a:r>
          </a:p>
          <a:p>
            <a:pPr marL="630238" indent="357188">
              <a:lnSpc>
                <a:spcPct val="150000"/>
              </a:lnSpc>
              <a:spcBef>
                <a:spcPct val="20000"/>
              </a:spcBef>
              <a:buFont typeface="Wingdings" panose="05000000000000000000" pitchFamily="2" charset="2"/>
              <a:buChar char="Ø"/>
              <a:defRPr/>
            </a:pPr>
            <a:r>
              <a:rPr lang="zh-CN" altLang="en-US" sz="2000" b="1" dirty="0">
                <a:solidFill>
                  <a:srgbClr val="FF0000"/>
                </a:solidFill>
                <a:latin typeface="宋体" panose="02010600030101010101" pitchFamily="2" charset="-122"/>
              </a:rPr>
              <a:t>标准性</a:t>
            </a:r>
            <a:endParaRPr lang="zh-CN" altLang="en-US" sz="2000" b="1" dirty="0">
              <a:solidFill>
                <a:srgbClr val="FF0000"/>
              </a:solidFill>
              <a:latin typeface="黑体" panose="02010609060101010101" pitchFamily="49" charset="-122"/>
              <a:ea typeface="黑体" panose="02010609060101010101" pitchFamily="49" charset="-122"/>
              <a:sym typeface="Symbol" panose="05050102010706020507" pitchFamily="18" charset="2"/>
            </a:endParaRPr>
          </a:p>
        </p:txBody>
      </p:sp>
    </p:spTree>
    <p:extLst>
      <p:ext uri="{BB962C8B-B14F-4D97-AF65-F5344CB8AC3E}">
        <p14:creationId xmlns:p14="http://schemas.microsoft.com/office/powerpoint/2010/main" val="209476715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38</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4" name="矩形 3"/>
          <p:cNvSpPr/>
          <p:nvPr/>
        </p:nvSpPr>
        <p:spPr>
          <a:xfrm>
            <a:off x="269766" y="728856"/>
            <a:ext cx="4407338" cy="4708981"/>
          </a:xfrm>
          <a:prstGeom prst="rect">
            <a:avLst/>
          </a:prstGeom>
        </p:spPr>
        <p:txBody>
          <a:bodyPr wrap="square">
            <a:spAutoFit/>
          </a:bodyPr>
          <a:lstStyle/>
          <a:p>
            <a:pPr>
              <a:lnSpc>
                <a:spcPct val="150000"/>
              </a:lnSpc>
            </a:pPr>
            <a:r>
              <a:rPr lang="en-US" altLang="zh-CN" sz="2000" b="1" dirty="0">
                <a:solidFill>
                  <a:srgbClr val="3366FF"/>
                </a:solidFill>
                <a:latin typeface="+mn-ea"/>
                <a:ea typeface="+mn-ea"/>
              </a:rPr>
              <a:t>【</a:t>
            </a:r>
            <a:r>
              <a:rPr lang="zh-CN" altLang="en-US" sz="2000" b="1" dirty="0">
                <a:solidFill>
                  <a:srgbClr val="3366FF"/>
                </a:solidFill>
                <a:latin typeface="+mn-ea"/>
                <a:ea typeface="+mn-ea"/>
              </a:rPr>
              <a:t>例</a:t>
            </a:r>
            <a:r>
              <a:rPr lang="en-US" altLang="zh-CN" sz="2000" b="1" dirty="0">
                <a:solidFill>
                  <a:srgbClr val="3366FF"/>
                </a:solidFill>
                <a:latin typeface="+mn-ea"/>
                <a:ea typeface="+mn-ea"/>
              </a:rPr>
              <a:t>1-1.1】</a:t>
            </a:r>
          </a:p>
          <a:p>
            <a:pPr>
              <a:lnSpc>
                <a:spcPct val="150000"/>
              </a:lnSpc>
            </a:pPr>
            <a:r>
              <a:rPr lang="zh-CN" altLang="en-US" dirty="0">
                <a:latin typeface="+mn-ea"/>
                <a:ea typeface="+mn-ea"/>
              </a:rPr>
              <a:t>（</a:t>
            </a:r>
            <a:r>
              <a:rPr lang="en-US" altLang="zh-CN" dirty="0">
                <a:latin typeface="+mn-ea"/>
                <a:ea typeface="+mn-ea"/>
              </a:rPr>
              <a:t>1</a:t>
            </a:r>
            <a:r>
              <a:rPr lang="zh-CN" altLang="en-US" dirty="0">
                <a:latin typeface="+mn-ea"/>
                <a:ea typeface="+mn-ea"/>
              </a:rPr>
              <a:t>）  北京是中国的首都。 </a:t>
            </a:r>
            <a:endParaRPr lang="en-US" altLang="zh-CN" dirty="0">
              <a:latin typeface="+mn-ea"/>
              <a:ea typeface="+mn-ea"/>
            </a:endParaRPr>
          </a:p>
          <a:p>
            <a:pPr>
              <a:lnSpc>
                <a:spcPct val="150000"/>
              </a:lnSpc>
            </a:pPr>
            <a:r>
              <a:rPr lang="zh-CN" altLang="en-US" dirty="0">
                <a:latin typeface="+mn-ea"/>
                <a:ea typeface="+mn-ea"/>
              </a:rPr>
              <a:t>（</a:t>
            </a:r>
            <a:r>
              <a:rPr lang="en-US" altLang="zh-CN" dirty="0">
                <a:latin typeface="+mn-ea"/>
                <a:ea typeface="+mn-ea"/>
              </a:rPr>
              <a:t>2</a:t>
            </a:r>
            <a:r>
              <a:rPr lang="zh-CN" altLang="en-US" dirty="0">
                <a:latin typeface="+mn-ea"/>
                <a:ea typeface="+mn-ea"/>
              </a:rPr>
              <a:t>）  整数 </a:t>
            </a:r>
            <a:r>
              <a:rPr lang="en-US" altLang="zh-CN" dirty="0">
                <a:latin typeface="+mn-ea"/>
                <a:ea typeface="+mn-ea"/>
              </a:rPr>
              <a:t>3 </a:t>
            </a:r>
            <a:r>
              <a:rPr lang="zh-CN" altLang="en-US" dirty="0">
                <a:latin typeface="+mn-ea"/>
                <a:ea typeface="+mn-ea"/>
              </a:rPr>
              <a:t>能被 </a:t>
            </a:r>
            <a:r>
              <a:rPr lang="en-US" altLang="zh-CN" dirty="0">
                <a:latin typeface="+mn-ea"/>
                <a:ea typeface="+mn-ea"/>
              </a:rPr>
              <a:t>2 </a:t>
            </a:r>
            <a:r>
              <a:rPr lang="zh-CN" altLang="en-US" dirty="0">
                <a:latin typeface="+mn-ea"/>
                <a:ea typeface="+mn-ea"/>
              </a:rPr>
              <a:t>整除。</a:t>
            </a:r>
            <a:endParaRPr lang="en-US" altLang="zh-CN" dirty="0">
              <a:latin typeface="+mn-ea"/>
              <a:ea typeface="+mn-ea"/>
            </a:endParaRPr>
          </a:p>
          <a:p>
            <a:pPr>
              <a:lnSpc>
                <a:spcPct val="150000"/>
              </a:lnSpc>
            </a:pPr>
            <a:r>
              <a:rPr lang="zh-CN" altLang="en-US" dirty="0">
                <a:latin typeface="+mn-ea"/>
                <a:ea typeface="+mn-ea"/>
              </a:rPr>
              <a:t>（</a:t>
            </a:r>
            <a:r>
              <a:rPr lang="en-US" altLang="zh-CN" dirty="0">
                <a:latin typeface="+mn-ea"/>
                <a:ea typeface="+mn-ea"/>
              </a:rPr>
              <a:t>3</a:t>
            </a:r>
            <a:r>
              <a:rPr lang="zh-CN" altLang="en-US" dirty="0">
                <a:latin typeface="+mn-ea"/>
                <a:ea typeface="+mn-ea"/>
              </a:rPr>
              <a:t>）  如果天气好，那么我去郊游。 </a:t>
            </a:r>
            <a:endParaRPr lang="en-US" altLang="zh-CN" dirty="0">
              <a:latin typeface="+mn-ea"/>
              <a:ea typeface="+mn-ea"/>
            </a:endParaRPr>
          </a:p>
          <a:p>
            <a:pPr>
              <a:lnSpc>
                <a:spcPct val="150000"/>
              </a:lnSpc>
            </a:pPr>
            <a:r>
              <a:rPr lang="zh-CN" altLang="en-US" dirty="0">
                <a:latin typeface="+mn-ea"/>
                <a:ea typeface="+mn-ea"/>
              </a:rPr>
              <a:t>（</a:t>
            </a:r>
            <a:r>
              <a:rPr lang="en-US" altLang="zh-CN" dirty="0">
                <a:latin typeface="+mn-ea"/>
                <a:ea typeface="+mn-ea"/>
              </a:rPr>
              <a:t>4</a:t>
            </a:r>
            <a:r>
              <a:rPr lang="zh-CN" altLang="en-US" dirty="0">
                <a:latin typeface="+mn-ea"/>
                <a:ea typeface="+mn-ea"/>
              </a:rPr>
              <a:t>）  小张是个大学生，而且学习很好。 </a:t>
            </a:r>
            <a:endParaRPr lang="en-US" altLang="zh-CN" dirty="0">
              <a:latin typeface="+mn-ea"/>
              <a:ea typeface="+mn-ea"/>
            </a:endParaRPr>
          </a:p>
          <a:p>
            <a:pPr>
              <a:lnSpc>
                <a:spcPct val="150000"/>
              </a:lnSpc>
            </a:pPr>
            <a:r>
              <a:rPr lang="zh-CN" altLang="en-US" dirty="0">
                <a:latin typeface="+mn-ea"/>
                <a:ea typeface="+mn-ea"/>
              </a:rPr>
              <a:t>（</a:t>
            </a:r>
            <a:r>
              <a:rPr lang="en-US" altLang="zh-CN" dirty="0">
                <a:latin typeface="+mn-ea"/>
                <a:ea typeface="+mn-ea"/>
              </a:rPr>
              <a:t>5</a:t>
            </a:r>
            <a:r>
              <a:rPr lang="zh-CN" altLang="en-US" dirty="0">
                <a:latin typeface="+mn-ea"/>
                <a:ea typeface="+mn-ea"/>
              </a:rPr>
              <a:t>）  </a:t>
            </a:r>
            <a:r>
              <a:rPr lang="en-US" altLang="zh-CN" dirty="0"/>
              <a:t>1+101=110</a:t>
            </a:r>
          </a:p>
          <a:p>
            <a:pPr>
              <a:lnSpc>
                <a:spcPct val="150000"/>
              </a:lnSpc>
            </a:pPr>
            <a:r>
              <a:rPr lang="zh-CN" altLang="en-US" dirty="0">
                <a:latin typeface="+mn-ea"/>
                <a:ea typeface="+mn-ea"/>
              </a:rPr>
              <a:t>（</a:t>
            </a:r>
            <a:r>
              <a:rPr lang="en-US" altLang="zh-CN" dirty="0">
                <a:latin typeface="+mn-ea"/>
                <a:ea typeface="+mn-ea"/>
              </a:rPr>
              <a:t>6</a:t>
            </a:r>
            <a:r>
              <a:rPr lang="zh-CN" altLang="en-US" dirty="0">
                <a:latin typeface="+mn-ea"/>
                <a:ea typeface="+mn-ea"/>
              </a:rPr>
              <a:t>）  地球外的星球上也有生物。</a:t>
            </a:r>
            <a:endParaRPr lang="en-US" altLang="zh-CN" dirty="0">
              <a:latin typeface="+mn-ea"/>
              <a:ea typeface="+mn-ea"/>
            </a:endParaRPr>
          </a:p>
          <a:p>
            <a:pPr>
              <a:lnSpc>
                <a:spcPct val="150000"/>
              </a:lnSpc>
            </a:pPr>
            <a:r>
              <a:rPr lang="zh-CN" altLang="en-US" dirty="0">
                <a:latin typeface="+mn-ea"/>
                <a:ea typeface="+mn-ea"/>
              </a:rPr>
              <a:t>（</a:t>
            </a:r>
            <a:r>
              <a:rPr lang="en-US" altLang="zh-CN" dirty="0">
                <a:latin typeface="+mn-ea"/>
                <a:ea typeface="+mn-ea"/>
              </a:rPr>
              <a:t>7</a:t>
            </a:r>
            <a:r>
              <a:rPr lang="zh-CN" altLang="en-US" dirty="0">
                <a:latin typeface="+mn-ea"/>
                <a:ea typeface="+mn-ea"/>
              </a:rPr>
              <a:t>）  美国抗疫很差。</a:t>
            </a:r>
            <a:endParaRPr lang="en-US" altLang="zh-CN" dirty="0">
              <a:latin typeface="+mn-ea"/>
              <a:ea typeface="+mn-ea"/>
            </a:endParaRPr>
          </a:p>
          <a:p>
            <a:pPr>
              <a:lnSpc>
                <a:spcPct val="150000"/>
              </a:lnSpc>
            </a:pPr>
            <a:r>
              <a:rPr lang="zh-CN" altLang="en-US" dirty="0">
                <a:latin typeface="+mn-ea"/>
                <a:ea typeface="+mn-ea"/>
              </a:rPr>
              <a:t>（</a:t>
            </a:r>
            <a:r>
              <a:rPr lang="en-US" altLang="zh-CN" dirty="0">
                <a:latin typeface="+mn-ea"/>
                <a:ea typeface="+mn-ea"/>
              </a:rPr>
              <a:t>8</a:t>
            </a:r>
            <a:r>
              <a:rPr lang="zh-CN" altLang="en-US" dirty="0">
                <a:latin typeface="+mn-ea"/>
                <a:ea typeface="+mn-ea"/>
              </a:rPr>
              <a:t>）  我正在说假话。 </a:t>
            </a:r>
            <a:endParaRPr lang="en-US" altLang="zh-CN" dirty="0">
              <a:latin typeface="+mn-ea"/>
              <a:ea typeface="+mn-ea"/>
            </a:endParaRPr>
          </a:p>
          <a:p>
            <a:pPr>
              <a:lnSpc>
                <a:spcPct val="150000"/>
              </a:lnSpc>
            </a:pPr>
            <a:r>
              <a:rPr lang="zh-CN" altLang="en-US" dirty="0">
                <a:latin typeface="+mn-ea"/>
                <a:ea typeface="+mn-ea"/>
              </a:rPr>
              <a:t>（</a:t>
            </a:r>
            <a:r>
              <a:rPr lang="en-US" altLang="zh-CN" dirty="0">
                <a:latin typeface="+mn-ea"/>
                <a:ea typeface="+mn-ea"/>
              </a:rPr>
              <a:t>9</a:t>
            </a:r>
            <a:r>
              <a:rPr lang="zh-CN" altLang="en-US" dirty="0">
                <a:latin typeface="+mn-ea"/>
                <a:ea typeface="+mn-ea"/>
              </a:rPr>
              <a:t>）  满山的杜鹃花， 真让人心旷神怡！</a:t>
            </a:r>
            <a:endParaRPr lang="en-US" altLang="zh-CN" dirty="0">
              <a:latin typeface="+mn-ea"/>
              <a:ea typeface="+mn-ea"/>
            </a:endParaRPr>
          </a:p>
          <a:p>
            <a:pPr>
              <a:lnSpc>
                <a:spcPct val="150000"/>
              </a:lnSpc>
            </a:pPr>
            <a:r>
              <a:rPr lang="en-US" altLang="zh-CN" dirty="0">
                <a:latin typeface="+mn-ea"/>
                <a:ea typeface="+mn-ea"/>
              </a:rPr>
              <a:t> (10) </a:t>
            </a:r>
            <a:r>
              <a:rPr lang="zh-CN" altLang="en-US" dirty="0">
                <a:latin typeface="+mn-ea"/>
                <a:ea typeface="+mn-ea"/>
              </a:rPr>
              <a:t> 请把门关上。</a:t>
            </a:r>
            <a:endParaRPr lang="zh-CN" altLang="en-US" sz="1600" dirty="0">
              <a:solidFill>
                <a:srgbClr val="000000"/>
              </a:solidFill>
              <a:latin typeface="+mn-ea"/>
              <a:ea typeface="+mn-ea"/>
            </a:endParaRPr>
          </a:p>
        </p:txBody>
      </p:sp>
      <p:sp>
        <p:nvSpPr>
          <p:cNvPr id="11" name="矩形 10"/>
          <p:cNvSpPr/>
          <p:nvPr/>
        </p:nvSpPr>
        <p:spPr>
          <a:xfrm>
            <a:off x="5147881" y="1174674"/>
            <a:ext cx="1576661" cy="4247317"/>
          </a:xfrm>
          <a:prstGeom prst="rect">
            <a:avLst/>
          </a:prstGeom>
        </p:spPr>
        <p:txBody>
          <a:bodyPr wrap="square">
            <a:spAutoFit/>
          </a:bodyPr>
          <a:lstStyle/>
          <a:p>
            <a:pPr>
              <a:lnSpc>
                <a:spcPct val="150000"/>
              </a:lnSpc>
            </a:pPr>
            <a:r>
              <a:rPr lang="zh-CN" altLang="en-US" b="1" dirty="0">
                <a:solidFill>
                  <a:srgbClr val="FF0000"/>
                </a:solidFill>
                <a:latin typeface="+mn-ea"/>
                <a:ea typeface="+mn-ea"/>
              </a:rPr>
              <a:t>是</a:t>
            </a:r>
            <a:r>
              <a:rPr lang="zh-CN" altLang="en-US" dirty="0">
                <a:latin typeface="+mn-ea"/>
                <a:ea typeface="+mn-ea"/>
              </a:rPr>
              <a:t>  </a:t>
            </a:r>
            <a:r>
              <a:rPr lang="zh-CN" altLang="en-US" b="1" dirty="0">
                <a:solidFill>
                  <a:srgbClr val="FF0000"/>
                </a:solidFill>
                <a:latin typeface="+mn-ea"/>
                <a:ea typeface="+mn-ea"/>
              </a:rPr>
              <a:t>真（</a:t>
            </a:r>
            <a:r>
              <a:rPr lang="en-US" altLang="zh-CN" b="1" dirty="0">
                <a:solidFill>
                  <a:srgbClr val="FF0000"/>
                </a:solidFill>
                <a:latin typeface="+mn-ea"/>
                <a:ea typeface="+mn-ea"/>
              </a:rPr>
              <a:t>T)</a:t>
            </a:r>
            <a:r>
              <a:rPr lang="en-US" altLang="zh-CN" dirty="0">
                <a:latin typeface="+mn-ea"/>
                <a:ea typeface="+mn-ea"/>
              </a:rPr>
              <a:t>  </a:t>
            </a:r>
            <a:endParaRPr lang="en-US" altLang="zh-CN" b="1" dirty="0">
              <a:solidFill>
                <a:srgbClr val="7030A0"/>
              </a:solidFill>
              <a:latin typeface="+mn-ea"/>
              <a:ea typeface="+mn-ea"/>
            </a:endParaRPr>
          </a:p>
          <a:p>
            <a:pPr>
              <a:lnSpc>
                <a:spcPct val="150000"/>
              </a:lnSpc>
            </a:pPr>
            <a:r>
              <a:rPr lang="zh-CN" altLang="en-US" b="1" dirty="0">
                <a:solidFill>
                  <a:srgbClr val="FF0000"/>
                </a:solidFill>
                <a:latin typeface="+mn-ea"/>
              </a:rPr>
              <a:t>是</a:t>
            </a:r>
            <a:r>
              <a:rPr lang="zh-CN" altLang="en-US" dirty="0">
                <a:latin typeface="+mn-ea"/>
              </a:rPr>
              <a:t>  </a:t>
            </a:r>
            <a:r>
              <a:rPr lang="zh-CN" altLang="en-US" b="1">
                <a:solidFill>
                  <a:srgbClr val="0070C0"/>
                </a:solidFill>
                <a:latin typeface="+mn-ea"/>
                <a:ea typeface="+mn-ea"/>
              </a:rPr>
              <a:t>假（</a:t>
            </a:r>
            <a:r>
              <a:rPr lang="en-US" altLang="zh-CN" b="1">
                <a:solidFill>
                  <a:srgbClr val="0070C0"/>
                </a:solidFill>
                <a:latin typeface="+mn-ea"/>
                <a:ea typeface="+mn-ea"/>
              </a:rPr>
              <a:t>F) </a:t>
            </a:r>
            <a:r>
              <a:rPr lang="en-US" altLang="zh-CN" b="1">
                <a:solidFill>
                  <a:srgbClr val="7030A0"/>
                </a:solidFill>
                <a:latin typeface="+mn-ea"/>
              </a:rPr>
              <a:t> </a:t>
            </a:r>
            <a:endParaRPr lang="en-US" altLang="zh-CN" dirty="0">
              <a:latin typeface="+mn-ea"/>
            </a:endParaRPr>
          </a:p>
          <a:p>
            <a:pPr>
              <a:lnSpc>
                <a:spcPct val="150000"/>
              </a:lnSpc>
            </a:pPr>
            <a:r>
              <a:rPr lang="zh-CN" altLang="en-US" b="1" dirty="0">
                <a:solidFill>
                  <a:srgbClr val="FF0000"/>
                </a:solidFill>
                <a:latin typeface="+mn-ea"/>
                <a:ea typeface="+mn-ea"/>
              </a:rPr>
              <a:t>是</a:t>
            </a:r>
            <a:r>
              <a:rPr lang="zh-CN" altLang="en-US" dirty="0">
                <a:latin typeface="+mn-ea"/>
                <a:ea typeface="+mn-ea"/>
              </a:rPr>
              <a:t>  不确定  </a:t>
            </a:r>
            <a:endParaRPr lang="en-US" altLang="zh-CN" dirty="0">
              <a:latin typeface="+mn-ea"/>
              <a:ea typeface="+mn-ea"/>
            </a:endParaRPr>
          </a:p>
          <a:p>
            <a:pPr>
              <a:lnSpc>
                <a:spcPct val="150000"/>
              </a:lnSpc>
            </a:pPr>
            <a:r>
              <a:rPr lang="zh-CN" altLang="en-US" b="1" dirty="0">
                <a:solidFill>
                  <a:srgbClr val="FF0000"/>
                </a:solidFill>
                <a:latin typeface="+mn-ea"/>
              </a:rPr>
              <a:t>是</a:t>
            </a:r>
            <a:r>
              <a:rPr lang="zh-CN" altLang="en-US" dirty="0">
                <a:latin typeface="+mn-ea"/>
              </a:rPr>
              <a:t>  不确定  </a:t>
            </a:r>
            <a:endParaRPr lang="en-US" altLang="zh-CN" dirty="0">
              <a:latin typeface="+mn-ea"/>
            </a:endParaRPr>
          </a:p>
          <a:p>
            <a:pPr>
              <a:lnSpc>
                <a:spcPct val="150000"/>
              </a:lnSpc>
            </a:pPr>
            <a:r>
              <a:rPr lang="zh-CN" altLang="en-US" b="1" dirty="0">
                <a:solidFill>
                  <a:srgbClr val="FF0000"/>
                </a:solidFill>
                <a:latin typeface="+mn-ea"/>
              </a:rPr>
              <a:t>是</a:t>
            </a:r>
            <a:r>
              <a:rPr lang="zh-CN" altLang="en-US" dirty="0">
                <a:latin typeface="+mn-ea"/>
              </a:rPr>
              <a:t>  不确定</a:t>
            </a:r>
            <a:endParaRPr lang="en-US" altLang="zh-CN" dirty="0">
              <a:latin typeface="+mn-ea"/>
            </a:endParaRPr>
          </a:p>
          <a:p>
            <a:pPr>
              <a:lnSpc>
                <a:spcPct val="150000"/>
              </a:lnSpc>
            </a:pPr>
            <a:r>
              <a:rPr lang="zh-CN" altLang="en-US" b="1" dirty="0">
                <a:solidFill>
                  <a:srgbClr val="FF0000"/>
                </a:solidFill>
                <a:latin typeface="+mn-ea"/>
              </a:rPr>
              <a:t>是</a:t>
            </a:r>
            <a:r>
              <a:rPr lang="zh-CN" altLang="en-US" dirty="0">
                <a:latin typeface="+mn-ea"/>
              </a:rPr>
              <a:t>  不确定</a:t>
            </a:r>
            <a:endParaRPr lang="en-US" altLang="zh-CN" dirty="0">
              <a:latin typeface="+mn-ea"/>
            </a:endParaRPr>
          </a:p>
          <a:p>
            <a:pPr>
              <a:lnSpc>
                <a:spcPct val="150000"/>
              </a:lnSpc>
            </a:pPr>
            <a:r>
              <a:rPr lang="zh-CN" altLang="en-US" b="1" dirty="0">
                <a:solidFill>
                  <a:srgbClr val="FF0000"/>
                </a:solidFill>
                <a:latin typeface="+mn-ea"/>
              </a:rPr>
              <a:t>是  </a:t>
            </a:r>
            <a:r>
              <a:rPr lang="zh-CN" altLang="en-US" dirty="0">
                <a:latin typeface="+mn-ea"/>
              </a:rPr>
              <a:t>不确定</a:t>
            </a:r>
            <a:endParaRPr lang="en-US" altLang="zh-CN" b="1" dirty="0">
              <a:solidFill>
                <a:srgbClr val="FF0000"/>
              </a:solidFill>
              <a:latin typeface="+mn-ea"/>
            </a:endParaRPr>
          </a:p>
          <a:p>
            <a:pPr>
              <a:lnSpc>
                <a:spcPct val="150000"/>
              </a:lnSpc>
            </a:pPr>
            <a:r>
              <a:rPr lang="zh-CN" altLang="en-US" dirty="0">
                <a:latin typeface="+mn-ea"/>
              </a:rPr>
              <a:t>否</a:t>
            </a:r>
            <a:endParaRPr lang="en-US" altLang="zh-CN" dirty="0">
              <a:latin typeface="+mn-ea"/>
            </a:endParaRPr>
          </a:p>
          <a:p>
            <a:pPr>
              <a:lnSpc>
                <a:spcPct val="150000"/>
              </a:lnSpc>
            </a:pPr>
            <a:r>
              <a:rPr lang="zh-CN" altLang="en-US" dirty="0">
                <a:latin typeface="+mn-ea"/>
              </a:rPr>
              <a:t>否</a:t>
            </a:r>
            <a:endParaRPr lang="en-US" altLang="zh-CN" dirty="0">
              <a:latin typeface="+mn-ea"/>
            </a:endParaRPr>
          </a:p>
          <a:p>
            <a:pPr>
              <a:lnSpc>
                <a:spcPct val="150000"/>
              </a:lnSpc>
            </a:pPr>
            <a:r>
              <a:rPr lang="zh-CN" altLang="en-US" dirty="0">
                <a:latin typeface="+mn-ea"/>
              </a:rPr>
              <a:t>否</a:t>
            </a:r>
          </a:p>
        </p:txBody>
      </p:sp>
      <p:sp>
        <p:nvSpPr>
          <p:cNvPr id="12" name="矩形 11"/>
          <p:cNvSpPr/>
          <p:nvPr/>
        </p:nvSpPr>
        <p:spPr>
          <a:xfrm>
            <a:off x="6705601" y="1172175"/>
            <a:ext cx="1608079" cy="4247317"/>
          </a:xfrm>
          <a:prstGeom prst="rect">
            <a:avLst/>
          </a:prstGeom>
        </p:spPr>
        <p:txBody>
          <a:bodyPr wrap="square">
            <a:spAutoFit/>
          </a:bodyPr>
          <a:lstStyle/>
          <a:p>
            <a:pPr>
              <a:lnSpc>
                <a:spcPct val="150000"/>
              </a:lnSpc>
            </a:pPr>
            <a:r>
              <a:rPr lang="zh-CN" altLang="en-US" b="1" dirty="0">
                <a:solidFill>
                  <a:srgbClr val="FF0000"/>
                </a:solidFill>
                <a:latin typeface="+mn-ea"/>
                <a:ea typeface="+mn-ea"/>
              </a:rPr>
              <a:t>原子命题</a:t>
            </a:r>
            <a:r>
              <a:rPr lang="en-US" altLang="zh-CN" b="1" dirty="0">
                <a:solidFill>
                  <a:srgbClr val="FF0000"/>
                </a:solidFill>
                <a:latin typeface="+mn-ea"/>
                <a:ea typeface="+mn-ea"/>
              </a:rPr>
              <a:t> </a:t>
            </a:r>
          </a:p>
          <a:p>
            <a:pPr>
              <a:lnSpc>
                <a:spcPct val="150000"/>
              </a:lnSpc>
            </a:pPr>
            <a:r>
              <a:rPr lang="zh-CN" altLang="en-US" b="1" dirty="0">
                <a:solidFill>
                  <a:srgbClr val="FF0000"/>
                </a:solidFill>
                <a:latin typeface="+mn-ea"/>
              </a:rPr>
              <a:t>原子命题</a:t>
            </a:r>
            <a:r>
              <a:rPr lang="en-US" altLang="zh-CN" b="1" dirty="0">
                <a:solidFill>
                  <a:srgbClr val="FF0000"/>
                </a:solidFill>
                <a:latin typeface="+mn-ea"/>
              </a:rPr>
              <a:t> </a:t>
            </a:r>
            <a:endParaRPr lang="en-US" altLang="zh-CN" dirty="0">
              <a:solidFill>
                <a:srgbClr val="FF0000"/>
              </a:solidFill>
              <a:latin typeface="+mn-ea"/>
            </a:endParaRPr>
          </a:p>
          <a:p>
            <a:pPr>
              <a:lnSpc>
                <a:spcPct val="150000"/>
              </a:lnSpc>
            </a:pPr>
            <a:r>
              <a:rPr lang="zh-CN" altLang="en-US" b="1" dirty="0">
                <a:solidFill>
                  <a:srgbClr val="0070C0"/>
                </a:solidFill>
                <a:latin typeface="+mn-ea"/>
                <a:ea typeface="+mn-ea"/>
              </a:rPr>
              <a:t>复合命题</a:t>
            </a:r>
            <a:endParaRPr lang="en-US" altLang="zh-CN" b="1" dirty="0">
              <a:solidFill>
                <a:srgbClr val="0070C0"/>
              </a:solidFill>
              <a:latin typeface="+mn-ea"/>
              <a:ea typeface="+mn-ea"/>
            </a:endParaRPr>
          </a:p>
          <a:p>
            <a:pPr>
              <a:lnSpc>
                <a:spcPct val="150000"/>
              </a:lnSpc>
            </a:pPr>
            <a:r>
              <a:rPr lang="zh-CN" altLang="en-US" b="1" dirty="0">
                <a:solidFill>
                  <a:srgbClr val="0070C0"/>
                </a:solidFill>
                <a:latin typeface="+mn-ea"/>
              </a:rPr>
              <a:t>复合命题</a:t>
            </a:r>
            <a:endParaRPr lang="en-US" altLang="zh-CN" b="1" dirty="0">
              <a:solidFill>
                <a:srgbClr val="0070C0"/>
              </a:solidFill>
              <a:latin typeface="+mn-ea"/>
            </a:endParaRPr>
          </a:p>
          <a:p>
            <a:pPr>
              <a:lnSpc>
                <a:spcPct val="150000"/>
              </a:lnSpc>
            </a:pPr>
            <a:r>
              <a:rPr lang="zh-CN" altLang="en-US" b="1" dirty="0">
                <a:solidFill>
                  <a:srgbClr val="FF0000"/>
                </a:solidFill>
                <a:latin typeface="+mn-ea"/>
              </a:rPr>
              <a:t>原子命题</a:t>
            </a:r>
            <a:r>
              <a:rPr lang="en-US" altLang="zh-CN" b="1" dirty="0">
                <a:solidFill>
                  <a:srgbClr val="FF0000"/>
                </a:solidFill>
                <a:latin typeface="+mn-ea"/>
              </a:rPr>
              <a:t> </a:t>
            </a:r>
            <a:endParaRPr lang="en-US" altLang="zh-CN" dirty="0">
              <a:solidFill>
                <a:srgbClr val="FF0000"/>
              </a:solidFill>
              <a:latin typeface="+mn-ea"/>
            </a:endParaRPr>
          </a:p>
          <a:p>
            <a:pPr>
              <a:lnSpc>
                <a:spcPct val="150000"/>
              </a:lnSpc>
            </a:pPr>
            <a:r>
              <a:rPr lang="zh-CN" altLang="en-US" b="1" dirty="0">
                <a:solidFill>
                  <a:srgbClr val="FF0000"/>
                </a:solidFill>
                <a:latin typeface="+mn-ea"/>
              </a:rPr>
              <a:t>原子命题</a:t>
            </a:r>
            <a:r>
              <a:rPr lang="en-US" altLang="zh-CN" b="1" dirty="0">
                <a:solidFill>
                  <a:srgbClr val="FF0000"/>
                </a:solidFill>
                <a:latin typeface="+mn-ea"/>
              </a:rPr>
              <a:t> </a:t>
            </a:r>
            <a:endParaRPr lang="en-US" altLang="zh-CN" dirty="0">
              <a:solidFill>
                <a:srgbClr val="FF0000"/>
              </a:solidFill>
              <a:latin typeface="+mn-ea"/>
            </a:endParaRPr>
          </a:p>
          <a:p>
            <a:pPr>
              <a:lnSpc>
                <a:spcPct val="150000"/>
              </a:lnSpc>
            </a:pPr>
            <a:r>
              <a:rPr lang="zh-CN" altLang="en-US" b="1" dirty="0">
                <a:solidFill>
                  <a:srgbClr val="FF0000"/>
                </a:solidFill>
                <a:latin typeface="+mn-ea"/>
              </a:rPr>
              <a:t>原子命题</a:t>
            </a:r>
            <a:endParaRPr lang="en-US" altLang="zh-CN" b="1" dirty="0">
              <a:solidFill>
                <a:srgbClr val="FF0000"/>
              </a:solidFill>
              <a:latin typeface="+mn-ea"/>
            </a:endParaRPr>
          </a:p>
          <a:p>
            <a:pPr>
              <a:lnSpc>
                <a:spcPct val="150000"/>
              </a:lnSpc>
            </a:pPr>
            <a:r>
              <a:rPr lang="en-US" altLang="zh-CN" b="1" dirty="0">
                <a:solidFill>
                  <a:srgbClr val="7030A0"/>
                </a:solidFill>
                <a:latin typeface="+mn-ea"/>
              </a:rPr>
              <a:t> </a:t>
            </a:r>
            <a:endParaRPr lang="en-US" altLang="zh-CN" dirty="0">
              <a:latin typeface="+mn-ea"/>
            </a:endParaRPr>
          </a:p>
          <a:p>
            <a:pPr>
              <a:lnSpc>
                <a:spcPct val="150000"/>
              </a:lnSpc>
            </a:pPr>
            <a:endParaRPr lang="en-US" altLang="zh-CN" dirty="0">
              <a:latin typeface="+mn-ea"/>
            </a:endParaRPr>
          </a:p>
          <a:p>
            <a:pPr>
              <a:lnSpc>
                <a:spcPct val="150000"/>
              </a:lnSpc>
            </a:pPr>
            <a:endParaRPr lang="zh-CN" altLang="en-US" dirty="0">
              <a:latin typeface="+mn-ea"/>
            </a:endParaRPr>
          </a:p>
        </p:txBody>
      </p:sp>
      <p:sp>
        <p:nvSpPr>
          <p:cNvPr id="6" name="文本框 5"/>
          <p:cNvSpPr txBox="1"/>
          <p:nvPr/>
        </p:nvSpPr>
        <p:spPr>
          <a:xfrm>
            <a:off x="5634065" y="4109548"/>
            <a:ext cx="646331" cy="369332"/>
          </a:xfrm>
          <a:prstGeom prst="rect">
            <a:avLst/>
          </a:prstGeom>
          <a:noFill/>
        </p:spPr>
        <p:txBody>
          <a:bodyPr wrap="none" rtlCol="0">
            <a:spAutoFit/>
          </a:bodyPr>
          <a:lstStyle/>
          <a:p>
            <a:r>
              <a:rPr lang="zh-CN" altLang="en-US" b="1" dirty="0">
                <a:solidFill>
                  <a:schemeClr val="accent2">
                    <a:lumMod val="75000"/>
                  </a:schemeClr>
                </a:solidFill>
              </a:rPr>
              <a:t>悖论</a:t>
            </a:r>
          </a:p>
        </p:txBody>
      </p:sp>
      <p:sp>
        <p:nvSpPr>
          <p:cNvPr id="13" name="矩形 12"/>
          <p:cNvSpPr/>
          <p:nvPr/>
        </p:nvSpPr>
        <p:spPr>
          <a:xfrm>
            <a:off x="6561522" y="1342448"/>
            <a:ext cx="3336155" cy="2169825"/>
          </a:xfrm>
          <a:prstGeom prst="rect">
            <a:avLst/>
          </a:prstGeom>
          <a:solidFill>
            <a:srgbClr val="FFC409"/>
          </a:solidFill>
        </p:spPr>
        <p:txBody>
          <a:bodyPr wrap="square">
            <a:spAutoFit/>
          </a:bodyPr>
          <a:lstStyle/>
          <a:p>
            <a:pPr algn="just">
              <a:lnSpc>
                <a:spcPct val="150000"/>
              </a:lnSpc>
              <a:spcAft>
                <a:spcPts val="0"/>
              </a:spcAft>
              <a:defRPr/>
            </a:pPr>
            <a:r>
              <a:rPr lang="en-US" altLang="zh-CN" b="1" kern="1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b="1" kern="100" dirty="0">
                <a:latin typeface="Times New Roman" panose="02020603050405020304" pitchFamily="18" charset="0"/>
                <a:ea typeface="黑体" panose="02010609060101010101" pitchFamily="49" charset="-122"/>
                <a:cs typeface="Times New Roman" panose="02020603050405020304" pitchFamily="18" charset="0"/>
              </a:rPr>
              <a:t>定义</a:t>
            </a:r>
            <a:r>
              <a:rPr lang="en-US" altLang="zh-CN" b="1" kern="100" dirty="0">
                <a:latin typeface="Times New Roman" panose="02020603050405020304" pitchFamily="18" charset="0"/>
                <a:ea typeface="黑体" panose="02010609060101010101" pitchFamily="49" charset="-122"/>
                <a:cs typeface="Times New Roman" panose="02020603050405020304" pitchFamily="18" charset="0"/>
              </a:rPr>
              <a:t>1-1.3</a:t>
            </a: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对于任意一个给定的命题，当它不能再分解为更加简单的</a:t>
            </a:r>
            <a:r>
              <a:rPr lang="zh-CN" altLang="en-US" kern="100" dirty="0">
                <a:latin typeface="Calibri" panose="020F0502020204030204" pitchFamily="34" charset="0"/>
                <a:cs typeface="Times New Roman" panose="02020603050405020304" pitchFamily="18" charset="0"/>
              </a:rPr>
              <a:t>命题</a:t>
            </a:r>
            <a:r>
              <a:rPr lang="zh-CN" altLang="zh-CN" kern="100" dirty="0">
                <a:latin typeface="Calibri" panose="020F0502020204030204" pitchFamily="34" charset="0"/>
                <a:cs typeface="Times New Roman" panose="02020603050405020304" pitchFamily="18" charset="0"/>
              </a:rPr>
              <a:t>时，则称该命题为</a:t>
            </a:r>
            <a:r>
              <a:rPr lang="zh-CN" altLang="zh-CN" b="1" kern="100" dirty="0">
                <a:solidFill>
                  <a:srgbClr val="FF0000"/>
                </a:solidFill>
                <a:latin typeface="Calibri" panose="020F0502020204030204" pitchFamily="34" charset="0"/>
                <a:cs typeface="Times New Roman" panose="02020603050405020304" pitchFamily="18" charset="0"/>
              </a:rPr>
              <a:t>原子命题</a:t>
            </a:r>
            <a:r>
              <a:rPr lang="zh-CN" altLang="zh-CN" kern="100" dirty="0">
                <a:latin typeface="Calibri" panose="020F0502020204030204" pitchFamily="34" charset="0"/>
                <a:cs typeface="Times New Roman" panose="02020603050405020304" pitchFamily="18" charset="0"/>
              </a:rPr>
              <a:t>；否则，称之为</a:t>
            </a:r>
            <a:r>
              <a:rPr lang="zh-CN" altLang="zh-CN" b="1" kern="100" dirty="0">
                <a:solidFill>
                  <a:srgbClr val="FF0000"/>
                </a:solidFill>
                <a:latin typeface="Calibri" panose="020F0502020204030204" pitchFamily="34" charset="0"/>
                <a:cs typeface="Times New Roman" panose="02020603050405020304" pitchFamily="18" charset="0"/>
              </a:rPr>
              <a:t>复合命题</a:t>
            </a:r>
            <a:r>
              <a:rPr lang="zh-CN" altLang="zh-CN" kern="100" dirty="0">
                <a:latin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69857965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1000"/>
                                        <p:tgtEl>
                                          <p:spTgt spid="6"/>
                                        </p:tgtEl>
                                      </p:cBhvr>
                                    </p:animEffect>
                                    <p:anim calcmode="lin" valueType="num">
                                      <p:cBhvr>
                                        <p:cTn id="70" dur="1000" fill="hold"/>
                                        <p:tgtEl>
                                          <p:spTgt spid="6"/>
                                        </p:tgtEl>
                                        <p:attrNameLst>
                                          <p:attrName>ppt_x</p:attrName>
                                        </p:attrNameLst>
                                      </p:cBhvr>
                                      <p:tavLst>
                                        <p:tav tm="0">
                                          <p:val>
                                            <p:strVal val="#ppt_x"/>
                                          </p:val>
                                        </p:tav>
                                        <p:tav tm="100000">
                                          <p:val>
                                            <p:strVal val="#ppt_x"/>
                                          </p:val>
                                        </p:tav>
                                      </p:tavLst>
                                    </p:anim>
                                    <p:anim calcmode="lin" valueType="num">
                                      <p:cBhvr>
                                        <p:cTn id="7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iterate type="lt">
                                    <p:tmPct val="0"/>
                                  </p:iterate>
                                  <p:childTnLst>
                                    <p:set>
                                      <p:cBhvr>
                                        <p:cTn id="83" dur="1" fill="hold">
                                          <p:stCondLst>
                                            <p:cond delay="0"/>
                                          </p:stCondLst>
                                        </p:cTn>
                                        <p:tgtEl>
                                          <p:spTgt spid="13"/>
                                        </p:tgtEl>
                                        <p:attrNameLst>
                                          <p:attrName>style.visibility</p:attrName>
                                        </p:attrNameLst>
                                      </p:cBhvr>
                                      <p:to>
                                        <p:strVal val="visible"/>
                                      </p:to>
                                    </p:set>
                                    <p:animEffect transition="in" filter="wipe(down)">
                                      <p:cBhvr>
                                        <p:cTn id="84" dur="500"/>
                                        <p:tgtEl>
                                          <p:spTgt spid="13"/>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iterate type="lt">
                                    <p:tmPct val="0"/>
                                  </p:iterate>
                                  <p:childTnLst>
                                    <p:animEffect transition="out" filter="fade">
                                      <p:cBhvr>
                                        <p:cTn id="92" dur="500"/>
                                        <p:tgtEl>
                                          <p:spTgt spid="13"/>
                                        </p:tgtEl>
                                      </p:cBhvr>
                                    </p:animEffect>
                                    <p:set>
                                      <p:cBhvr>
                                        <p:cTn id="93" dur="1" fill="hold">
                                          <p:stCondLst>
                                            <p:cond delay="499"/>
                                          </p:stCondLst>
                                        </p:cTn>
                                        <p:tgtEl>
                                          <p:spTgt spid="13"/>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13" grpId="0" animBg="1"/>
      <p:bldP spid="13"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39</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8" name="Text Box 2"/>
          <p:cNvSpPr txBox="1">
            <a:spLocks noChangeArrowheads="1"/>
          </p:cNvSpPr>
          <p:nvPr/>
        </p:nvSpPr>
        <p:spPr bwMode="auto">
          <a:xfrm>
            <a:off x="387129" y="745257"/>
            <a:ext cx="3908646"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1"/>
              </a:buClr>
              <a:buFont typeface="Wingdings" panose="05000000000000000000" pitchFamily="2" charset="2"/>
              <a:buChar char="&amp;"/>
            </a:pP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悖论</a:t>
            </a:r>
          </a:p>
        </p:txBody>
      </p:sp>
      <p:sp>
        <p:nvSpPr>
          <p:cNvPr id="9" name="Rectangle 6"/>
          <p:cNvSpPr>
            <a:spLocks noChangeArrowheads="1"/>
          </p:cNvSpPr>
          <p:nvPr/>
        </p:nvSpPr>
        <p:spPr bwMode="auto">
          <a:xfrm>
            <a:off x="387129" y="1281217"/>
            <a:ext cx="9048205" cy="4724370"/>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342900" lvl="0" indent="-342900">
              <a:lnSpc>
                <a:spcPct val="150000"/>
              </a:lnSpc>
              <a:buClr>
                <a:schemeClr val="accent6"/>
              </a:buClr>
              <a:buFont typeface="Wingdings" panose="05000000000000000000" pitchFamily="2" charset="2"/>
              <a:buChar char="n"/>
            </a:pPr>
            <a:r>
              <a:rPr lang="zh-CN" altLang="en-US" sz="2000" dirty="0"/>
              <a:t>国王</a:t>
            </a:r>
            <a:r>
              <a:rPr lang="zh-CN" altLang="zh-CN" sz="2000" dirty="0"/>
              <a:t>问题</a:t>
            </a:r>
            <a:endParaRPr lang="en-US" altLang="zh-CN" sz="2000" dirty="0"/>
          </a:p>
          <a:p>
            <a:pPr marL="342900" lvl="0" indent="-342900">
              <a:lnSpc>
                <a:spcPct val="150000"/>
              </a:lnSpc>
              <a:buClr>
                <a:schemeClr val="accent6"/>
              </a:buClr>
              <a:buFont typeface="Wingdings" panose="05000000000000000000" pitchFamily="2" charset="2"/>
              <a:buChar char="n"/>
            </a:pPr>
            <a:r>
              <a:rPr lang="zh-CN" altLang="zh-CN" sz="2000" dirty="0"/>
              <a:t>一个国家，有个残暴的君主杀人为乐，他喜欢让犯人临死前说一句遗言，如果说的是真话就烧死，说的是假话就淹死。后来，有一个官员无意激怒了君主，他被处决前，说了一句</a:t>
            </a:r>
            <a:r>
              <a:rPr lang="en-US" altLang="zh-CN" sz="2000" dirty="0"/>
              <a:t>:</a:t>
            </a:r>
            <a:r>
              <a:rPr lang="zh-CN" altLang="zh-CN" sz="2000" dirty="0"/>
              <a:t>“我要被淹死了”。</a:t>
            </a:r>
            <a:endParaRPr lang="en-US" altLang="zh-CN" sz="2000" dirty="0"/>
          </a:p>
          <a:p>
            <a:pPr lvl="0">
              <a:lnSpc>
                <a:spcPct val="150000"/>
              </a:lnSpc>
              <a:buClr>
                <a:schemeClr val="accent6"/>
              </a:buClr>
            </a:pPr>
            <a:r>
              <a:rPr lang="en-US" altLang="zh-CN" sz="2000" dirty="0"/>
              <a:t>       </a:t>
            </a:r>
            <a:r>
              <a:rPr lang="zh-CN" altLang="zh-CN" sz="2000" dirty="0"/>
              <a:t>……然后老实的君主就绞死了他。</a:t>
            </a:r>
          </a:p>
          <a:p>
            <a:pPr marL="342900" lvl="0" indent="-342900">
              <a:lnSpc>
                <a:spcPct val="150000"/>
              </a:lnSpc>
              <a:buClr>
                <a:schemeClr val="accent6"/>
              </a:buClr>
              <a:buFont typeface="Wingdings" panose="05000000000000000000" pitchFamily="2" charset="2"/>
              <a:buChar char="n"/>
            </a:pPr>
            <a:r>
              <a:rPr lang="zh-CN" altLang="zh-CN" sz="2000" dirty="0"/>
              <a:t>上帝悖论</a:t>
            </a:r>
          </a:p>
          <a:p>
            <a:pPr>
              <a:lnSpc>
                <a:spcPct val="150000"/>
              </a:lnSpc>
            </a:pPr>
            <a:r>
              <a:rPr lang="en-US" altLang="zh-CN" sz="2000" dirty="0"/>
              <a:t>     </a:t>
            </a:r>
            <a:r>
              <a:rPr lang="zh-CN" altLang="zh-CN" sz="2000" dirty="0"/>
              <a:t>几个世纪前，罗马教廷出了一本书，书中用当时最流行的数学推论，导出</a:t>
            </a:r>
            <a:r>
              <a:rPr lang="en-US" altLang="zh-CN" sz="2000" dirty="0"/>
              <a:t>“</a:t>
            </a:r>
            <a:r>
              <a:rPr lang="zh-CN" altLang="zh-CN" sz="2000" dirty="0"/>
              <a:t>上帝是万能的</a:t>
            </a:r>
            <a:r>
              <a:rPr lang="en-US" altLang="zh-CN" sz="2000" dirty="0"/>
              <a:t>”</a:t>
            </a:r>
            <a:r>
              <a:rPr lang="zh-CN" altLang="zh-CN" sz="2000" dirty="0"/>
              <a:t>。一位智者针锋相对地问：</a:t>
            </a:r>
            <a:r>
              <a:rPr lang="en-US" altLang="zh-CN" sz="2000" dirty="0"/>
              <a:t>“</a:t>
            </a:r>
            <a:r>
              <a:rPr lang="zh-CN" altLang="zh-CN" sz="2000" dirty="0"/>
              <a:t>上帝能创造出一块他搬不动的石头吗？</a:t>
            </a:r>
            <a:r>
              <a:rPr lang="en-US" altLang="zh-CN" sz="2000" dirty="0"/>
              <a:t>”</a:t>
            </a:r>
          </a:p>
          <a:p>
            <a:pPr marL="342900" indent="-342900">
              <a:lnSpc>
                <a:spcPct val="150000"/>
              </a:lnSpc>
              <a:buClr>
                <a:schemeClr val="accent6"/>
              </a:buClr>
              <a:buFont typeface="Wingdings" panose="05000000000000000000" pitchFamily="2" charset="2"/>
              <a:buChar char="n"/>
            </a:pPr>
            <a:r>
              <a:rPr lang="zh-CN" altLang="zh-CN" sz="2000" dirty="0"/>
              <a:t> 苏格拉底有句名言：</a:t>
            </a:r>
            <a:r>
              <a:rPr lang="en-US" altLang="zh-CN" sz="2000" dirty="0"/>
              <a:t>“</a:t>
            </a:r>
            <a:r>
              <a:rPr lang="zh-CN" altLang="zh-CN" sz="2000" dirty="0"/>
              <a:t>我只知道一件事，那就是我一无所知。</a:t>
            </a:r>
          </a:p>
          <a:p>
            <a:pPr marL="342900" indent="-342900">
              <a:lnSpc>
                <a:spcPct val="135000"/>
              </a:lnSpc>
              <a:spcBef>
                <a:spcPct val="20000"/>
              </a:spcBef>
              <a:buClr>
                <a:schemeClr val="accent6"/>
              </a:buClr>
              <a:buFont typeface="Wingdings" panose="05000000000000000000" pitchFamily="2" charset="2"/>
              <a:buChar char="n"/>
              <a:defRPr/>
            </a:pPr>
            <a:endParaRPr lang="zh-CN" altLang="en-US" sz="2000" b="1" dirty="0">
              <a:solidFill>
                <a:srgbClr val="FF0000"/>
              </a:solidFill>
              <a:latin typeface="黑体" panose="02010609060101010101" pitchFamily="49" charset="-122"/>
              <a:ea typeface="黑体" panose="02010609060101010101" pitchFamily="49" charset="-122"/>
              <a:sym typeface="Symbol" panose="05050102010706020507" pitchFamily="18" charset="2"/>
            </a:endParaRPr>
          </a:p>
        </p:txBody>
      </p:sp>
    </p:spTree>
    <p:extLst>
      <p:ext uri="{BB962C8B-B14F-4D97-AF65-F5344CB8AC3E}">
        <p14:creationId xmlns:p14="http://schemas.microsoft.com/office/powerpoint/2010/main" val="371966225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339833" y="793293"/>
            <a:ext cx="9392745" cy="449341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a:bodyPr>
          <a:lstStyle/>
          <a:p>
            <a:pPr marL="0" indent="0" algn="just" fontAlgn="auto">
              <a:lnSpc>
                <a:spcPct val="170000"/>
              </a:lnSpc>
              <a:spcAft>
                <a:spcPts val="0"/>
              </a:spcAft>
              <a:buSzPct val="80000"/>
              <a:buNone/>
              <a:defRPr/>
            </a:pPr>
            <a:r>
              <a:rPr lang="zh-CN" altLang="en-US" sz="1900" b="1" dirty="0"/>
              <a:t>引入：充满矛盾的自然语言</a:t>
            </a:r>
            <a:endParaRPr lang="en-US" altLang="zh-CN" sz="1900" b="1" dirty="0"/>
          </a:p>
          <a:p>
            <a:pPr marL="0" indent="0" algn="just" fontAlgn="auto">
              <a:lnSpc>
                <a:spcPct val="170000"/>
              </a:lnSpc>
              <a:spcAft>
                <a:spcPts val="0"/>
              </a:spcAft>
              <a:buSzPct val="80000"/>
              <a:buNone/>
              <a:defRPr/>
            </a:pPr>
            <a:r>
              <a:rPr lang="zh-CN" altLang="en-US" sz="1900" dirty="0"/>
              <a:t>著名的理发师悖论（</a:t>
            </a:r>
            <a:r>
              <a:rPr lang="en-US" altLang="zh-CN" sz="1900" dirty="0"/>
              <a:t>[</a:t>
            </a:r>
            <a:r>
              <a:rPr lang="zh-CN" altLang="en-US" sz="1900" dirty="0"/>
              <a:t>英</a:t>
            </a:r>
            <a:r>
              <a:rPr lang="en-US" altLang="zh-CN" sz="1900" dirty="0"/>
              <a:t>]</a:t>
            </a:r>
            <a:r>
              <a:rPr lang="zh-CN" altLang="en-US" sz="1900" dirty="0"/>
              <a:t>伯特兰</a:t>
            </a:r>
            <a:r>
              <a:rPr lang="en-US" altLang="zh-CN" sz="1900" dirty="0">
                <a:latin typeface="仿宋" panose="02010609060101010101" pitchFamily="49" charset="-122"/>
                <a:ea typeface="仿宋" panose="02010609060101010101" pitchFamily="49" charset="-122"/>
              </a:rPr>
              <a:t>﹒</a:t>
            </a:r>
            <a:r>
              <a:rPr lang="zh-CN" altLang="en-US" sz="1900" dirty="0">
                <a:latin typeface="仿宋" panose="02010609060101010101" pitchFamily="49" charset="-122"/>
                <a:ea typeface="仿宋" panose="02010609060101010101" pitchFamily="49" charset="-122"/>
              </a:rPr>
              <a:t>罗素</a:t>
            </a:r>
            <a:r>
              <a:rPr lang="zh-CN" altLang="en-US" sz="1900" dirty="0"/>
              <a:t>）</a:t>
            </a:r>
            <a:endParaRPr lang="en-US" altLang="zh-CN" sz="1900" dirty="0"/>
          </a:p>
          <a:p>
            <a:pPr marL="0" indent="457200" algn="just" fontAlgn="auto">
              <a:lnSpc>
                <a:spcPct val="170000"/>
              </a:lnSpc>
              <a:spcAft>
                <a:spcPts val="0"/>
              </a:spcAft>
              <a:buSzPct val="80000"/>
              <a:buNone/>
              <a:defRPr/>
            </a:pPr>
            <a:r>
              <a:rPr lang="zh-CN" altLang="en-US" sz="1900" dirty="0"/>
              <a:t>奥地利阿尔卑斯山区一座偏僻的小村庄，村子里只有一名理发师。有的村民自己刮胡子，有的村民找理发师刮胡子。村子里的每个人都遵守下列规则：</a:t>
            </a:r>
            <a:r>
              <a:rPr lang="zh-CN" altLang="en-US" sz="1900" b="1" dirty="0"/>
              <a:t>所有不自己刮胡子的人都必须找唯一的理发师刮胡子，而所有自己刮胡子的人都不劳烦理发师动手</a:t>
            </a:r>
            <a:r>
              <a:rPr lang="zh-CN" altLang="en-US" sz="1900" dirty="0"/>
              <a:t>。</a:t>
            </a:r>
            <a:endParaRPr lang="en-US" altLang="zh-CN" sz="1900" dirty="0"/>
          </a:p>
          <a:p>
            <a:pPr marL="0" indent="0" algn="just" fontAlgn="auto">
              <a:lnSpc>
                <a:spcPct val="170000"/>
              </a:lnSpc>
              <a:spcAft>
                <a:spcPts val="0"/>
              </a:spcAft>
              <a:buSzPct val="80000"/>
              <a:buNone/>
              <a:defRPr/>
            </a:pPr>
            <a:endParaRPr lang="en-US" altLang="zh-CN" sz="1900" dirty="0"/>
          </a:p>
          <a:p>
            <a:pPr marL="0" indent="0" algn="ctr" fontAlgn="auto">
              <a:lnSpc>
                <a:spcPct val="170000"/>
              </a:lnSpc>
              <a:spcAft>
                <a:spcPts val="0"/>
              </a:spcAft>
              <a:buSzPct val="80000"/>
              <a:buNone/>
              <a:defRPr/>
            </a:pPr>
            <a:r>
              <a:rPr lang="zh-CN" altLang="en-US" sz="1900" dirty="0">
                <a:solidFill>
                  <a:srgbClr val="3366FF"/>
                </a:solidFill>
              </a:rPr>
              <a:t>谁来给理发师刮胡子？</a:t>
            </a:r>
            <a:endParaRPr lang="en-US" altLang="zh-CN" sz="1900" dirty="0">
              <a:solidFill>
                <a:srgbClr val="3366FF"/>
              </a:solidFill>
            </a:endParaRPr>
          </a:p>
          <a:p>
            <a:pPr marL="0" indent="0" algn="just" fontAlgn="auto">
              <a:lnSpc>
                <a:spcPct val="170000"/>
              </a:lnSpc>
              <a:spcAft>
                <a:spcPts val="0"/>
              </a:spcAft>
              <a:buSzPct val="80000"/>
              <a:buNone/>
              <a:defRPr/>
            </a:pPr>
            <a:endParaRPr lang="en-US" altLang="zh-CN" sz="2100" dirty="0"/>
          </a:p>
          <a:p>
            <a:pPr marL="268287" indent="0" algn="just" fontAlgn="auto">
              <a:lnSpc>
                <a:spcPct val="150000"/>
              </a:lnSpc>
              <a:spcAft>
                <a:spcPts val="0"/>
              </a:spcAft>
              <a:buClr>
                <a:srgbClr val="7030A0"/>
              </a:buClr>
              <a:buSzPct val="80000"/>
              <a:buNone/>
              <a:defRPr/>
            </a:pPr>
            <a:endParaRPr lang="zh-CN" altLang="zh-CN" sz="2100" dirty="0"/>
          </a:p>
          <a:p>
            <a:pPr marL="717550" indent="-449263" algn="just" fontAlgn="auto">
              <a:lnSpc>
                <a:spcPct val="150000"/>
              </a:lnSpc>
              <a:spcAft>
                <a:spcPts val="0"/>
              </a:spcAft>
              <a:buClr>
                <a:srgbClr val="7030A0"/>
              </a:buClr>
              <a:buSzPct val="80000"/>
              <a:buFont typeface="Wingdings" panose="05000000000000000000" pitchFamily="2" charset="2"/>
              <a:buChar char="n"/>
              <a:defRPr/>
            </a:pPr>
            <a:endParaRPr lang="zh-CN" altLang="zh-CN" sz="3600" b="1" dirty="0">
              <a:solidFill>
                <a:srgbClr val="3366FF"/>
              </a:solidFill>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4</a:t>
            </a:fld>
            <a:endParaRPr lang="zh-CN" altLang="en-US" dirty="0"/>
          </a:p>
        </p:txBody>
      </p:sp>
      <p:sp>
        <p:nvSpPr>
          <p:cNvPr id="4" name="文本框 3"/>
          <p:cNvSpPr txBox="1"/>
          <p:nvPr/>
        </p:nvSpPr>
        <p:spPr>
          <a:xfrm>
            <a:off x="1534508" y="126595"/>
            <a:ext cx="1660635" cy="492443"/>
          </a:xfrm>
          <a:prstGeom prst="rect">
            <a:avLst/>
          </a:prstGeom>
          <a:noFill/>
        </p:spPr>
        <p:txBody>
          <a:bodyPr wrap="square" rtlCol="0">
            <a:spAutoFit/>
          </a:bodyPr>
          <a:lstStyle/>
          <a:p>
            <a:r>
              <a:rPr lang="en-US" altLang="zh-CN" dirty="0">
                <a:solidFill>
                  <a:schemeClr val="bg1"/>
                </a:solidFill>
              </a:rPr>
              <a:t>——</a:t>
            </a:r>
            <a:r>
              <a:rPr lang="zh-CN" altLang="en-US" sz="2600" b="1" dirty="0">
                <a:solidFill>
                  <a:schemeClr val="bg1"/>
                </a:solidFill>
              </a:rPr>
              <a:t>引言</a:t>
            </a:r>
          </a:p>
        </p:txBody>
      </p:sp>
      <p:sp>
        <p:nvSpPr>
          <p:cNvPr id="5" name="爆炸形: 8 pt  4">
            <a:extLst>
              <a:ext uri="{FF2B5EF4-FFF2-40B4-BE49-F238E27FC236}">
                <a16:creationId xmlns:a16="http://schemas.microsoft.com/office/drawing/2014/main" id="{45D9D32C-7494-4D51-86DB-AC3E1E2F4C04}"/>
              </a:ext>
            </a:extLst>
          </p:cNvPr>
          <p:cNvSpPr/>
          <p:nvPr/>
        </p:nvSpPr>
        <p:spPr bwMode="auto">
          <a:xfrm>
            <a:off x="2915920" y="3728389"/>
            <a:ext cx="3995419" cy="1193318"/>
          </a:xfrm>
          <a:prstGeom prst="irregularSeal1">
            <a:avLst/>
          </a:prstGeom>
          <a:no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47541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9812">
                                            <p:txEl>
                                              <p:pRg st="0" end="0"/>
                                            </p:txEl>
                                          </p:spTgt>
                                        </p:tgtEl>
                                        <p:attrNameLst>
                                          <p:attrName>style.visibility</p:attrName>
                                        </p:attrNameLst>
                                      </p:cBhvr>
                                      <p:to>
                                        <p:strVal val="visible"/>
                                      </p:to>
                                    </p:set>
                                    <p:animEffect transition="in" filter="strips(downRight)">
                                      <p:cBhvr>
                                        <p:cTn id="7" dur="500"/>
                                        <p:tgtEl>
                                          <p:spTgt spid="1198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19812">
                                            <p:txEl>
                                              <p:pRg st="1" end="1"/>
                                            </p:txEl>
                                          </p:spTgt>
                                        </p:tgtEl>
                                        <p:attrNameLst>
                                          <p:attrName>style.visibility</p:attrName>
                                        </p:attrNameLst>
                                      </p:cBhvr>
                                      <p:to>
                                        <p:strVal val="visible"/>
                                      </p:to>
                                    </p:set>
                                    <p:animEffect transition="in" filter="strips(downRight)">
                                      <p:cBhvr>
                                        <p:cTn id="12" dur="500"/>
                                        <p:tgtEl>
                                          <p:spTgt spid="1198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19812">
                                            <p:txEl>
                                              <p:pRg st="2" end="2"/>
                                            </p:txEl>
                                          </p:spTgt>
                                        </p:tgtEl>
                                        <p:attrNameLst>
                                          <p:attrName>style.visibility</p:attrName>
                                        </p:attrNameLst>
                                      </p:cBhvr>
                                      <p:to>
                                        <p:strVal val="visible"/>
                                      </p:to>
                                    </p:set>
                                    <p:animEffect transition="in" filter="strips(downRight)">
                                      <p:cBhvr>
                                        <p:cTn id="17" dur="500"/>
                                        <p:tgtEl>
                                          <p:spTgt spid="1198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19812">
                                            <p:txEl>
                                              <p:pRg st="4" end="4"/>
                                            </p:txEl>
                                          </p:spTgt>
                                        </p:tgtEl>
                                        <p:attrNameLst>
                                          <p:attrName>style.visibility</p:attrName>
                                        </p:attrNameLst>
                                      </p:cBhvr>
                                      <p:to>
                                        <p:strVal val="visible"/>
                                      </p:to>
                                    </p:set>
                                    <p:animEffect transition="in" filter="strips(downRight)">
                                      <p:cBhvr>
                                        <p:cTn id="22" dur="500"/>
                                        <p:tgtEl>
                                          <p:spTgt spid="1198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40</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8" name="Text Box 2"/>
          <p:cNvSpPr txBox="1">
            <a:spLocks noChangeArrowheads="1"/>
          </p:cNvSpPr>
          <p:nvPr/>
        </p:nvSpPr>
        <p:spPr bwMode="auto">
          <a:xfrm>
            <a:off x="463657" y="930071"/>
            <a:ext cx="3908646"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1"/>
              </a:buClr>
              <a:buFont typeface="Wingdings" panose="05000000000000000000" pitchFamily="2" charset="2"/>
              <a:buChar char="&amp;"/>
            </a:pP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命题的表示方法</a:t>
            </a:r>
          </a:p>
        </p:txBody>
      </p:sp>
      <p:sp>
        <p:nvSpPr>
          <p:cNvPr id="9" name="Rectangle 6"/>
          <p:cNvSpPr>
            <a:spLocks noChangeArrowheads="1"/>
          </p:cNvSpPr>
          <p:nvPr/>
        </p:nvSpPr>
        <p:spPr bwMode="auto">
          <a:xfrm>
            <a:off x="463656" y="1689140"/>
            <a:ext cx="9048205" cy="2893100"/>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342900" indent="-342900">
              <a:lnSpc>
                <a:spcPct val="135000"/>
              </a:lnSpc>
              <a:spcBef>
                <a:spcPct val="20000"/>
              </a:spcBef>
              <a:buClr>
                <a:schemeClr val="accent6"/>
              </a:buClr>
              <a:buFont typeface="Wingdings" panose="05000000000000000000" pitchFamily="2" charset="2"/>
              <a:buChar char="n"/>
              <a:defRPr/>
            </a:pPr>
            <a:r>
              <a:rPr lang="zh-CN" altLang="en-US" sz="2000" b="1" dirty="0">
                <a:solidFill>
                  <a:srgbClr val="FF0000"/>
                </a:solidFill>
                <a:latin typeface="黑体" panose="02010609060101010101" pitchFamily="49" charset="-122"/>
                <a:ea typeface="黑体" panose="02010609060101010101" pitchFamily="49" charset="-122"/>
                <a:sym typeface="Symbol" panose="05050102010706020507" pitchFamily="18" charset="2"/>
              </a:rPr>
              <a:t>命题标识符  </a:t>
            </a:r>
            <a:r>
              <a:rPr lang="zh-CN" altLang="en-US" sz="2000" dirty="0">
                <a:latin typeface="+mn-ea"/>
                <a:ea typeface="+mn-ea"/>
                <a:sym typeface="Symbol" panose="05050102010706020507" pitchFamily="18" charset="2"/>
              </a:rPr>
              <a:t>通常用英文大写字母表示命题， 如：</a:t>
            </a:r>
            <a:r>
              <a:rPr lang="en-US" altLang="zh-CN" sz="2000" dirty="0">
                <a:latin typeface="+mn-ea"/>
                <a:ea typeface="+mn-ea"/>
                <a:sym typeface="Symbol" panose="05050102010706020507" pitchFamily="18" charset="2"/>
              </a:rPr>
              <a:t>P</a:t>
            </a:r>
            <a:r>
              <a:rPr lang="zh-CN" altLang="en-US" sz="2000" dirty="0">
                <a:latin typeface="+mn-ea"/>
                <a:ea typeface="+mn-ea"/>
                <a:sym typeface="Symbol" panose="05050102010706020507" pitchFamily="18" charset="2"/>
              </a:rPr>
              <a:t>、</a:t>
            </a:r>
            <a:r>
              <a:rPr lang="en-US" altLang="zh-CN" sz="2000" dirty="0">
                <a:latin typeface="+mn-ea"/>
                <a:ea typeface="+mn-ea"/>
                <a:sym typeface="Symbol" panose="05050102010706020507" pitchFamily="18" charset="2"/>
              </a:rPr>
              <a:t>Q</a:t>
            </a:r>
            <a:r>
              <a:rPr lang="zh-CN" altLang="en-US" sz="2000" dirty="0">
                <a:latin typeface="+mn-ea"/>
                <a:ea typeface="+mn-ea"/>
                <a:sym typeface="Symbol" panose="05050102010706020507" pitchFamily="18" charset="2"/>
              </a:rPr>
              <a:t>、</a:t>
            </a:r>
            <a:r>
              <a:rPr lang="en-US" altLang="zh-CN" sz="2000" dirty="0">
                <a:latin typeface="+mn-ea"/>
                <a:ea typeface="+mn-ea"/>
                <a:sym typeface="Symbol" panose="05050102010706020507" pitchFamily="18" charset="2"/>
              </a:rPr>
              <a:t>R </a:t>
            </a:r>
            <a:r>
              <a:rPr lang="zh-CN" altLang="en-US" sz="2000" dirty="0">
                <a:latin typeface="+mn-ea"/>
                <a:ea typeface="+mn-ea"/>
                <a:sym typeface="Symbol" panose="05050102010706020507" pitchFamily="18" charset="2"/>
              </a:rPr>
              <a:t>等。</a:t>
            </a:r>
            <a:endParaRPr lang="en-US" altLang="zh-CN" sz="2000" dirty="0">
              <a:latin typeface="+mn-ea"/>
              <a:ea typeface="+mn-ea"/>
              <a:sym typeface="Symbol" panose="05050102010706020507" pitchFamily="18" charset="2"/>
            </a:endParaRPr>
          </a:p>
          <a:p>
            <a:pPr marL="357188" indent="-357188">
              <a:lnSpc>
                <a:spcPct val="135000"/>
              </a:lnSpc>
              <a:spcBef>
                <a:spcPct val="20000"/>
              </a:spcBef>
              <a:buClr>
                <a:schemeClr val="accent6"/>
              </a:buClr>
              <a:buFont typeface="Wingdings" panose="05000000000000000000" pitchFamily="2" charset="2"/>
              <a:buChar char="n"/>
              <a:tabLst>
                <a:tab pos="452438" algn="l"/>
              </a:tabLst>
              <a:defRPr/>
            </a:pPr>
            <a:r>
              <a:rPr lang="zh-CN" altLang="en-US" sz="2000" b="1" dirty="0">
                <a:solidFill>
                  <a:srgbClr val="FF0000"/>
                </a:solidFill>
                <a:latin typeface="黑体" panose="02010609060101010101" pitchFamily="49" charset="-122"/>
                <a:ea typeface="黑体" panose="02010609060101010101" pitchFamily="49" charset="-122"/>
                <a:sym typeface="Symbol" panose="05050102010706020507" pitchFamily="18" charset="2"/>
              </a:rPr>
              <a:t>命题变元    </a:t>
            </a:r>
            <a:r>
              <a:rPr lang="zh-CN" altLang="en-US" sz="2000" dirty="0">
                <a:latin typeface="+mn-ea"/>
                <a:ea typeface="+mn-ea"/>
                <a:sym typeface="Symbol" panose="05050102010706020507" pitchFamily="18" charset="2"/>
              </a:rPr>
              <a:t>当命题标识符不能代表一个确定的命题时，该命题标识符就称</a:t>
            </a:r>
            <a:endParaRPr lang="en-US" altLang="zh-CN" sz="2000" dirty="0">
              <a:latin typeface="+mn-ea"/>
              <a:ea typeface="+mn-ea"/>
              <a:sym typeface="Symbol" panose="05050102010706020507" pitchFamily="18" charset="2"/>
            </a:endParaRPr>
          </a:p>
          <a:p>
            <a:pPr indent="1881188">
              <a:lnSpc>
                <a:spcPct val="135000"/>
              </a:lnSpc>
              <a:spcBef>
                <a:spcPct val="20000"/>
              </a:spcBef>
              <a:buClr>
                <a:schemeClr val="accent6"/>
              </a:buClr>
              <a:tabLst>
                <a:tab pos="452438" algn="l"/>
              </a:tabLst>
              <a:defRPr/>
            </a:pPr>
            <a:r>
              <a:rPr lang="zh-CN" altLang="en-US" sz="2000" dirty="0">
                <a:latin typeface="+mn-ea"/>
                <a:ea typeface="+mn-ea"/>
                <a:sym typeface="Symbol" panose="05050102010706020507" pitchFamily="18" charset="2"/>
              </a:rPr>
              <a:t>为一个命题变元。其真值不确定。</a:t>
            </a:r>
            <a:endParaRPr lang="en-US" altLang="zh-CN" sz="2000" dirty="0">
              <a:latin typeface="+mn-ea"/>
              <a:ea typeface="+mn-ea"/>
              <a:sym typeface="Symbol" panose="05050102010706020507" pitchFamily="18" charset="2"/>
            </a:endParaRPr>
          </a:p>
          <a:p>
            <a:pPr marL="342900" indent="-342900">
              <a:lnSpc>
                <a:spcPct val="135000"/>
              </a:lnSpc>
              <a:spcBef>
                <a:spcPct val="20000"/>
              </a:spcBef>
              <a:buClr>
                <a:schemeClr val="accent6"/>
              </a:buClr>
              <a:buFont typeface="Wingdings" panose="05000000000000000000" pitchFamily="2" charset="2"/>
              <a:buChar char="n"/>
              <a:defRPr/>
            </a:pPr>
            <a:r>
              <a:rPr lang="zh-CN" altLang="en-US" sz="2000" b="1" dirty="0">
                <a:solidFill>
                  <a:srgbClr val="FF0000"/>
                </a:solidFill>
                <a:latin typeface="黑体" panose="02010609060101010101" pitchFamily="49" charset="-122"/>
                <a:ea typeface="黑体" panose="02010609060101010101" pitchFamily="49" charset="-122"/>
                <a:sym typeface="Symbol" panose="05050102010706020507" pitchFamily="18" charset="2"/>
              </a:rPr>
              <a:t>指派        </a:t>
            </a:r>
            <a:r>
              <a:rPr lang="zh-CN" altLang="en-US" sz="2000" dirty="0">
                <a:latin typeface="+mn-ea"/>
                <a:sym typeface="Symbol" panose="05050102010706020507" pitchFamily="18" charset="2"/>
              </a:rPr>
              <a:t>当一个命题变元用一个特定的命题取代时，则称为对该变元进</a:t>
            </a:r>
            <a:endParaRPr lang="en-US" altLang="zh-CN" sz="2000" dirty="0">
              <a:latin typeface="+mn-ea"/>
              <a:sym typeface="Symbol" panose="05050102010706020507" pitchFamily="18" charset="2"/>
            </a:endParaRPr>
          </a:p>
          <a:p>
            <a:pPr indent="1881188">
              <a:lnSpc>
                <a:spcPct val="135000"/>
              </a:lnSpc>
              <a:spcBef>
                <a:spcPct val="20000"/>
              </a:spcBef>
              <a:buClr>
                <a:schemeClr val="accent6"/>
              </a:buClr>
              <a:defRPr/>
            </a:pPr>
            <a:r>
              <a:rPr lang="zh-CN" altLang="en-US" sz="2000" dirty="0">
                <a:latin typeface="+mn-ea"/>
                <a:sym typeface="Symbol" panose="05050102010706020507" pitchFamily="18" charset="2"/>
              </a:rPr>
              <a:t>行指派。</a:t>
            </a:r>
            <a:endParaRPr lang="en-US" altLang="zh-CN" sz="2000" dirty="0">
              <a:latin typeface="+mn-ea"/>
              <a:sym typeface="Symbol" panose="05050102010706020507" pitchFamily="18" charset="2"/>
            </a:endParaRPr>
          </a:p>
          <a:p>
            <a:pPr marL="342900" indent="-342900">
              <a:lnSpc>
                <a:spcPct val="135000"/>
              </a:lnSpc>
              <a:spcBef>
                <a:spcPct val="20000"/>
              </a:spcBef>
              <a:buClr>
                <a:schemeClr val="accent6"/>
              </a:buClr>
              <a:buFont typeface="Wingdings" panose="05000000000000000000" pitchFamily="2" charset="2"/>
              <a:buChar char="n"/>
              <a:defRPr/>
            </a:pPr>
            <a:endParaRPr lang="zh-CN" altLang="en-US" sz="2000" b="1" dirty="0">
              <a:solidFill>
                <a:srgbClr val="FF0000"/>
              </a:solidFill>
              <a:latin typeface="黑体" panose="02010609060101010101" pitchFamily="49" charset="-122"/>
              <a:ea typeface="黑体" panose="02010609060101010101" pitchFamily="49" charset="-122"/>
              <a:sym typeface="Symbol" panose="05050102010706020507" pitchFamily="18" charset="2"/>
            </a:endParaRPr>
          </a:p>
        </p:txBody>
      </p:sp>
    </p:spTree>
    <p:extLst>
      <p:ext uri="{BB962C8B-B14F-4D97-AF65-F5344CB8AC3E}">
        <p14:creationId xmlns:p14="http://schemas.microsoft.com/office/powerpoint/2010/main" val="269022135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41</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8" name="Text Box 2"/>
          <p:cNvSpPr txBox="1">
            <a:spLocks noChangeArrowheads="1"/>
          </p:cNvSpPr>
          <p:nvPr/>
        </p:nvSpPr>
        <p:spPr bwMode="auto">
          <a:xfrm>
            <a:off x="463657" y="930071"/>
            <a:ext cx="3908646"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marL="0" indent="0">
              <a:spcBef>
                <a:spcPct val="50000"/>
              </a:spcBef>
              <a:buClr>
                <a:schemeClr val="bg1"/>
              </a:buClr>
              <a:buNone/>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1-2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命题联结词</a:t>
            </a:r>
          </a:p>
        </p:txBody>
      </p:sp>
      <p:sp>
        <p:nvSpPr>
          <p:cNvPr id="9" name="Rectangle 6"/>
          <p:cNvSpPr>
            <a:spLocks noChangeArrowheads="1"/>
          </p:cNvSpPr>
          <p:nvPr/>
        </p:nvSpPr>
        <p:spPr bwMode="auto">
          <a:xfrm>
            <a:off x="463656" y="1689140"/>
            <a:ext cx="9048205" cy="3631763"/>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nSpc>
                <a:spcPct val="150000"/>
              </a:lnSpc>
              <a:spcAft>
                <a:spcPts val="0"/>
              </a:spcAft>
              <a:buClr>
                <a:srgbClr val="228A88"/>
              </a:buClr>
            </a:pPr>
            <a:r>
              <a:rPr kumimoji="0" lang="zh-CN" altLang="en-US" sz="2000" b="1" dirty="0">
                <a:latin typeface="黑体" panose="02010609060101010101" pitchFamily="49" charset="-122"/>
                <a:ea typeface="黑体" panose="02010609060101010101" pitchFamily="49" charset="-122"/>
                <a:cs typeface="Arial" panose="020B0604020202020204" pitchFamily="34" charset="0"/>
              </a:rPr>
              <a:t>复合命题</a:t>
            </a:r>
            <a:r>
              <a:rPr kumimoji="0" lang="zh-CN" altLang="en-US" sz="2000" dirty="0">
                <a:latin typeface="+mn-ea"/>
                <a:ea typeface="+mn-ea"/>
                <a:cs typeface="Arial" panose="020B0604020202020204" pitchFamily="34" charset="0"/>
              </a:rPr>
              <a:t>是</a:t>
            </a:r>
            <a:r>
              <a:rPr kumimoji="0" lang="zh-CN" altLang="en-US" sz="2000" b="1" dirty="0">
                <a:latin typeface="黑体" panose="02010609060101010101" pitchFamily="49" charset="-122"/>
                <a:ea typeface="黑体" panose="02010609060101010101" pitchFamily="49" charset="-122"/>
                <a:cs typeface="Arial" panose="020B0604020202020204" pitchFamily="34" charset="0"/>
              </a:rPr>
              <a:t>原子命题</a:t>
            </a:r>
            <a:r>
              <a:rPr kumimoji="0" lang="zh-CN" altLang="en-US" sz="2000" dirty="0">
                <a:latin typeface="+mn-ea"/>
                <a:ea typeface="+mn-ea"/>
                <a:cs typeface="Arial" panose="020B0604020202020204" pitchFamily="34" charset="0"/>
              </a:rPr>
              <a:t>通过</a:t>
            </a:r>
            <a:r>
              <a:rPr kumimoji="0" lang="zh-CN" altLang="en-US" sz="2000" b="1" dirty="0">
                <a:solidFill>
                  <a:srgbClr val="FF0000"/>
                </a:solidFill>
                <a:latin typeface="+mn-ea"/>
                <a:ea typeface="+mn-ea"/>
                <a:cs typeface="Arial" panose="020B0604020202020204" pitchFamily="34" charset="0"/>
              </a:rPr>
              <a:t>逻辑联结词</a:t>
            </a:r>
            <a:r>
              <a:rPr kumimoji="0" lang="en-US" altLang="zh-CN" sz="2000" b="1" dirty="0">
                <a:solidFill>
                  <a:srgbClr val="FF0000"/>
                </a:solidFill>
                <a:latin typeface="+mn-ea"/>
                <a:ea typeface="+mn-ea"/>
                <a:cs typeface="Arial" panose="020B0604020202020204" pitchFamily="34" charset="0"/>
              </a:rPr>
              <a:t>(</a:t>
            </a:r>
            <a:r>
              <a:rPr kumimoji="0" lang="zh-CN" altLang="en-US" sz="2000" b="1" dirty="0">
                <a:solidFill>
                  <a:srgbClr val="FF0000"/>
                </a:solidFill>
                <a:latin typeface="+mn-ea"/>
                <a:ea typeface="+mn-ea"/>
                <a:cs typeface="Arial" panose="020B0604020202020204" pitchFamily="34" charset="0"/>
              </a:rPr>
              <a:t>逻辑运算</a:t>
            </a:r>
            <a:r>
              <a:rPr kumimoji="0" lang="en-US" altLang="zh-CN" sz="2000" b="1" dirty="0">
                <a:solidFill>
                  <a:srgbClr val="FF0000"/>
                </a:solidFill>
                <a:latin typeface="+mn-ea"/>
                <a:ea typeface="+mn-ea"/>
                <a:cs typeface="Arial" panose="020B0604020202020204" pitchFamily="34" charset="0"/>
              </a:rPr>
              <a:t>)</a:t>
            </a:r>
            <a:r>
              <a:rPr kumimoji="0" lang="zh-CN" altLang="en-US" sz="2000" dirty="0">
                <a:latin typeface="+mn-ea"/>
                <a:ea typeface="+mn-ea"/>
                <a:cs typeface="Arial" panose="020B0604020202020204" pitchFamily="34" charset="0"/>
              </a:rPr>
              <a:t>构成的新命题，其真值依赖于其中原子命题的真值。</a:t>
            </a:r>
            <a:endParaRPr kumimoji="0" lang="en-US" altLang="zh-CN" sz="2000" dirty="0">
              <a:latin typeface="+mn-ea"/>
              <a:ea typeface="+mn-ea"/>
              <a:cs typeface="Arial" panose="020B0604020202020204" pitchFamily="34" charset="0"/>
            </a:endParaRPr>
          </a:p>
          <a:p>
            <a:pPr>
              <a:lnSpc>
                <a:spcPct val="125000"/>
              </a:lnSpc>
              <a:spcAft>
                <a:spcPct val="20000"/>
              </a:spcAft>
              <a:buClr>
                <a:srgbClr val="228A88"/>
              </a:buClr>
            </a:pPr>
            <a:r>
              <a:rPr lang="en-US" altLang="zh-CN" sz="2000" b="1" dirty="0">
                <a:solidFill>
                  <a:srgbClr val="3366FF"/>
                </a:solidFill>
                <a:latin typeface="+mn-ea"/>
                <a:ea typeface="+mn-ea"/>
                <a:cs typeface="Arial" panose="020B0604020202020204" pitchFamily="34" charset="0"/>
              </a:rPr>
              <a:t>【</a:t>
            </a:r>
            <a:r>
              <a:rPr lang="zh-CN" altLang="en-US" sz="2000" b="1" dirty="0">
                <a:solidFill>
                  <a:srgbClr val="3366FF"/>
                </a:solidFill>
                <a:latin typeface="+mn-ea"/>
                <a:ea typeface="+mn-ea"/>
                <a:cs typeface="Arial" panose="020B0604020202020204" pitchFamily="34" charset="0"/>
              </a:rPr>
              <a:t>例</a:t>
            </a:r>
            <a:r>
              <a:rPr lang="en-US" altLang="zh-CN" sz="2000" b="1" dirty="0">
                <a:solidFill>
                  <a:srgbClr val="3366FF"/>
                </a:solidFill>
                <a:latin typeface="+mn-ea"/>
                <a:ea typeface="+mn-ea"/>
                <a:cs typeface="Arial" panose="020B0604020202020204" pitchFamily="34" charset="0"/>
              </a:rPr>
              <a:t>1-2.1】</a:t>
            </a:r>
          </a:p>
          <a:p>
            <a:pPr indent="357188">
              <a:lnSpc>
                <a:spcPct val="125000"/>
              </a:lnSpc>
              <a:spcAft>
                <a:spcPct val="20000"/>
              </a:spcAft>
              <a:buClr>
                <a:srgbClr val="228A88"/>
              </a:buClr>
            </a:pPr>
            <a:r>
              <a:rPr lang="zh-CN" altLang="en-US" sz="2000" dirty="0">
                <a:latin typeface="+mn-ea"/>
                <a:ea typeface="+mn-ea"/>
                <a:cs typeface="Arial" panose="020B0604020202020204" pitchFamily="34" charset="0"/>
              </a:rPr>
              <a:t>（</a:t>
            </a:r>
            <a:r>
              <a:rPr lang="en-US" altLang="zh-CN" sz="2000" dirty="0">
                <a:latin typeface="+mn-ea"/>
                <a:ea typeface="+mn-ea"/>
                <a:cs typeface="Arial" panose="020B0604020202020204" pitchFamily="34" charset="0"/>
              </a:rPr>
              <a:t>1</a:t>
            </a:r>
            <a:r>
              <a:rPr lang="zh-CN" altLang="en-US" sz="2000" dirty="0">
                <a:latin typeface="+mn-ea"/>
                <a:ea typeface="+mn-ea"/>
                <a:cs typeface="Arial" panose="020B0604020202020204" pitchFamily="34" charset="0"/>
              </a:rPr>
              <a:t>）期中考试，张三</a:t>
            </a:r>
            <a:r>
              <a:rPr lang="zh-CN" altLang="en-US" sz="2000" b="1" dirty="0">
                <a:solidFill>
                  <a:srgbClr val="00B050"/>
                </a:solidFill>
                <a:latin typeface="黑体" panose="02010609060101010101" pitchFamily="49" charset="-122"/>
                <a:ea typeface="黑体" panose="02010609060101010101" pitchFamily="49" charset="-122"/>
                <a:cs typeface="Arial" panose="020B0604020202020204" pitchFamily="34" charset="0"/>
              </a:rPr>
              <a:t>没有</a:t>
            </a:r>
            <a:r>
              <a:rPr lang="zh-CN" altLang="en-US" sz="2000" dirty="0">
                <a:latin typeface="+mn-ea"/>
                <a:ea typeface="+mn-ea"/>
                <a:cs typeface="Arial" panose="020B0604020202020204" pitchFamily="34" charset="0"/>
              </a:rPr>
              <a:t>考及格。</a:t>
            </a:r>
          </a:p>
          <a:p>
            <a:pPr indent="357188">
              <a:lnSpc>
                <a:spcPct val="125000"/>
              </a:lnSpc>
              <a:spcAft>
                <a:spcPct val="20000"/>
              </a:spcAft>
              <a:buClr>
                <a:srgbClr val="228A88"/>
              </a:buClr>
            </a:pPr>
            <a:r>
              <a:rPr lang="zh-CN" altLang="en-US" sz="2000" dirty="0">
                <a:latin typeface="+mn-ea"/>
                <a:ea typeface="+mn-ea"/>
                <a:cs typeface="Arial" panose="020B0604020202020204" pitchFamily="34" charset="0"/>
              </a:rPr>
              <a:t>（</a:t>
            </a:r>
            <a:r>
              <a:rPr lang="en-US" altLang="zh-CN" sz="2000" dirty="0">
                <a:latin typeface="+mn-ea"/>
                <a:ea typeface="+mn-ea"/>
                <a:cs typeface="Arial" panose="020B0604020202020204" pitchFamily="34" charset="0"/>
              </a:rPr>
              <a:t>2</a:t>
            </a:r>
            <a:r>
              <a:rPr lang="zh-CN" altLang="en-US" sz="2000" dirty="0">
                <a:latin typeface="+mn-ea"/>
                <a:ea typeface="+mn-ea"/>
                <a:cs typeface="Arial" panose="020B0604020202020204" pitchFamily="34" charset="0"/>
              </a:rPr>
              <a:t>）其中考试，张三和李四</a:t>
            </a:r>
            <a:r>
              <a:rPr lang="zh-CN" altLang="en-US" sz="2000" b="1" dirty="0">
                <a:solidFill>
                  <a:srgbClr val="00B050"/>
                </a:solidFill>
                <a:latin typeface="黑体" panose="02010609060101010101" pitchFamily="49" charset="-122"/>
                <a:ea typeface="黑体" panose="02010609060101010101" pitchFamily="49" charset="-122"/>
                <a:cs typeface="Arial" panose="020B0604020202020204" pitchFamily="34" charset="0"/>
              </a:rPr>
              <a:t>都</a:t>
            </a:r>
            <a:r>
              <a:rPr lang="zh-CN" altLang="en-US" sz="2000" dirty="0">
                <a:latin typeface="+mn-ea"/>
                <a:ea typeface="+mn-ea"/>
                <a:cs typeface="Arial" panose="020B0604020202020204" pitchFamily="34" charset="0"/>
              </a:rPr>
              <a:t>考及格了。</a:t>
            </a:r>
          </a:p>
          <a:p>
            <a:pPr indent="357188">
              <a:lnSpc>
                <a:spcPct val="125000"/>
              </a:lnSpc>
              <a:spcAft>
                <a:spcPct val="20000"/>
              </a:spcAft>
              <a:buClr>
                <a:srgbClr val="228A88"/>
              </a:buClr>
            </a:pPr>
            <a:r>
              <a:rPr lang="zh-CN" altLang="en-US" sz="2000" dirty="0">
                <a:latin typeface="+mn-ea"/>
                <a:ea typeface="+mn-ea"/>
                <a:cs typeface="Arial" panose="020B0604020202020204" pitchFamily="34" charset="0"/>
              </a:rPr>
              <a:t>（</a:t>
            </a:r>
            <a:r>
              <a:rPr lang="en-US" altLang="zh-CN" sz="2000" dirty="0">
                <a:latin typeface="+mn-ea"/>
                <a:ea typeface="+mn-ea"/>
                <a:cs typeface="Arial" panose="020B0604020202020204" pitchFamily="34" charset="0"/>
              </a:rPr>
              <a:t>3</a:t>
            </a:r>
            <a:r>
              <a:rPr lang="zh-CN" altLang="en-US" sz="2000" dirty="0">
                <a:latin typeface="+mn-ea"/>
                <a:ea typeface="+mn-ea"/>
                <a:cs typeface="Arial" panose="020B0604020202020204" pitchFamily="34" charset="0"/>
              </a:rPr>
              <a:t>）期中考试，张三和李四中</a:t>
            </a:r>
            <a:r>
              <a:rPr lang="zh-CN" altLang="en-US" sz="2000" b="1" dirty="0">
                <a:solidFill>
                  <a:srgbClr val="00B050"/>
                </a:solidFill>
                <a:latin typeface="黑体" panose="02010609060101010101" pitchFamily="49" charset="-122"/>
                <a:ea typeface="黑体" panose="02010609060101010101" pitchFamily="49" charset="-122"/>
                <a:cs typeface="Arial" panose="020B0604020202020204" pitchFamily="34" charset="0"/>
              </a:rPr>
              <a:t>有人</a:t>
            </a:r>
            <a:r>
              <a:rPr lang="zh-CN" altLang="en-US" sz="2000" dirty="0">
                <a:latin typeface="+mn-ea"/>
                <a:ea typeface="+mn-ea"/>
                <a:cs typeface="Arial" panose="020B0604020202020204" pitchFamily="34" charset="0"/>
              </a:rPr>
              <a:t>考了</a:t>
            </a:r>
            <a:r>
              <a:rPr lang="en-US" altLang="zh-CN" sz="2000" dirty="0">
                <a:latin typeface="+mn-ea"/>
                <a:ea typeface="+mn-ea"/>
                <a:cs typeface="Arial" panose="020B0604020202020204" pitchFamily="34" charset="0"/>
              </a:rPr>
              <a:t>90</a:t>
            </a:r>
            <a:r>
              <a:rPr lang="zh-CN" altLang="en-US" sz="2000" dirty="0">
                <a:latin typeface="+mn-ea"/>
                <a:ea typeface="+mn-ea"/>
                <a:cs typeface="Arial" panose="020B0604020202020204" pitchFamily="34" charset="0"/>
              </a:rPr>
              <a:t>分。</a:t>
            </a:r>
          </a:p>
          <a:p>
            <a:pPr indent="357188">
              <a:lnSpc>
                <a:spcPct val="125000"/>
              </a:lnSpc>
              <a:spcAft>
                <a:spcPct val="20000"/>
              </a:spcAft>
              <a:buClr>
                <a:srgbClr val="228A88"/>
              </a:buClr>
            </a:pPr>
            <a:r>
              <a:rPr lang="zh-CN" altLang="en-US" sz="2000" dirty="0">
                <a:latin typeface="+mn-ea"/>
                <a:ea typeface="+mn-ea"/>
                <a:cs typeface="Arial" panose="020B0604020202020204" pitchFamily="34" charset="0"/>
              </a:rPr>
              <a:t>（</a:t>
            </a:r>
            <a:r>
              <a:rPr lang="en-US" altLang="zh-CN" sz="2000" dirty="0">
                <a:latin typeface="+mn-ea"/>
                <a:ea typeface="+mn-ea"/>
                <a:cs typeface="Arial" panose="020B0604020202020204" pitchFamily="34" charset="0"/>
              </a:rPr>
              <a:t>4</a:t>
            </a:r>
            <a:r>
              <a:rPr lang="zh-CN" altLang="en-US" sz="2000" dirty="0">
                <a:latin typeface="+mn-ea"/>
                <a:ea typeface="+mn-ea"/>
                <a:cs typeface="Arial" panose="020B0604020202020204" pitchFamily="34" charset="0"/>
              </a:rPr>
              <a:t>）</a:t>
            </a:r>
            <a:r>
              <a:rPr lang="zh-CN" altLang="en-US" sz="2000" b="1" dirty="0">
                <a:solidFill>
                  <a:srgbClr val="00B050"/>
                </a:solidFill>
                <a:latin typeface="黑体" panose="02010609060101010101" pitchFamily="49" charset="-122"/>
                <a:ea typeface="黑体" panose="02010609060101010101" pitchFamily="49" charset="-122"/>
                <a:cs typeface="Arial" panose="020B0604020202020204" pitchFamily="34" charset="0"/>
              </a:rPr>
              <a:t>如果</a:t>
            </a:r>
            <a:r>
              <a:rPr lang="zh-CN" altLang="en-US" sz="2000" dirty="0">
                <a:latin typeface="+mn-ea"/>
                <a:ea typeface="+mn-ea"/>
                <a:cs typeface="Arial" panose="020B0604020202020204" pitchFamily="34" charset="0"/>
              </a:rPr>
              <a:t>张三能考</a:t>
            </a:r>
            <a:r>
              <a:rPr lang="en-US" altLang="zh-CN" sz="2000" dirty="0">
                <a:latin typeface="+mn-ea"/>
                <a:ea typeface="+mn-ea"/>
                <a:cs typeface="Arial" panose="020B0604020202020204" pitchFamily="34" charset="0"/>
              </a:rPr>
              <a:t>90</a:t>
            </a:r>
            <a:r>
              <a:rPr lang="zh-CN" altLang="en-US" sz="2000" dirty="0">
                <a:latin typeface="+mn-ea"/>
                <a:ea typeface="+mn-ea"/>
                <a:cs typeface="Arial" panose="020B0604020202020204" pitchFamily="34" charset="0"/>
              </a:rPr>
              <a:t>分，</a:t>
            </a:r>
            <a:r>
              <a:rPr lang="zh-CN" altLang="en-US" sz="2000" b="1" dirty="0">
                <a:solidFill>
                  <a:srgbClr val="00B050"/>
                </a:solidFill>
                <a:latin typeface="黑体" panose="02010609060101010101" pitchFamily="49" charset="-122"/>
                <a:ea typeface="黑体" panose="02010609060101010101" pitchFamily="49" charset="-122"/>
                <a:cs typeface="Arial" panose="020B0604020202020204" pitchFamily="34" charset="0"/>
              </a:rPr>
              <a:t>那么</a:t>
            </a:r>
            <a:r>
              <a:rPr lang="zh-CN" altLang="en-US" sz="2000" dirty="0">
                <a:latin typeface="+mn-ea"/>
                <a:ea typeface="+mn-ea"/>
                <a:cs typeface="Arial" panose="020B0604020202020204" pitchFamily="34" charset="0"/>
              </a:rPr>
              <a:t>李四也能考</a:t>
            </a:r>
            <a:r>
              <a:rPr lang="en-US" altLang="zh-CN" sz="2000" dirty="0">
                <a:latin typeface="+mn-ea"/>
                <a:ea typeface="+mn-ea"/>
                <a:cs typeface="Arial" panose="020B0604020202020204" pitchFamily="34" charset="0"/>
              </a:rPr>
              <a:t>90</a:t>
            </a:r>
            <a:r>
              <a:rPr lang="zh-CN" altLang="en-US" sz="2000" dirty="0">
                <a:latin typeface="+mn-ea"/>
                <a:ea typeface="+mn-ea"/>
                <a:cs typeface="Arial" panose="020B0604020202020204" pitchFamily="34" charset="0"/>
              </a:rPr>
              <a:t>分。</a:t>
            </a:r>
          </a:p>
          <a:p>
            <a:pPr indent="357188">
              <a:lnSpc>
                <a:spcPct val="125000"/>
              </a:lnSpc>
              <a:spcAft>
                <a:spcPct val="20000"/>
              </a:spcAft>
              <a:buClr>
                <a:srgbClr val="228A88"/>
              </a:buClr>
            </a:pPr>
            <a:r>
              <a:rPr lang="zh-CN" altLang="en-US" sz="2000" dirty="0">
                <a:latin typeface="+mn-ea"/>
                <a:ea typeface="+mn-ea"/>
                <a:cs typeface="Arial" panose="020B0604020202020204" pitchFamily="34" charset="0"/>
              </a:rPr>
              <a:t>（</a:t>
            </a:r>
            <a:r>
              <a:rPr lang="en-US" altLang="zh-CN" sz="2000" dirty="0">
                <a:latin typeface="+mn-ea"/>
                <a:ea typeface="+mn-ea"/>
                <a:cs typeface="Arial" panose="020B0604020202020204" pitchFamily="34" charset="0"/>
              </a:rPr>
              <a:t>5</a:t>
            </a:r>
            <a:r>
              <a:rPr lang="zh-CN" altLang="en-US" sz="2000" dirty="0">
                <a:latin typeface="+mn-ea"/>
                <a:ea typeface="+mn-ea"/>
                <a:cs typeface="Arial" panose="020B0604020202020204" pitchFamily="34" charset="0"/>
              </a:rPr>
              <a:t>）张三能考</a:t>
            </a:r>
            <a:r>
              <a:rPr lang="en-US" altLang="zh-CN" sz="2000" dirty="0">
                <a:latin typeface="+mn-ea"/>
                <a:ea typeface="+mn-ea"/>
                <a:cs typeface="Arial" panose="020B0604020202020204" pitchFamily="34" charset="0"/>
              </a:rPr>
              <a:t>90</a:t>
            </a:r>
            <a:r>
              <a:rPr lang="zh-CN" altLang="en-US" sz="2000" dirty="0">
                <a:latin typeface="+mn-ea"/>
                <a:ea typeface="+mn-ea"/>
                <a:cs typeface="Arial" panose="020B0604020202020204" pitchFamily="34" charset="0"/>
              </a:rPr>
              <a:t>分，</a:t>
            </a:r>
            <a:r>
              <a:rPr lang="zh-CN" altLang="en-US" sz="2000" b="1" dirty="0">
                <a:solidFill>
                  <a:srgbClr val="00B050"/>
                </a:solidFill>
                <a:latin typeface="黑体" panose="02010609060101010101" pitchFamily="49" charset="-122"/>
                <a:ea typeface="黑体" panose="02010609060101010101" pitchFamily="49" charset="-122"/>
                <a:cs typeface="Arial" panose="020B0604020202020204" pitchFamily="34" charset="0"/>
              </a:rPr>
              <a:t>当且仅当</a:t>
            </a:r>
            <a:r>
              <a:rPr lang="zh-CN" altLang="en-US" sz="2000" dirty="0">
                <a:latin typeface="+mn-ea"/>
                <a:ea typeface="+mn-ea"/>
                <a:cs typeface="Arial" panose="020B0604020202020204" pitchFamily="34" charset="0"/>
              </a:rPr>
              <a:t>李四也能考</a:t>
            </a:r>
            <a:r>
              <a:rPr lang="en-US" altLang="zh-CN" sz="2000" dirty="0">
                <a:latin typeface="+mn-ea"/>
                <a:ea typeface="+mn-ea"/>
                <a:cs typeface="Arial" panose="020B0604020202020204" pitchFamily="34" charset="0"/>
              </a:rPr>
              <a:t>90</a:t>
            </a:r>
            <a:r>
              <a:rPr lang="zh-CN" altLang="en-US" sz="2000" dirty="0">
                <a:latin typeface="+mn-ea"/>
                <a:ea typeface="+mn-ea"/>
                <a:cs typeface="Arial" panose="020B0604020202020204" pitchFamily="34" charset="0"/>
              </a:rPr>
              <a:t>分。</a:t>
            </a:r>
            <a:endParaRPr lang="zh-CN" altLang="en-US" sz="2000" b="1" dirty="0">
              <a:solidFill>
                <a:srgbClr val="FF0000"/>
              </a:solidFill>
              <a:latin typeface="黑体" panose="02010609060101010101" pitchFamily="49" charset="-122"/>
              <a:ea typeface="黑体" panose="02010609060101010101" pitchFamily="49" charset="-122"/>
              <a:sym typeface="Symbol" panose="05050102010706020507" pitchFamily="18" charset="2"/>
            </a:endParaRPr>
          </a:p>
        </p:txBody>
      </p:sp>
    </p:spTree>
    <p:extLst>
      <p:ext uri="{BB962C8B-B14F-4D97-AF65-F5344CB8AC3E}">
        <p14:creationId xmlns:p14="http://schemas.microsoft.com/office/powerpoint/2010/main" val="402451525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42</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3"/>
          <p:cNvSpPr>
            <a:spLocks noGrp="1" noChangeArrowheads="1"/>
          </p:cNvSpPr>
          <p:nvPr>
            <p:ph idx="1"/>
          </p:nvPr>
        </p:nvSpPr>
        <p:spPr bwMode="auto">
          <a:xfrm>
            <a:off x="463657" y="1631104"/>
            <a:ext cx="3656398" cy="2954655"/>
          </a:xfrm>
          <a:prstGeom prst="rect">
            <a:avLst/>
          </a:prstGeom>
          <a:noFill/>
          <a:ln>
            <a:noFill/>
          </a:ln>
          <a:effectLst/>
        </p:spPr>
        <p:txBody>
          <a:bodyPr wrap="square">
            <a:spAutoFit/>
          </a:bodyPr>
          <a:lstStyle>
            <a:lvl1pPr marL="400050" indent="-400050">
              <a:defRPr kumimoji="1" sz="28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lvl="1" eaLnBrk="1" hangingPunct="1">
              <a:lnSpc>
                <a:spcPct val="150000"/>
              </a:lnSpc>
              <a:spcBef>
                <a:spcPct val="25000"/>
              </a:spcBef>
              <a:spcAft>
                <a:spcPct val="20000"/>
              </a:spcAft>
              <a:buClr>
                <a:srgbClr val="00B050"/>
              </a:buClr>
              <a:buFont typeface="Wingdings" panose="05000000000000000000" pitchFamily="2" charset="2"/>
              <a:buChar char="n"/>
              <a:defRPr/>
            </a:pPr>
            <a:r>
              <a:rPr lang="en-US" altLang="zh-CN" sz="2000" b="1" dirty="0">
                <a:solidFill>
                  <a:srgbClr val="990033"/>
                </a:solidFill>
                <a:effectLst>
                  <a:outerShdw blurRad="38100" dist="38100" dir="2700000" algn="tl">
                    <a:srgbClr val="C0C0C0"/>
                  </a:outerShdw>
                </a:effectLst>
                <a:ea typeface="黑体" panose="02010609060101010101" pitchFamily="49" charset="-122"/>
                <a:cs typeface="Times New Roman" panose="02020603050405020304" pitchFamily="18" charset="0"/>
                <a:sym typeface="Symbol" panose="05050102010706020507" pitchFamily="18" charset="2"/>
              </a:rPr>
              <a:t> </a:t>
            </a:r>
            <a:r>
              <a:rPr lang="zh-CN" altLang="en-US" sz="2000" b="1" dirty="0">
                <a:solidFill>
                  <a:srgbClr val="FF0000"/>
                </a:solidFill>
                <a:ea typeface="黑体" panose="02010609060101010101" pitchFamily="49" charset="-122"/>
                <a:cs typeface="Times New Roman" panose="02020603050405020304" pitchFamily="18" charset="0"/>
              </a:rPr>
              <a:t>否定</a:t>
            </a:r>
            <a:r>
              <a:rPr lang="zh-CN" altLang="en-US" sz="2000" b="1" dirty="0">
                <a:ea typeface="黑体" panose="02010609060101010101" pitchFamily="49" charset="-122"/>
                <a:cs typeface="Times New Roman" panose="02020603050405020304" pitchFamily="18" charset="0"/>
              </a:rPr>
              <a:t>（</a:t>
            </a:r>
            <a:r>
              <a:rPr lang="zh-CN" altLang="en-US" sz="2000" dirty="0">
                <a:ea typeface="黑体" panose="02010609060101010101" pitchFamily="49" charset="-122"/>
                <a:cs typeface="Times New Roman" panose="02020603050405020304" pitchFamily="18" charset="0"/>
              </a:rPr>
              <a:t> </a:t>
            </a:r>
            <a:r>
              <a:rPr lang="en-US" altLang="zh-CN" sz="2000" b="1" dirty="0">
                <a:ea typeface="黑体" panose="02010609060101010101" pitchFamily="49" charset="-122"/>
                <a:cs typeface="Times New Roman" panose="02020603050405020304" pitchFamily="18" charset="0"/>
              </a:rPr>
              <a:t>Negation</a:t>
            </a:r>
            <a:r>
              <a:rPr lang="zh-CN" altLang="en-US" sz="2000" b="1" dirty="0">
                <a:ea typeface="黑体" panose="02010609060101010101" pitchFamily="49" charset="-122"/>
                <a:cs typeface="Times New Roman" panose="02020603050405020304" pitchFamily="18" charset="0"/>
              </a:rPr>
              <a:t>）</a:t>
            </a:r>
            <a:endParaRPr lang="en-US" altLang="zh-CN" sz="2000" b="1" dirty="0">
              <a:solidFill>
                <a:schemeClr val="hlink"/>
              </a:solidFill>
              <a:ea typeface="黑体" panose="02010609060101010101" pitchFamily="49" charset="-122"/>
              <a:cs typeface="Times New Roman" panose="02020603050405020304" pitchFamily="18" charset="0"/>
            </a:endParaRPr>
          </a:p>
          <a:p>
            <a:pPr lvl="1" eaLnBrk="1" hangingPunct="1">
              <a:lnSpc>
                <a:spcPct val="150000"/>
              </a:lnSpc>
              <a:spcBef>
                <a:spcPct val="25000"/>
              </a:spcBef>
              <a:spcAft>
                <a:spcPct val="20000"/>
              </a:spcAft>
              <a:buClr>
                <a:srgbClr val="00B050"/>
              </a:buClr>
              <a:buFont typeface="Wingdings" panose="05000000000000000000" pitchFamily="2" charset="2"/>
              <a:buChar char="n"/>
              <a:defRPr/>
            </a:pPr>
            <a:r>
              <a:rPr lang="en-US" altLang="zh-CN" sz="2000" b="1" dirty="0">
                <a:solidFill>
                  <a:schemeClr val="hlink"/>
                </a:solidFill>
                <a:ea typeface="黑体" panose="02010609060101010101" pitchFamily="49" charset="-122"/>
                <a:cs typeface="Times New Roman" panose="02020603050405020304" pitchFamily="18" charset="0"/>
              </a:rPr>
              <a:t> </a:t>
            </a:r>
            <a:r>
              <a:rPr lang="zh-CN" altLang="en-US" sz="2000" b="1" dirty="0">
                <a:solidFill>
                  <a:srgbClr val="FF0000"/>
                </a:solidFill>
                <a:ea typeface="黑体" panose="02010609060101010101" pitchFamily="49" charset="-122"/>
                <a:cs typeface="Times New Roman" panose="02020603050405020304" pitchFamily="18" charset="0"/>
              </a:rPr>
              <a:t>合取</a:t>
            </a:r>
            <a:r>
              <a:rPr lang="zh-CN" altLang="en-US" sz="2000" b="1" dirty="0">
                <a:ea typeface="黑体" panose="02010609060101010101" pitchFamily="49" charset="-122"/>
                <a:cs typeface="Times New Roman" panose="02020603050405020304" pitchFamily="18" charset="0"/>
              </a:rPr>
              <a:t>（</a:t>
            </a:r>
            <a:r>
              <a:rPr lang="en-US" altLang="zh-CN" sz="2000" b="1" dirty="0">
                <a:ea typeface="黑体" panose="02010609060101010101" pitchFamily="49" charset="-122"/>
                <a:cs typeface="Times New Roman" panose="02020603050405020304" pitchFamily="18" charset="0"/>
              </a:rPr>
              <a:t>Conjunction</a:t>
            </a:r>
            <a:r>
              <a:rPr lang="zh-CN" altLang="en-US" sz="2000" b="1" dirty="0">
                <a:ea typeface="黑体" panose="02010609060101010101" pitchFamily="49" charset="-122"/>
                <a:cs typeface="Times New Roman" panose="02020603050405020304" pitchFamily="18" charset="0"/>
              </a:rPr>
              <a:t>）</a:t>
            </a:r>
            <a:r>
              <a:rPr lang="en-US" altLang="zh-CN" sz="2000" b="1" dirty="0">
                <a:ea typeface="黑体" panose="02010609060101010101" pitchFamily="49" charset="-122"/>
                <a:cs typeface="Times New Roman" panose="02020603050405020304" pitchFamily="18" charset="0"/>
              </a:rPr>
              <a:t>   </a:t>
            </a:r>
            <a:endParaRPr lang="en-US" altLang="zh-CN" sz="2000" b="1" dirty="0">
              <a:solidFill>
                <a:schemeClr val="hlink"/>
              </a:solidFill>
              <a:ea typeface="黑体" panose="02010609060101010101" pitchFamily="49" charset="-122"/>
              <a:cs typeface="Times New Roman" panose="02020603050405020304" pitchFamily="18" charset="0"/>
            </a:endParaRPr>
          </a:p>
          <a:p>
            <a:pPr lvl="1" eaLnBrk="1" hangingPunct="1">
              <a:lnSpc>
                <a:spcPct val="150000"/>
              </a:lnSpc>
              <a:spcBef>
                <a:spcPct val="25000"/>
              </a:spcBef>
              <a:spcAft>
                <a:spcPct val="20000"/>
              </a:spcAft>
              <a:buClr>
                <a:srgbClr val="00B050"/>
              </a:buClr>
              <a:buFont typeface="Wingdings" panose="05000000000000000000" pitchFamily="2" charset="2"/>
              <a:buChar char="n"/>
              <a:defRPr/>
            </a:pPr>
            <a:r>
              <a:rPr lang="en-US" altLang="zh-CN" sz="2000" b="1" dirty="0">
                <a:solidFill>
                  <a:schemeClr val="hlink"/>
                </a:solidFill>
                <a:ea typeface="黑体" panose="02010609060101010101" pitchFamily="49" charset="-122"/>
                <a:cs typeface="Times New Roman" panose="02020603050405020304" pitchFamily="18" charset="0"/>
              </a:rPr>
              <a:t> </a:t>
            </a:r>
            <a:r>
              <a:rPr lang="zh-CN" altLang="en-US" sz="2000" b="1" dirty="0">
                <a:solidFill>
                  <a:srgbClr val="FF0000"/>
                </a:solidFill>
                <a:ea typeface="黑体" panose="02010609060101010101" pitchFamily="49" charset="-122"/>
                <a:cs typeface="Times New Roman" panose="02020603050405020304" pitchFamily="18" charset="0"/>
              </a:rPr>
              <a:t>析取</a:t>
            </a:r>
            <a:r>
              <a:rPr lang="zh-CN" altLang="en-US" sz="2000" b="1" dirty="0">
                <a:ea typeface="黑体" panose="02010609060101010101" pitchFamily="49" charset="-122"/>
                <a:cs typeface="Times New Roman" panose="02020603050405020304" pitchFamily="18" charset="0"/>
              </a:rPr>
              <a:t>（</a:t>
            </a:r>
            <a:r>
              <a:rPr lang="en-US" altLang="zh-CN" sz="2000" b="1" dirty="0">
                <a:ea typeface="黑体" panose="02010609060101010101" pitchFamily="49" charset="-122"/>
                <a:cs typeface="Times New Roman" panose="02020603050405020304" pitchFamily="18" charset="0"/>
              </a:rPr>
              <a:t>Disjunction</a:t>
            </a:r>
            <a:r>
              <a:rPr lang="zh-CN" altLang="en-US" sz="2000" b="1" dirty="0">
                <a:ea typeface="黑体" panose="02010609060101010101" pitchFamily="49" charset="-122"/>
                <a:cs typeface="Times New Roman" panose="02020603050405020304" pitchFamily="18" charset="0"/>
              </a:rPr>
              <a:t>）</a:t>
            </a:r>
            <a:r>
              <a:rPr lang="en-US" altLang="zh-CN" sz="2000" b="1" dirty="0">
                <a:ea typeface="黑体" panose="02010609060101010101" pitchFamily="49" charset="-122"/>
                <a:cs typeface="Times New Roman" panose="02020603050405020304" pitchFamily="18" charset="0"/>
              </a:rPr>
              <a:t>  </a:t>
            </a:r>
            <a:r>
              <a:rPr lang="en-US" altLang="zh-CN" sz="2000" b="1" dirty="0">
                <a:solidFill>
                  <a:schemeClr val="hlink"/>
                </a:solidFill>
                <a:ea typeface="黑体" panose="02010609060101010101" pitchFamily="49" charset="-122"/>
                <a:cs typeface="Times New Roman" panose="02020603050405020304" pitchFamily="18" charset="0"/>
              </a:rPr>
              <a:t> </a:t>
            </a:r>
            <a:endParaRPr lang="zh-CN" altLang="en-US" sz="2000" b="1" dirty="0">
              <a:solidFill>
                <a:schemeClr val="hlink"/>
              </a:solidFill>
              <a:ea typeface="黑体" panose="02010609060101010101" pitchFamily="49" charset="-122"/>
              <a:cs typeface="Times New Roman" panose="02020603050405020304" pitchFamily="18" charset="0"/>
            </a:endParaRPr>
          </a:p>
          <a:p>
            <a:pPr lvl="1" eaLnBrk="1" hangingPunct="1">
              <a:lnSpc>
                <a:spcPct val="150000"/>
              </a:lnSpc>
              <a:spcBef>
                <a:spcPct val="25000"/>
              </a:spcBef>
              <a:spcAft>
                <a:spcPct val="20000"/>
              </a:spcAft>
              <a:buClr>
                <a:srgbClr val="00B050"/>
              </a:buClr>
              <a:buFont typeface="Wingdings" panose="05000000000000000000" pitchFamily="2" charset="2"/>
              <a:buChar char="n"/>
              <a:defRPr/>
            </a:pPr>
            <a:r>
              <a:rPr lang="zh-CN" altLang="en-US" sz="2000" b="1" dirty="0">
                <a:solidFill>
                  <a:srgbClr val="990033"/>
                </a:solidFill>
                <a:effectLst>
                  <a:outerShdw blurRad="38100" dist="38100" dir="2700000" algn="tl">
                    <a:srgbClr val="C0C0C0"/>
                  </a:outerShdw>
                </a:effectLst>
                <a:ea typeface="黑体" panose="02010609060101010101" pitchFamily="49" charset="-122"/>
                <a:cs typeface="Times New Roman" panose="02020603050405020304" pitchFamily="18" charset="0"/>
                <a:sym typeface="Symbol" panose="05050102010706020507" pitchFamily="18" charset="2"/>
              </a:rPr>
              <a:t> </a:t>
            </a:r>
            <a:r>
              <a:rPr lang="zh-CN" altLang="en-US" sz="2000" b="1" dirty="0">
                <a:solidFill>
                  <a:srgbClr val="FF0000"/>
                </a:solidFill>
                <a:ea typeface="黑体" panose="02010609060101010101" pitchFamily="49" charset="-122"/>
                <a:cs typeface="Times New Roman" panose="02020603050405020304" pitchFamily="18" charset="0"/>
              </a:rPr>
              <a:t>条件</a:t>
            </a:r>
            <a:r>
              <a:rPr lang="zh-CN" altLang="en-US" sz="2000" b="1" dirty="0">
                <a:ea typeface="黑体" panose="02010609060101010101" pitchFamily="49" charset="-122"/>
                <a:cs typeface="Times New Roman" panose="02020603050405020304" pitchFamily="18" charset="0"/>
              </a:rPr>
              <a:t>（</a:t>
            </a:r>
            <a:r>
              <a:rPr lang="en-US" altLang="zh-CN" sz="2000" b="1" dirty="0">
                <a:ea typeface="黑体" panose="02010609060101010101" pitchFamily="49" charset="-122"/>
                <a:cs typeface="Times New Roman" panose="02020603050405020304" pitchFamily="18" charset="0"/>
              </a:rPr>
              <a:t>Implication</a:t>
            </a:r>
            <a:r>
              <a:rPr lang="zh-CN" altLang="en-US" sz="2000" b="1" dirty="0">
                <a:ea typeface="黑体" panose="02010609060101010101" pitchFamily="49" charset="-122"/>
                <a:cs typeface="Times New Roman" panose="02020603050405020304" pitchFamily="18" charset="0"/>
              </a:rPr>
              <a:t>）</a:t>
            </a:r>
            <a:r>
              <a:rPr lang="en-US" altLang="zh-CN" sz="2000" b="1" dirty="0">
                <a:ea typeface="黑体" panose="02010609060101010101" pitchFamily="49" charset="-122"/>
                <a:cs typeface="Times New Roman" panose="02020603050405020304" pitchFamily="18" charset="0"/>
              </a:rPr>
              <a:t>  </a:t>
            </a:r>
            <a:r>
              <a:rPr lang="en-US" altLang="zh-CN" sz="2000" b="1" dirty="0">
                <a:solidFill>
                  <a:schemeClr val="hlink"/>
                </a:solidFill>
                <a:ea typeface="黑体" panose="02010609060101010101" pitchFamily="49" charset="-122"/>
                <a:cs typeface="Times New Roman" panose="02020603050405020304" pitchFamily="18" charset="0"/>
              </a:rPr>
              <a:t> </a:t>
            </a:r>
          </a:p>
          <a:p>
            <a:pPr lvl="1" eaLnBrk="1" hangingPunct="1">
              <a:lnSpc>
                <a:spcPct val="150000"/>
              </a:lnSpc>
              <a:spcBef>
                <a:spcPct val="25000"/>
              </a:spcBef>
              <a:spcAft>
                <a:spcPct val="20000"/>
              </a:spcAft>
              <a:buClr>
                <a:srgbClr val="00B050"/>
              </a:buClr>
              <a:buFont typeface="Wingdings" panose="05000000000000000000" pitchFamily="2" charset="2"/>
              <a:buChar char="n"/>
              <a:defRPr/>
            </a:pPr>
            <a:r>
              <a:rPr lang="zh-CN" altLang="en-US" sz="2000" b="1" dirty="0">
                <a:solidFill>
                  <a:srgbClr val="990033"/>
                </a:solidFill>
                <a:effectLst>
                  <a:outerShdw blurRad="38100" dist="38100" dir="2700000" algn="tl">
                    <a:srgbClr val="C0C0C0"/>
                  </a:outerShdw>
                </a:effectLst>
                <a:ea typeface="黑体" panose="02010609060101010101" pitchFamily="49" charset="-122"/>
                <a:cs typeface="Times New Roman" panose="02020603050405020304" pitchFamily="18" charset="0"/>
                <a:sym typeface="Symbol" panose="05050102010706020507" pitchFamily="18" charset="2"/>
              </a:rPr>
              <a:t> </a:t>
            </a:r>
            <a:r>
              <a:rPr lang="zh-CN" altLang="en-US" sz="2000" b="1" dirty="0">
                <a:solidFill>
                  <a:srgbClr val="FF0000"/>
                </a:solidFill>
                <a:ea typeface="黑体" panose="02010609060101010101" pitchFamily="49" charset="-122"/>
                <a:cs typeface="Times New Roman" panose="02020603050405020304" pitchFamily="18" charset="0"/>
                <a:sym typeface="Symbol" panose="05050102010706020507" pitchFamily="18" charset="2"/>
              </a:rPr>
              <a:t>双条件 </a:t>
            </a:r>
            <a:r>
              <a:rPr lang="zh-CN" altLang="en-US" sz="2000" b="1" dirty="0">
                <a:effectLst>
                  <a:outerShdw blurRad="38100" dist="38100" dir="2700000" algn="tl">
                    <a:srgbClr val="C0C0C0"/>
                  </a:outerShdw>
                </a:effectLst>
                <a:ea typeface="黑体" panose="02010609060101010101" pitchFamily="49" charset="-122"/>
                <a:cs typeface="Times New Roman" panose="02020603050405020304" pitchFamily="18" charset="0"/>
                <a:sym typeface="Symbol" panose="05050102010706020507" pitchFamily="18" charset="2"/>
              </a:rPr>
              <a:t>（</a:t>
            </a:r>
            <a:r>
              <a:rPr lang="en-US" altLang="zh-CN" sz="2000" b="1" dirty="0" err="1">
                <a:ea typeface="黑体" panose="02010609060101010101" pitchFamily="49" charset="-122"/>
                <a:cs typeface="Times New Roman" panose="02020603050405020304" pitchFamily="18" charset="0"/>
              </a:rPr>
              <a:t>Biconditional</a:t>
            </a:r>
            <a:r>
              <a:rPr lang="zh-CN" altLang="en-US" sz="2000" b="1" dirty="0">
                <a:ea typeface="黑体" panose="02010609060101010101" pitchFamily="49" charset="-122"/>
                <a:cs typeface="Times New Roman" panose="02020603050405020304" pitchFamily="18" charset="0"/>
              </a:rPr>
              <a:t>）</a:t>
            </a:r>
            <a:endParaRPr lang="zh-CN" altLang="en-US" sz="2000" b="1" dirty="0">
              <a:solidFill>
                <a:schemeClr val="hlink"/>
              </a:solidFill>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3"/>
              <p:cNvSpPr txBox="1">
                <a:spLocks noChangeArrowheads="1"/>
              </p:cNvSpPr>
              <p:nvPr/>
            </p:nvSpPr>
            <p:spPr bwMode="auto">
              <a:xfrm>
                <a:off x="3790735" y="1655882"/>
                <a:ext cx="1555531" cy="3623556"/>
              </a:xfrm>
              <a:prstGeom prst="rect">
                <a:avLst/>
              </a:prstGeom>
              <a:noFill/>
              <a:ln>
                <a:noFill/>
              </a:ln>
              <a:effectLst/>
            </p:spPr>
            <p:txBody>
              <a:bodyPr wrap="square">
                <a:spAutoFit/>
              </a:bodyPr>
              <a:lstStyle>
                <a:lvl1pPr marL="400050" indent="-400050" algn="l" rtl="0" eaLnBrk="0" fontAlgn="base" hangingPunct="0">
                  <a:spcBef>
                    <a:spcPct val="20000"/>
                  </a:spcBef>
                  <a:spcAft>
                    <a:spcPct val="0"/>
                  </a:spcAft>
                  <a:buChar char="•"/>
                  <a:defRPr kumimoji="1" sz="28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20000"/>
                  </a:spcBef>
                  <a:spcAft>
                    <a:spcPct val="0"/>
                  </a:spcAft>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rtl="0" eaLnBrk="0" fontAlgn="base" hangingPunct="0">
                  <a:lnSpc>
                    <a:spcPct val="150000"/>
                  </a:lnSpc>
                  <a:spcBef>
                    <a:spcPct val="20000"/>
                  </a:spcBef>
                  <a:spcAft>
                    <a:spcPct val="0"/>
                  </a:spcAft>
                  <a:buChar char="•"/>
                  <a:defRPr kumimoji="1" sz="2800">
                    <a:solidFill>
                      <a:schemeClr val="tx1"/>
                    </a:solidFill>
                    <a:latin typeface="Times New Roman" panose="02020603050405020304" pitchFamily="18" charset="0"/>
                    <a:ea typeface="宋体" panose="02010600030101010101" pitchFamily="2" charset="-122"/>
                  </a:defRPr>
                </a:lvl3pPr>
                <a:lvl4pPr marL="1600200" indent="-228600" algn="l" rtl="0" eaLnBrk="0" fontAlgn="base" hangingPunct="0">
                  <a:spcBef>
                    <a:spcPct val="20000"/>
                  </a:spcBef>
                  <a:spcAft>
                    <a:spcPct val="0"/>
                  </a:spcAft>
                  <a:buChar char="–"/>
                  <a:defRPr kumimoji="1" sz="2800">
                    <a:solidFill>
                      <a:schemeClr val="tx1"/>
                    </a:solidFill>
                    <a:latin typeface="Times New Roman" panose="02020603050405020304" pitchFamily="18" charset="0"/>
                    <a:ea typeface="宋体" panose="02010600030101010101" pitchFamily="2" charset="-122"/>
                  </a:defRPr>
                </a:lvl4pPr>
                <a:lvl5pPr marL="2057400" indent="-228600" algn="l" rtl="0" eaLnBrk="0" fontAlgn="base" hangingPunct="0">
                  <a:spcBef>
                    <a:spcPct val="20000"/>
                  </a:spcBef>
                  <a:spcAft>
                    <a:spcPct val="0"/>
                  </a:spcAft>
                  <a:buChar char="»"/>
                  <a:defRPr kumimoji="1" sz="2800">
                    <a:solidFill>
                      <a:schemeClr val="tx1"/>
                    </a:solidFill>
                    <a:latin typeface="Times New Roman" panose="02020603050405020304" pitchFamily="18" charset="0"/>
                    <a:ea typeface="宋体" panose="02010600030101010101" pitchFamily="2" charset="-122"/>
                  </a:defRPr>
                </a:lvl5pPr>
                <a:lvl6pPr marL="2514600" indent="-228600" algn="l" rtl="0" eaLnBrk="0" fontAlgn="base" hangingPunct="0">
                  <a:spcBef>
                    <a:spcPct val="0"/>
                  </a:spcBef>
                  <a:spcAft>
                    <a:spcPct val="0"/>
                  </a:spcAft>
                  <a:buChar char="»"/>
                  <a:defRPr kumimoji="1" sz="2800">
                    <a:solidFill>
                      <a:schemeClr val="tx1"/>
                    </a:solidFill>
                    <a:latin typeface="Times New Roman" panose="02020603050405020304" pitchFamily="18" charset="0"/>
                    <a:ea typeface="宋体" panose="02010600030101010101" pitchFamily="2" charset="-122"/>
                  </a:defRPr>
                </a:lvl6pPr>
                <a:lvl7pPr marL="2971800" indent="-228600" algn="l" rtl="0" eaLnBrk="0" fontAlgn="base" hangingPunct="0">
                  <a:spcBef>
                    <a:spcPct val="0"/>
                  </a:spcBef>
                  <a:spcAft>
                    <a:spcPct val="0"/>
                  </a:spcAft>
                  <a:buChar char="»"/>
                  <a:defRPr kumimoji="1" sz="2800">
                    <a:solidFill>
                      <a:schemeClr val="tx1"/>
                    </a:solidFill>
                    <a:latin typeface="Times New Roman" panose="02020603050405020304" pitchFamily="18" charset="0"/>
                    <a:ea typeface="宋体" panose="02010600030101010101" pitchFamily="2" charset="-122"/>
                  </a:defRPr>
                </a:lvl7pPr>
                <a:lvl8pPr marL="3429000" indent="-228600" algn="l" rtl="0" eaLnBrk="0" fontAlgn="base" hangingPunct="0">
                  <a:spcBef>
                    <a:spcPct val="0"/>
                  </a:spcBef>
                  <a:spcAft>
                    <a:spcPct val="0"/>
                  </a:spcAft>
                  <a:buChar char="»"/>
                  <a:defRPr kumimoji="1" sz="2800">
                    <a:solidFill>
                      <a:schemeClr val="tx1"/>
                    </a:solidFill>
                    <a:latin typeface="Times New Roman" panose="02020603050405020304" pitchFamily="18" charset="0"/>
                    <a:ea typeface="宋体" panose="02010600030101010101" pitchFamily="2" charset="-122"/>
                  </a:defRPr>
                </a:lvl8pPr>
                <a:lvl9pPr marL="3886200" indent="-228600" algn="l" rtl="0" eaLnBrk="0" fontAlgn="base" hangingPunct="0">
                  <a:spcBef>
                    <a:spcPct val="0"/>
                  </a:spcBef>
                  <a:spcAft>
                    <a:spcPct val="0"/>
                  </a:spcAft>
                  <a:buChar char="»"/>
                  <a:defRPr kumimoji="1" sz="2800">
                    <a:solidFill>
                      <a:schemeClr val="tx1"/>
                    </a:solidFill>
                    <a:latin typeface="Times New Roman" panose="02020603050405020304" pitchFamily="18" charset="0"/>
                    <a:ea typeface="宋体" panose="02010600030101010101" pitchFamily="2" charset="-122"/>
                  </a:defRPr>
                </a:lvl9pPr>
              </a:lstStyle>
              <a:p>
                <a:pPr marL="457200" lvl="1" indent="0" eaLnBrk="1" hangingPunct="1">
                  <a:lnSpc>
                    <a:spcPct val="150000"/>
                  </a:lnSpc>
                  <a:spcBef>
                    <a:spcPct val="25000"/>
                  </a:spcBef>
                  <a:spcAft>
                    <a:spcPct val="20000"/>
                  </a:spcAft>
                  <a:buClr>
                    <a:srgbClr val="228A88"/>
                  </a:buClr>
                  <a:buNone/>
                  <a:defRPr/>
                </a:pPr>
                <a:r>
                  <a:rPr lang="en-US" altLang="zh-CN" sz="2000" b="1" kern="0" dirty="0">
                    <a:solidFill>
                      <a:srgbClr val="990033"/>
                    </a:solidFill>
                    <a:effectLst>
                      <a:outerShdw blurRad="38100" dist="38100" dir="2700000" algn="tl">
                        <a:srgbClr val="C0C0C0"/>
                      </a:outerShdw>
                    </a:effectLst>
                    <a:ea typeface="黑体" panose="02010609060101010101" pitchFamily="49" charset="-122"/>
                    <a:cs typeface="Times New Roman" panose="02020603050405020304" pitchFamily="18" charset="0"/>
                    <a:sym typeface="Symbol" panose="05050102010706020507" pitchFamily="18" charset="2"/>
                  </a:rPr>
                  <a:t>   </a:t>
                </a:r>
                <a:endParaRPr lang="en-US" altLang="zh-CN" sz="2000" b="1" kern="0" dirty="0">
                  <a:solidFill>
                    <a:schemeClr val="hlink"/>
                  </a:solidFill>
                  <a:ea typeface="黑体" panose="02010609060101010101" pitchFamily="49" charset="-122"/>
                  <a:cs typeface="Times New Roman" panose="02020603050405020304" pitchFamily="18" charset="0"/>
                </a:endParaRPr>
              </a:p>
              <a:p>
                <a:pPr marL="457200" lvl="1" indent="0" eaLnBrk="1" hangingPunct="1">
                  <a:lnSpc>
                    <a:spcPct val="150000"/>
                  </a:lnSpc>
                  <a:spcBef>
                    <a:spcPct val="25000"/>
                  </a:spcBef>
                  <a:spcAft>
                    <a:spcPct val="20000"/>
                  </a:spcAft>
                  <a:buClr>
                    <a:srgbClr val="228A88"/>
                  </a:buClr>
                  <a:buNone/>
                  <a:defRPr/>
                </a:pPr>
                <a:r>
                  <a:rPr lang="zh-CN" altLang="en-US" sz="2000" b="1" kern="0" dirty="0">
                    <a:solidFill>
                      <a:srgbClr val="990033"/>
                    </a:solidFill>
                    <a:effectLst>
                      <a:outerShdw blurRad="38100" dist="38100" dir="2700000" algn="tl">
                        <a:srgbClr val="C0C0C0"/>
                      </a:outerShdw>
                    </a:effectLst>
                    <a:ea typeface="黑体" panose="02010609060101010101" pitchFamily="49" charset="-122"/>
                    <a:cs typeface="Times New Roman" panose="02020603050405020304" pitchFamily="18" charset="0"/>
                    <a:sym typeface="Kingsoft Phonetic Plain" pitchFamily="2" charset="2"/>
                  </a:rPr>
                  <a:t>∧</a:t>
                </a:r>
                <a:r>
                  <a:rPr lang="zh-CN" altLang="en-US" sz="1667" b="1" kern="0" dirty="0">
                    <a:ea typeface="黑体" panose="02010609060101010101" pitchFamily="49" charset="-122"/>
                    <a:cs typeface="Times New Roman" panose="02020603050405020304" pitchFamily="18" charset="0"/>
                  </a:rPr>
                  <a:t>  </a:t>
                </a:r>
                <a:endParaRPr lang="en-US" altLang="zh-CN" sz="2000" b="1" kern="0" dirty="0">
                  <a:solidFill>
                    <a:schemeClr val="hlink"/>
                  </a:solidFill>
                  <a:ea typeface="黑体" panose="02010609060101010101" pitchFamily="49" charset="-122"/>
                  <a:cs typeface="Times New Roman" panose="02020603050405020304" pitchFamily="18" charset="0"/>
                </a:endParaRPr>
              </a:p>
              <a:p>
                <a:pPr marL="457200" lvl="1" indent="0" eaLnBrk="1" hangingPunct="1">
                  <a:lnSpc>
                    <a:spcPct val="150000"/>
                  </a:lnSpc>
                  <a:spcBef>
                    <a:spcPct val="25000"/>
                  </a:spcBef>
                  <a:spcAft>
                    <a:spcPct val="20000"/>
                  </a:spcAft>
                  <a:buClr>
                    <a:srgbClr val="228A88"/>
                  </a:buClr>
                  <a:buNone/>
                  <a:defRPr/>
                </a:pPr>
                <a:r>
                  <a:rPr lang="zh-CN" altLang="en-US" sz="2000" b="1" kern="0" dirty="0">
                    <a:solidFill>
                      <a:srgbClr val="990033"/>
                    </a:solidFill>
                    <a:effectLst>
                      <a:outerShdw blurRad="38100" dist="38100" dir="2700000" algn="tl">
                        <a:srgbClr val="C0C0C0"/>
                      </a:outerShdw>
                    </a:effectLst>
                    <a:ea typeface="黑体" panose="02010609060101010101" pitchFamily="49" charset="-122"/>
                    <a:cs typeface="Times New Roman" panose="02020603050405020304" pitchFamily="18" charset="0"/>
                    <a:sym typeface="Kingsoft Phonetic Plain" pitchFamily="2" charset="2"/>
                  </a:rPr>
                  <a:t>∨</a:t>
                </a:r>
                <a:r>
                  <a:rPr lang="en-US" altLang="zh-CN" sz="2000" b="1" kern="0" dirty="0">
                    <a:solidFill>
                      <a:schemeClr val="hlink"/>
                    </a:solidFill>
                    <a:ea typeface="黑体" panose="02010609060101010101" pitchFamily="49" charset="-122"/>
                    <a:cs typeface="Times New Roman" panose="02020603050405020304" pitchFamily="18" charset="0"/>
                  </a:rPr>
                  <a:t> </a:t>
                </a:r>
                <a:endParaRPr lang="zh-CN" altLang="en-US" sz="2000" b="1" kern="0" dirty="0">
                  <a:solidFill>
                    <a:schemeClr val="hlink"/>
                  </a:solidFill>
                  <a:ea typeface="黑体" panose="02010609060101010101" pitchFamily="49" charset="-122"/>
                  <a:cs typeface="Times New Roman" panose="02020603050405020304" pitchFamily="18" charset="0"/>
                </a:endParaRPr>
              </a:p>
              <a:p>
                <a:pPr marL="457200" lvl="1" indent="0" eaLnBrk="1" hangingPunct="1">
                  <a:lnSpc>
                    <a:spcPct val="150000"/>
                  </a:lnSpc>
                  <a:spcBef>
                    <a:spcPct val="25000"/>
                  </a:spcBef>
                  <a:spcAft>
                    <a:spcPct val="20000"/>
                  </a:spcAft>
                  <a:buClr>
                    <a:srgbClr val="228A88"/>
                  </a:buClr>
                  <a:buNone/>
                  <a:defRPr/>
                </a:pPr>
                <a:r>
                  <a:rPr lang="zh-CN" altLang="en-US" sz="2000" b="1" kern="0" dirty="0">
                    <a:solidFill>
                      <a:srgbClr val="990033"/>
                    </a:solidFill>
                    <a:effectLst>
                      <a:outerShdw blurRad="38100" dist="38100" dir="2700000" algn="tl">
                        <a:srgbClr val="C0C0C0"/>
                      </a:outerShdw>
                    </a:effectLst>
                    <a:ea typeface="黑体" panose="02010609060101010101" pitchFamily="49" charset="-122"/>
                    <a:cs typeface="Times New Roman" panose="02020603050405020304" pitchFamily="18" charset="0"/>
                    <a:sym typeface="Symbol" panose="05050102010706020507" pitchFamily="18" charset="2"/>
                  </a:rPr>
                  <a:t></a:t>
                </a:r>
                <a:endParaRPr lang="en-US" altLang="zh-CN" sz="2000" b="1" kern="0" dirty="0">
                  <a:solidFill>
                    <a:srgbClr val="990033"/>
                  </a:solidFill>
                  <a:effectLst>
                    <a:outerShdw blurRad="38100" dist="38100" dir="2700000" algn="tl">
                      <a:srgbClr val="C0C0C0"/>
                    </a:outerShdw>
                  </a:effectLst>
                  <a:ea typeface="黑体" panose="02010609060101010101" pitchFamily="49" charset="-122"/>
                  <a:cs typeface="Times New Roman" panose="02020603050405020304" pitchFamily="18" charset="0"/>
                  <a:sym typeface="Symbol" panose="05050102010706020507" pitchFamily="18" charset="2"/>
                </a:endParaRPr>
              </a:p>
              <a:p>
                <a:pPr marL="457200" lvl="1" indent="0" eaLnBrk="1" hangingPunct="1">
                  <a:lnSpc>
                    <a:spcPct val="150000"/>
                  </a:lnSpc>
                  <a:spcBef>
                    <a:spcPct val="25000"/>
                  </a:spcBef>
                  <a:spcAft>
                    <a:spcPct val="20000"/>
                  </a:spcAft>
                  <a:buClr>
                    <a:srgbClr val="228A88"/>
                  </a:buClr>
                  <a:buNone/>
                  <a:defRPr/>
                </a:pPr>
                <a:r>
                  <a:rPr lang="zh-CN" altLang="en-US" sz="2000" b="1" kern="0" dirty="0">
                    <a:solidFill>
                      <a:srgbClr val="990033"/>
                    </a:solidFill>
                    <a:effectLst>
                      <a:outerShdw blurRad="38100" dist="38100" dir="2700000" algn="tl">
                        <a:srgbClr val="C0C0C0"/>
                      </a:outerShdw>
                    </a:effectLst>
                    <a:ea typeface="黑体" panose="02010609060101010101" pitchFamily="49" charset="-122"/>
                    <a:cs typeface="Times New Roman" panose="02020603050405020304" pitchFamily="18" charset="0"/>
                    <a:sym typeface="Symbol" panose="05050102010706020507" pitchFamily="18" charset="2"/>
                  </a:rPr>
                  <a:t>   </a:t>
                </a:r>
                <a:r>
                  <a:rPr lang="en-US" altLang="zh-CN" sz="2000" b="1" kern="0" dirty="0">
                    <a:solidFill>
                      <a:schemeClr val="hlink"/>
                    </a:solidFill>
                    <a:ea typeface="黑体" panose="02010609060101010101" pitchFamily="49" charset="-122"/>
                    <a:cs typeface="Times New Roman" panose="02020603050405020304" pitchFamily="18" charset="0"/>
                  </a:rPr>
                  <a:t> </a:t>
                </a:r>
              </a:p>
              <a:p>
                <a:pPr marL="457200" lvl="1" indent="0" eaLnBrk="1" hangingPunct="1">
                  <a:lnSpc>
                    <a:spcPts val="800"/>
                  </a:lnSpc>
                  <a:spcBef>
                    <a:spcPts val="1800"/>
                  </a:spcBef>
                  <a:spcAft>
                    <a:spcPts val="0"/>
                  </a:spcAft>
                  <a:buClr>
                    <a:srgbClr val="228A88"/>
                  </a:buClr>
                  <a:buNone/>
                  <a:defRPr/>
                </a:pPr>
                <a:endParaRPr lang="en-US" altLang="zh-CN" sz="2400" b="1" i="1" kern="0" dirty="0">
                  <a:solidFill>
                    <a:srgbClr val="990033"/>
                  </a:solidFill>
                  <a:effectLst>
                    <a:outerShdw blurRad="38100" dist="38100" dir="2700000" algn="tl">
                      <a:srgbClr val="C0C0C0"/>
                    </a:outerShdw>
                  </a:effectLst>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endParaRPr>
              </a:p>
              <a:p>
                <a:pPr marL="457200" lvl="1" indent="0" eaLnBrk="1" hangingPunct="1">
                  <a:lnSpc>
                    <a:spcPts val="400"/>
                  </a:lnSpc>
                  <a:spcBef>
                    <a:spcPts val="0"/>
                  </a:spcBef>
                  <a:spcAft>
                    <a:spcPts val="0"/>
                  </a:spcAft>
                  <a:buClr>
                    <a:srgbClr val="228A88"/>
                  </a:buClr>
                  <a:buNone/>
                  <a:defRPr/>
                </a:pPr>
                <a:endParaRPr lang="en-US" altLang="zh-CN" sz="2400" b="1" i="1" kern="0" dirty="0">
                  <a:solidFill>
                    <a:srgbClr val="990033"/>
                  </a:solidFill>
                  <a:effectLst>
                    <a:outerShdw blurRad="38100" dist="38100" dir="2700000" algn="tl">
                      <a:srgbClr val="C0C0C0"/>
                    </a:outerShdw>
                  </a:effectLst>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endParaRPr>
              </a:p>
              <a:p>
                <a:pPr marL="457200" lvl="1" indent="0" eaLnBrk="1" hangingPunct="1">
                  <a:lnSpc>
                    <a:spcPts val="400"/>
                  </a:lnSpc>
                  <a:spcBef>
                    <a:spcPts val="0"/>
                  </a:spcBef>
                  <a:spcAft>
                    <a:spcPts val="0"/>
                  </a:spcAft>
                  <a:buClr>
                    <a:srgbClr val="228A88"/>
                  </a:buClr>
                  <a:buNone/>
                  <a:defRPr/>
                </a:pPr>
                <a14:m>
                  <m:oMathPara xmlns:m="http://schemas.openxmlformats.org/officeDocument/2006/math">
                    <m:oMathParaPr>
                      <m:jc m:val="centerGroup"/>
                    </m:oMathParaPr>
                    <m:oMath xmlns:m="http://schemas.openxmlformats.org/officeDocument/2006/math">
                      <m:r>
                        <m:rPr>
                          <m:nor/>
                        </m:rPr>
                        <a:rPr lang="en-US" altLang="zh-CN" sz="2400" b="1" i="0" kern="0" dirty="0" smtClean="0">
                          <a:solidFill>
                            <a:srgbClr val="990033"/>
                          </a:solidFill>
                          <a:effectLst>
                            <a:outerShdw blurRad="38100" dist="38100" dir="2700000" algn="tl">
                              <a:srgbClr val="C0C0C0"/>
                            </a:outerShdw>
                          </a:effectLst>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 </m:t>
                      </m:r>
                    </m:oMath>
                  </m:oMathPara>
                </a14:m>
                <a:endParaRPr lang="en-US" altLang="zh-CN" sz="2400" b="1" kern="0" dirty="0">
                  <a:solidFill>
                    <a:srgbClr val="990033"/>
                  </a:solidFill>
                  <a:effectLst>
                    <a:outerShdw blurRad="38100" dist="38100" dir="2700000" algn="tl">
                      <a:srgbClr val="C0C0C0"/>
                    </a:outerShdw>
                  </a:effectLst>
                  <a:ea typeface="黑体" panose="02010609060101010101" pitchFamily="49" charset="-122"/>
                  <a:cs typeface="Times New Roman" panose="02020603050405020304" pitchFamily="18" charset="0"/>
                  <a:sym typeface="Symbol" panose="05050102010706020507" pitchFamily="18" charset="2"/>
                </a:endParaRPr>
              </a:p>
              <a:p>
                <a:pPr marL="457200" lvl="1" indent="0" eaLnBrk="1" hangingPunct="1">
                  <a:lnSpc>
                    <a:spcPts val="400"/>
                  </a:lnSpc>
                  <a:spcBef>
                    <a:spcPts val="0"/>
                  </a:spcBef>
                  <a:spcAft>
                    <a:spcPts val="0"/>
                  </a:spcAft>
                  <a:buClr>
                    <a:srgbClr val="228A88"/>
                  </a:buClr>
                  <a:buNone/>
                  <a:defRPr/>
                </a:pPr>
                <a14:m>
                  <m:oMathPara xmlns:m="http://schemas.openxmlformats.org/officeDocument/2006/math">
                    <m:oMathParaPr>
                      <m:jc m:val="centerGroup"/>
                    </m:oMathParaPr>
                    <m:oMath xmlns:m="http://schemas.openxmlformats.org/officeDocument/2006/math">
                      <m:r>
                        <a:rPr lang="zh-CN" altLang="en-US" sz="2400" b="1" i="1" kern="0" dirty="0" smtClean="0">
                          <a:solidFill>
                            <a:srgbClr val="990033"/>
                          </a:solidFill>
                          <a:effectLst>
                            <a:outerShdw blurRad="38100" dist="38100" dir="2700000" algn="tl">
                              <a:srgbClr val="C0C0C0"/>
                            </a:outerShdw>
                          </a:effectLst>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oMath>
                  </m:oMathPara>
                </a14:m>
                <a:endParaRPr lang="zh-CN" altLang="en-US" sz="2000" b="1" kern="0" dirty="0">
                  <a:solidFill>
                    <a:schemeClr val="hlink"/>
                  </a:solidFill>
                  <a:ea typeface="黑体" panose="02010609060101010101" pitchFamily="49" charset="-122"/>
                  <a:cs typeface="Times New Roman" panose="02020603050405020304" pitchFamily="18" charset="0"/>
                </a:endParaRPr>
              </a:p>
            </p:txBody>
          </p:sp>
        </mc:Choice>
        <mc:Fallback xmlns="">
          <p:sp>
            <p:nvSpPr>
              <p:cNvPr id="11" name="Rectangle 3"/>
              <p:cNvSpPr txBox="1">
                <a:spLocks noRot="1" noChangeAspect="1" noMove="1" noResize="1" noEditPoints="1" noAdjustHandles="1" noChangeArrowheads="1" noChangeShapeType="1" noTextEdit="1"/>
              </p:cNvSpPr>
              <p:nvPr/>
            </p:nvSpPr>
            <p:spPr bwMode="auto">
              <a:xfrm>
                <a:off x="3790735" y="1655882"/>
                <a:ext cx="1555531" cy="3623556"/>
              </a:xfrm>
              <a:prstGeom prst="rect">
                <a:avLst/>
              </a:prstGeom>
              <a:blipFill>
                <a:blip r:embed="rId3"/>
                <a:stretch>
                  <a:fillRect/>
                </a:stretch>
              </a:blipFill>
              <a:ln>
                <a:noFill/>
              </a:ln>
              <a:effectLst/>
              <a:extLst/>
            </p:spPr>
            <p:txBody>
              <a:bodyPr/>
              <a:lstStyle/>
              <a:p>
                <a:r>
                  <a:rPr lang="zh-CN" altLang="en-US">
                    <a:noFill/>
                  </a:rPr>
                  <a:t> </a:t>
                </a:r>
              </a:p>
            </p:txBody>
          </p:sp>
        </mc:Fallback>
      </mc:AlternateContent>
      <p:sp>
        <p:nvSpPr>
          <p:cNvPr id="13" name="Text Box 2"/>
          <p:cNvSpPr txBox="1">
            <a:spLocks noChangeArrowheads="1"/>
          </p:cNvSpPr>
          <p:nvPr/>
        </p:nvSpPr>
        <p:spPr bwMode="auto">
          <a:xfrm>
            <a:off x="463657" y="875850"/>
            <a:ext cx="3908646"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4"/>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1"/>
              </a:buClr>
              <a:buFont typeface="Wingdings" panose="05000000000000000000" pitchFamily="2" charset="2"/>
              <a:buChar char="&amp;"/>
            </a:pP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五个常用联结词</a:t>
            </a:r>
          </a:p>
        </p:txBody>
      </p:sp>
      <p:sp>
        <p:nvSpPr>
          <p:cNvPr id="14" name="Rectangle 3"/>
          <p:cNvSpPr txBox="1">
            <a:spLocks noChangeArrowheads="1"/>
          </p:cNvSpPr>
          <p:nvPr/>
        </p:nvSpPr>
        <p:spPr bwMode="auto">
          <a:xfrm>
            <a:off x="5591500" y="1631103"/>
            <a:ext cx="2049517" cy="2954655"/>
          </a:xfrm>
          <a:prstGeom prst="rect">
            <a:avLst/>
          </a:prstGeom>
          <a:noFill/>
          <a:ln>
            <a:noFill/>
          </a:ln>
          <a:effectLst/>
        </p:spPr>
        <p:txBody>
          <a:bodyPr wrap="square">
            <a:spAutoFit/>
          </a:bodyPr>
          <a:lstStyle>
            <a:lvl1pPr marL="400050" indent="-400050" algn="l" rtl="0" eaLnBrk="0" fontAlgn="base" hangingPunct="0">
              <a:spcBef>
                <a:spcPct val="20000"/>
              </a:spcBef>
              <a:spcAft>
                <a:spcPct val="0"/>
              </a:spcAft>
              <a:buChar char="•"/>
              <a:defRPr kumimoji="1" sz="28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20000"/>
              </a:spcBef>
              <a:spcAft>
                <a:spcPct val="0"/>
              </a:spcAft>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rtl="0" eaLnBrk="0" fontAlgn="base" hangingPunct="0">
              <a:lnSpc>
                <a:spcPct val="150000"/>
              </a:lnSpc>
              <a:spcBef>
                <a:spcPct val="20000"/>
              </a:spcBef>
              <a:spcAft>
                <a:spcPct val="0"/>
              </a:spcAft>
              <a:buChar char="•"/>
              <a:defRPr kumimoji="1" sz="2800">
                <a:solidFill>
                  <a:schemeClr val="tx1"/>
                </a:solidFill>
                <a:latin typeface="Times New Roman" panose="02020603050405020304" pitchFamily="18" charset="0"/>
                <a:ea typeface="宋体" panose="02010600030101010101" pitchFamily="2" charset="-122"/>
              </a:defRPr>
            </a:lvl3pPr>
            <a:lvl4pPr marL="1600200" indent="-228600" algn="l" rtl="0" eaLnBrk="0" fontAlgn="base" hangingPunct="0">
              <a:spcBef>
                <a:spcPct val="20000"/>
              </a:spcBef>
              <a:spcAft>
                <a:spcPct val="0"/>
              </a:spcAft>
              <a:buChar char="–"/>
              <a:defRPr kumimoji="1" sz="2800">
                <a:solidFill>
                  <a:schemeClr val="tx1"/>
                </a:solidFill>
                <a:latin typeface="Times New Roman" panose="02020603050405020304" pitchFamily="18" charset="0"/>
                <a:ea typeface="宋体" panose="02010600030101010101" pitchFamily="2" charset="-122"/>
              </a:defRPr>
            </a:lvl4pPr>
            <a:lvl5pPr marL="2057400" indent="-228600" algn="l" rtl="0" eaLnBrk="0" fontAlgn="base" hangingPunct="0">
              <a:spcBef>
                <a:spcPct val="20000"/>
              </a:spcBef>
              <a:spcAft>
                <a:spcPct val="0"/>
              </a:spcAft>
              <a:buChar char="»"/>
              <a:defRPr kumimoji="1" sz="2800">
                <a:solidFill>
                  <a:schemeClr val="tx1"/>
                </a:solidFill>
                <a:latin typeface="Times New Roman" panose="02020603050405020304" pitchFamily="18" charset="0"/>
                <a:ea typeface="宋体" panose="02010600030101010101" pitchFamily="2" charset="-122"/>
              </a:defRPr>
            </a:lvl5pPr>
            <a:lvl6pPr marL="2514600" indent="-228600" algn="l" rtl="0" eaLnBrk="0" fontAlgn="base" hangingPunct="0">
              <a:spcBef>
                <a:spcPct val="0"/>
              </a:spcBef>
              <a:spcAft>
                <a:spcPct val="0"/>
              </a:spcAft>
              <a:buChar char="»"/>
              <a:defRPr kumimoji="1" sz="2800">
                <a:solidFill>
                  <a:schemeClr val="tx1"/>
                </a:solidFill>
                <a:latin typeface="Times New Roman" panose="02020603050405020304" pitchFamily="18" charset="0"/>
                <a:ea typeface="宋体" panose="02010600030101010101" pitchFamily="2" charset="-122"/>
              </a:defRPr>
            </a:lvl6pPr>
            <a:lvl7pPr marL="2971800" indent="-228600" algn="l" rtl="0" eaLnBrk="0" fontAlgn="base" hangingPunct="0">
              <a:spcBef>
                <a:spcPct val="0"/>
              </a:spcBef>
              <a:spcAft>
                <a:spcPct val="0"/>
              </a:spcAft>
              <a:buChar char="»"/>
              <a:defRPr kumimoji="1" sz="2800">
                <a:solidFill>
                  <a:schemeClr val="tx1"/>
                </a:solidFill>
                <a:latin typeface="Times New Roman" panose="02020603050405020304" pitchFamily="18" charset="0"/>
                <a:ea typeface="宋体" panose="02010600030101010101" pitchFamily="2" charset="-122"/>
              </a:defRPr>
            </a:lvl7pPr>
            <a:lvl8pPr marL="3429000" indent="-228600" algn="l" rtl="0" eaLnBrk="0" fontAlgn="base" hangingPunct="0">
              <a:spcBef>
                <a:spcPct val="0"/>
              </a:spcBef>
              <a:spcAft>
                <a:spcPct val="0"/>
              </a:spcAft>
              <a:buChar char="»"/>
              <a:defRPr kumimoji="1" sz="2800">
                <a:solidFill>
                  <a:schemeClr val="tx1"/>
                </a:solidFill>
                <a:latin typeface="Times New Roman" panose="02020603050405020304" pitchFamily="18" charset="0"/>
                <a:ea typeface="宋体" panose="02010600030101010101" pitchFamily="2" charset="-122"/>
              </a:defRPr>
            </a:lvl8pPr>
            <a:lvl9pPr marL="3886200" indent="-228600" algn="l" rtl="0" eaLnBrk="0" fontAlgn="base" hangingPunct="0">
              <a:spcBef>
                <a:spcPct val="0"/>
              </a:spcBef>
              <a:spcAft>
                <a:spcPct val="0"/>
              </a:spcAft>
              <a:buChar char="»"/>
              <a:defRPr kumimoji="1" sz="2800">
                <a:solidFill>
                  <a:schemeClr val="tx1"/>
                </a:solidFill>
                <a:latin typeface="Times New Roman" panose="02020603050405020304" pitchFamily="18" charset="0"/>
                <a:ea typeface="宋体" panose="02010600030101010101" pitchFamily="2" charset="-122"/>
              </a:defRPr>
            </a:lvl9pPr>
          </a:lstStyle>
          <a:p>
            <a:pPr marL="457200" lvl="1" indent="-457200" eaLnBrk="1" hangingPunct="1">
              <a:lnSpc>
                <a:spcPct val="150000"/>
              </a:lnSpc>
              <a:spcBef>
                <a:spcPct val="25000"/>
              </a:spcBef>
              <a:spcAft>
                <a:spcPct val="20000"/>
              </a:spcAft>
              <a:buClr>
                <a:srgbClr val="228A88"/>
              </a:buClr>
              <a:buNone/>
              <a:defRPr/>
            </a:pPr>
            <a:r>
              <a:rPr lang="en-US" altLang="zh-CN" sz="2000" b="1" kern="0" dirty="0">
                <a:solidFill>
                  <a:srgbClr val="990033"/>
                </a:solidFill>
                <a:effectLst>
                  <a:outerShdw blurRad="38100" dist="38100" dir="2700000" algn="tl">
                    <a:srgbClr val="C0C0C0"/>
                  </a:outerShdw>
                </a:effectLst>
                <a:ea typeface="黑体" panose="02010609060101010101" pitchFamily="49" charset="-122"/>
                <a:cs typeface="Times New Roman" panose="02020603050405020304" pitchFamily="18" charset="0"/>
                <a:sym typeface="Symbol" panose="05050102010706020507" pitchFamily="18" charset="2"/>
              </a:rPr>
              <a:t>  </a:t>
            </a:r>
            <a:r>
              <a:rPr lang="en-US" altLang="zh-CN" sz="2000" b="1" kern="0" dirty="0">
                <a:solidFill>
                  <a:schemeClr val="hlink"/>
                </a:solidFill>
                <a:ea typeface="黑体" panose="02010609060101010101" pitchFamily="49" charset="-122"/>
                <a:cs typeface="Times New Roman" panose="02020603050405020304" pitchFamily="18" charset="0"/>
              </a:rPr>
              <a:t>NOT   (</a:t>
            </a:r>
            <a:r>
              <a:rPr lang="en-US" altLang="zh-CN" sz="2000" b="1" kern="0" dirty="0">
                <a:solidFill>
                  <a:srgbClr val="FF0000"/>
                </a:solidFill>
                <a:ea typeface="黑体" panose="02010609060101010101" pitchFamily="49" charset="-122"/>
                <a:cs typeface="Times New Roman" panose="02020603050405020304" pitchFamily="18" charset="0"/>
              </a:rPr>
              <a:t>!</a:t>
            </a:r>
            <a:r>
              <a:rPr lang="en-US" altLang="zh-CN" sz="2000" b="1" kern="0" dirty="0">
                <a:solidFill>
                  <a:schemeClr val="hlink"/>
                </a:solidFill>
                <a:ea typeface="黑体" panose="02010609060101010101" pitchFamily="49" charset="-122"/>
                <a:cs typeface="Times New Roman" panose="02020603050405020304" pitchFamily="18" charset="0"/>
              </a:rPr>
              <a:t>)</a:t>
            </a:r>
          </a:p>
          <a:p>
            <a:pPr marL="457200" lvl="1" indent="-457200" eaLnBrk="1" hangingPunct="1">
              <a:lnSpc>
                <a:spcPct val="150000"/>
              </a:lnSpc>
              <a:spcBef>
                <a:spcPct val="25000"/>
              </a:spcBef>
              <a:spcAft>
                <a:spcPct val="20000"/>
              </a:spcAft>
              <a:buClr>
                <a:srgbClr val="228A88"/>
              </a:buClr>
              <a:buNone/>
              <a:defRPr/>
            </a:pPr>
            <a:r>
              <a:rPr lang="zh-CN" altLang="en-US" sz="1667" b="1" kern="0" dirty="0">
                <a:ea typeface="黑体" panose="02010609060101010101" pitchFamily="49" charset="-122"/>
                <a:cs typeface="Times New Roman" panose="02020603050405020304" pitchFamily="18" charset="0"/>
              </a:rPr>
              <a:t>   </a:t>
            </a:r>
            <a:r>
              <a:rPr lang="en-US" altLang="zh-CN" sz="2000" b="1" kern="0" dirty="0">
                <a:solidFill>
                  <a:schemeClr val="hlink"/>
                </a:solidFill>
                <a:ea typeface="黑体" panose="02010609060101010101" pitchFamily="49" charset="-122"/>
                <a:cs typeface="Times New Roman" panose="02020603050405020304" pitchFamily="18" charset="0"/>
              </a:rPr>
              <a:t>AND  (</a:t>
            </a:r>
            <a:r>
              <a:rPr lang="en-US" altLang="zh-CN" sz="2000" b="1" kern="0" dirty="0">
                <a:solidFill>
                  <a:srgbClr val="FF0000"/>
                </a:solidFill>
                <a:ea typeface="黑体" panose="02010609060101010101" pitchFamily="49" charset="-122"/>
                <a:cs typeface="Times New Roman" panose="02020603050405020304" pitchFamily="18" charset="0"/>
              </a:rPr>
              <a:t>&amp;&amp;</a:t>
            </a:r>
            <a:r>
              <a:rPr lang="en-US" altLang="zh-CN" sz="2000" b="1" kern="0" dirty="0">
                <a:solidFill>
                  <a:schemeClr val="hlink"/>
                </a:solidFill>
                <a:ea typeface="黑体" panose="02010609060101010101" pitchFamily="49" charset="-122"/>
                <a:cs typeface="Times New Roman" panose="02020603050405020304" pitchFamily="18" charset="0"/>
              </a:rPr>
              <a:t>)</a:t>
            </a:r>
          </a:p>
          <a:p>
            <a:pPr marL="457200" lvl="1" indent="-457200" eaLnBrk="1" hangingPunct="1">
              <a:lnSpc>
                <a:spcPct val="150000"/>
              </a:lnSpc>
              <a:spcBef>
                <a:spcPct val="25000"/>
              </a:spcBef>
              <a:spcAft>
                <a:spcPct val="20000"/>
              </a:spcAft>
              <a:buClr>
                <a:srgbClr val="228A88"/>
              </a:buClr>
              <a:buNone/>
              <a:defRPr/>
            </a:pPr>
            <a:r>
              <a:rPr lang="zh-CN" altLang="en-US" sz="1667" b="1" kern="0" dirty="0">
                <a:ea typeface="黑体" panose="02010609060101010101" pitchFamily="49" charset="-122"/>
                <a:cs typeface="Times New Roman" panose="02020603050405020304" pitchFamily="18" charset="0"/>
              </a:rPr>
              <a:t>   </a:t>
            </a:r>
            <a:r>
              <a:rPr lang="en-US" altLang="zh-CN" sz="2000" b="1" kern="0" dirty="0">
                <a:solidFill>
                  <a:schemeClr val="hlink"/>
                </a:solidFill>
                <a:ea typeface="黑体" panose="02010609060101010101" pitchFamily="49" charset="-122"/>
                <a:cs typeface="Times New Roman" panose="02020603050405020304" pitchFamily="18" charset="0"/>
              </a:rPr>
              <a:t>OR     ( </a:t>
            </a:r>
            <a:r>
              <a:rPr lang="en-US" altLang="zh-CN" sz="2000" b="1" kern="0" dirty="0">
                <a:solidFill>
                  <a:srgbClr val="FF0000"/>
                </a:solidFill>
                <a:ea typeface="黑体" panose="02010609060101010101" pitchFamily="49" charset="-122"/>
                <a:cs typeface="Times New Roman" panose="02020603050405020304" pitchFamily="18" charset="0"/>
              </a:rPr>
              <a:t>|| </a:t>
            </a:r>
            <a:r>
              <a:rPr lang="en-US" altLang="zh-CN" sz="2000" b="1" kern="0" dirty="0">
                <a:solidFill>
                  <a:schemeClr val="hlink"/>
                </a:solidFill>
                <a:ea typeface="黑体" panose="02010609060101010101" pitchFamily="49" charset="-122"/>
                <a:cs typeface="Times New Roman" panose="02020603050405020304" pitchFamily="18" charset="0"/>
              </a:rPr>
              <a:t>)</a:t>
            </a:r>
            <a:endParaRPr lang="zh-CN" altLang="en-US" sz="2000" b="1" kern="0" dirty="0">
              <a:solidFill>
                <a:schemeClr val="hlink"/>
              </a:solidFill>
              <a:ea typeface="黑体" panose="02010609060101010101" pitchFamily="49" charset="-122"/>
              <a:cs typeface="Times New Roman" panose="02020603050405020304" pitchFamily="18" charset="0"/>
            </a:endParaRPr>
          </a:p>
          <a:p>
            <a:pPr marL="457200" lvl="1" indent="-457200" eaLnBrk="1" hangingPunct="1">
              <a:lnSpc>
                <a:spcPct val="150000"/>
              </a:lnSpc>
              <a:spcBef>
                <a:spcPct val="25000"/>
              </a:spcBef>
              <a:spcAft>
                <a:spcPct val="20000"/>
              </a:spcAft>
              <a:buClr>
                <a:srgbClr val="228A88"/>
              </a:buClr>
              <a:buNone/>
              <a:defRPr/>
            </a:pPr>
            <a:r>
              <a:rPr lang="zh-CN" altLang="en-US" sz="2000" b="1" kern="0">
                <a:solidFill>
                  <a:srgbClr val="990033"/>
                </a:solidFill>
                <a:effectLst>
                  <a:outerShdw blurRad="38100" dist="38100" dir="2700000" algn="tl">
                    <a:srgbClr val="C0C0C0"/>
                  </a:outerShdw>
                </a:effectLst>
                <a:ea typeface="黑体" panose="02010609060101010101" pitchFamily="49" charset="-122"/>
                <a:cs typeface="Times New Roman" panose="02020603050405020304" pitchFamily="18" charset="0"/>
                <a:sym typeface="Symbol" panose="05050102010706020507" pitchFamily="18" charset="2"/>
              </a:rPr>
              <a:t>   </a:t>
            </a:r>
            <a:r>
              <a:rPr lang="en-US" altLang="zh-CN" sz="2000" b="1" kern="0">
                <a:solidFill>
                  <a:schemeClr val="hlink"/>
                </a:solidFill>
                <a:ea typeface="黑体" panose="02010609060101010101" pitchFamily="49" charset="-122"/>
                <a:cs typeface="Times New Roman" panose="02020603050405020304" pitchFamily="18" charset="0"/>
              </a:rPr>
              <a:t>if </a:t>
            </a:r>
            <a:r>
              <a:rPr lang="en-US" altLang="zh-CN" sz="2000" b="1" kern="0" dirty="0">
                <a:solidFill>
                  <a:schemeClr val="hlink"/>
                </a:solidFill>
                <a:ea typeface="黑体" panose="02010609060101010101" pitchFamily="49" charset="-122"/>
                <a:cs typeface="Times New Roman" panose="02020603050405020304" pitchFamily="18" charset="0"/>
              </a:rPr>
              <a:t>– then </a:t>
            </a:r>
          </a:p>
          <a:p>
            <a:pPr marL="457200" lvl="1" indent="-457200" eaLnBrk="1" hangingPunct="1">
              <a:lnSpc>
                <a:spcPct val="150000"/>
              </a:lnSpc>
              <a:spcBef>
                <a:spcPct val="25000"/>
              </a:spcBef>
              <a:spcAft>
                <a:spcPct val="20000"/>
              </a:spcAft>
              <a:buClr>
                <a:srgbClr val="228A88"/>
              </a:buClr>
              <a:buNone/>
              <a:defRPr/>
            </a:pPr>
            <a:r>
              <a:rPr lang="zh-CN" altLang="en-US" sz="2000" b="1" kern="0">
                <a:solidFill>
                  <a:srgbClr val="990033"/>
                </a:solidFill>
                <a:effectLst>
                  <a:outerShdw blurRad="38100" dist="38100" dir="2700000" algn="tl">
                    <a:srgbClr val="C0C0C0"/>
                  </a:outerShdw>
                </a:effectLst>
                <a:ea typeface="黑体" panose="02010609060101010101" pitchFamily="49" charset="-122"/>
                <a:cs typeface="Times New Roman" panose="02020603050405020304" pitchFamily="18" charset="0"/>
                <a:sym typeface="Symbol" panose="05050102010706020507" pitchFamily="18" charset="2"/>
              </a:rPr>
              <a:t>   </a:t>
            </a:r>
            <a:r>
              <a:rPr lang="en-US" altLang="zh-CN" sz="2000" b="1" kern="0">
                <a:solidFill>
                  <a:schemeClr val="hlink"/>
                </a:solidFill>
                <a:ea typeface="黑体" panose="02010609060101010101" pitchFamily="49" charset="-122"/>
                <a:cs typeface="Times New Roman" panose="02020603050405020304" pitchFamily="18" charset="0"/>
              </a:rPr>
              <a:t>if </a:t>
            </a:r>
            <a:r>
              <a:rPr lang="en-US" altLang="zh-CN" sz="2000" b="1" kern="0" dirty="0">
                <a:solidFill>
                  <a:schemeClr val="hlink"/>
                </a:solidFill>
                <a:ea typeface="黑体" panose="02010609060101010101" pitchFamily="49" charset="-122"/>
                <a:cs typeface="Times New Roman" panose="02020603050405020304" pitchFamily="18" charset="0"/>
              </a:rPr>
              <a:t>and </a:t>
            </a:r>
            <a:r>
              <a:rPr lang="en-US" altLang="zh-CN" sz="2000" b="1" kern="0">
                <a:solidFill>
                  <a:schemeClr val="hlink"/>
                </a:solidFill>
                <a:ea typeface="黑体" panose="02010609060101010101" pitchFamily="49" charset="-122"/>
                <a:cs typeface="Times New Roman" panose="02020603050405020304" pitchFamily="18" charset="0"/>
              </a:rPr>
              <a:t>only if</a:t>
            </a:r>
            <a:endParaRPr lang="zh-CN" altLang="en-US" sz="2000" b="1" kern="0" dirty="0">
              <a:solidFill>
                <a:schemeClr val="hlink"/>
              </a:solidFill>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7941382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4" end="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43</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211408" y="1576202"/>
            <a:ext cx="9048205" cy="1015663"/>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nSpc>
                <a:spcPct val="150000"/>
              </a:lnSpc>
              <a:spcAft>
                <a:spcPts val="0"/>
              </a:spcAft>
              <a:buClr>
                <a:srgbClr val="228A88"/>
              </a:buClr>
            </a:pPr>
            <a:r>
              <a:rPr lang="en-US" altLang="zh-CN" sz="2000" dirty="0">
                <a:ea typeface="黑体" panose="02010609060101010101" pitchFamily="49" charset="-122"/>
                <a:cs typeface="Times New Roman" panose="02020603050405020304" pitchFamily="18" charset="0"/>
                <a:sym typeface="Symbol" panose="05050102010706020507" pitchFamily="18" charset="2"/>
              </a:rPr>
              <a:t>【</a:t>
            </a:r>
            <a:r>
              <a:rPr lang="zh-CN" altLang="en-US" sz="2000" dirty="0">
                <a:ea typeface="黑体" panose="02010609060101010101" pitchFamily="49" charset="-122"/>
                <a:cs typeface="Times New Roman" panose="02020603050405020304" pitchFamily="18" charset="0"/>
                <a:sym typeface="Symbol" panose="05050102010706020507" pitchFamily="18" charset="2"/>
              </a:rPr>
              <a:t>定义</a:t>
            </a:r>
            <a:r>
              <a:rPr lang="en-US" altLang="zh-CN" sz="2000" dirty="0">
                <a:ea typeface="黑体" panose="02010609060101010101" pitchFamily="49" charset="-122"/>
                <a:cs typeface="Times New Roman" panose="02020603050405020304" pitchFamily="18" charset="0"/>
                <a:sym typeface="Symbol" panose="05050102010706020507" pitchFamily="18" charset="2"/>
              </a:rPr>
              <a:t>1-2.1】</a:t>
            </a:r>
            <a:r>
              <a:rPr lang="zh-CN" altLang="en-US" sz="2000" dirty="0">
                <a:latin typeface="+mn-ea"/>
                <a:ea typeface="+mn-ea"/>
                <a:sym typeface="Symbol" panose="05050102010706020507" pitchFamily="18" charset="2"/>
              </a:rPr>
              <a:t>设</a:t>
            </a:r>
            <a:r>
              <a:rPr lang="en-US" altLang="zh-CN" sz="2000" b="1" dirty="0">
                <a:solidFill>
                  <a:srgbClr val="00B050"/>
                </a:solidFill>
                <a:ea typeface="+mn-ea"/>
                <a:cs typeface="Times New Roman" panose="02020603050405020304" pitchFamily="18" charset="0"/>
                <a:sym typeface="Symbol" panose="05050102010706020507" pitchFamily="18" charset="2"/>
              </a:rPr>
              <a:t>P</a:t>
            </a:r>
            <a:r>
              <a:rPr lang="zh-CN" altLang="en-US" sz="2000" dirty="0">
                <a:latin typeface="+mn-ea"/>
                <a:ea typeface="+mn-ea"/>
                <a:sym typeface="Symbol" panose="05050102010706020507" pitchFamily="18" charset="2"/>
              </a:rPr>
              <a:t>为一个命题，</a:t>
            </a:r>
            <a:r>
              <a:rPr lang="en-US" altLang="zh-CN" sz="2000" dirty="0">
                <a:latin typeface="+mn-ea"/>
                <a:ea typeface="+mn-ea"/>
                <a:sym typeface="Symbol" panose="05050102010706020507" pitchFamily="18" charset="2"/>
              </a:rPr>
              <a:t>P</a:t>
            </a:r>
            <a:r>
              <a:rPr lang="zh-CN" altLang="en-US" sz="2000" dirty="0">
                <a:latin typeface="+mn-ea"/>
                <a:ea typeface="+mn-ea"/>
                <a:sym typeface="Symbol" panose="05050102010706020507" pitchFamily="18" charset="2"/>
              </a:rPr>
              <a:t>的</a:t>
            </a:r>
            <a:r>
              <a:rPr lang="zh-CN" altLang="en-US" sz="2000" b="1" dirty="0">
                <a:solidFill>
                  <a:srgbClr val="FF0000"/>
                </a:solidFill>
                <a:latin typeface="+mn-ea"/>
                <a:ea typeface="+mn-ea"/>
                <a:sym typeface="Symbol" panose="05050102010706020507" pitchFamily="18" charset="2"/>
              </a:rPr>
              <a:t>否定</a:t>
            </a:r>
            <a:r>
              <a:rPr lang="zh-CN" altLang="en-US" sz="2000" dirty="0">
                <a:latin typeface="+mn-ea"/>
                <a:ea typeface="+mn-ea"/>
                <a:sym typeface="Symbol" panose="05050102010706020507" pitchFamily="18" charset="2"/>
              </a:rPr>
              <a:t>是一个复合命题，记为</a:t>
            </a:r>
            <a:r>
              <a:rPr lang="en-US" altLang="zh-CN" sz="2000" b="1" kern="0" dirty="0">
                <a:solidFill>
                  <a:srgbClr val="00B050"/>
                </a:solidFill>
                <a:effectLst>
                  <a:outerShdw blurRad="38100" dist="38100" dir="2700000" algn="tl">
                    <a:srgbClr val="C0C0C0"/>
                  </a:outerShdw>
                </a:effectLst>
                <a:ea typeface="+mn-ea"/>
                <a:cs typeface="Times New Roman" panose="02020603050405020304" pitchFamily="18" charset="0"/>
                <a:sym typeface="Symbol" panose="05050102010706020507" pitchFamily="18" charset="2"/>
              </a:rPr>
              <a:t>P</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a:t>
            </a:r>
            <a:endPar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endParaRPr>
          </a:p>
          <a:p>
            <a:pPr>
              <a:lnSpc>
                <a:spcPct val="150000"/>
              </a:lnSpc>
              <a:spcAft>
                <a:spcPts val="0"/>
              </a:spcAft>
              <a:buClr>
                <a:srgbClr val="228A88"/>
              </a:buClr>
            </a:pPr>
            <a:r>
              <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            </a:t>
            </a:r>
            <a:endParaRPr lang="zh-CN" altLang="en-US" sz="2000" dirty="0">
              <a:latin typeface="+mn-ea"/>
              <a:ea typeface="+mn-ea"/>
              <a:sym typeface="Symbol" panose="05050102010706020507" pitchFamily="18" charset="2"/>
            </a:endParaRPr>
          </a:p>
        </p:txBody>
      </p:sp>
      <p:sp>
        <p:nvSpPr>
          <p:cNvPr id="10" name="Text Box 2"/>
          <p:cNvSpPr txBox="1">
            <a:spLocks noChangeArrowheads="1"/>
          </p:cNvSpPr>
          <p:nvPr/>
        </p:nvSpPr>
        <p:spPr bwMode="auto">
          <a:xfrm>
            <a:off x="378478" y="806028"/>
            <a:ext cx="3110955"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1"/>
              </a:buClr>
              <a:buFont typeface="Wingdings" panose="05000000000000000000" pitchFamily="2" charset="2"/>
              <a:buChar char="&amp;"/>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否定</a:t>
            </a:r>
            <a:r>
              <a:rPr lang="en-US" altLang="zh-CN" dirty="0">
                <a:solidFill>
                  <a:schemeClr val="bg1"/>
                </a:solidFill>
                <a:latin typeface="Times New Roman" panose="02020603050405020304" pitchFamily="18" charset="0"/>
                <a:cs typeface="Times New Roman" panose="02020603050405020304" pitchFamily="18" charset="0"/>
              </a:rPr>
              <a:t>(Negation)</a:t>
            </a:r>
            <a:endParaRPr lang="zh-CN" altLang="en-US" sz="2800" b="1" dirty="0">
              <a:solidFill>
                <a:schemeClr val="bg1"/>
              </a:solidFill>
              <a:latin typeface="Times New Roman" panose="02020603050405020304" pitchFamily="18" charset="0"/>
              <a:ea typeface="隶书" panose="02010509060101010101" pitchFamily="49" charset="-122"/>
              <a:cs typeface="Times New Roman" panose="02020603050405020304" pitchFamily="18" charset="0"/>
            </a:endParaRPr>
          </a:p>
        </p:txBody>
      </p:sp>
      <p:graphicFrame>
        <p:nvGraphicFramePr>
          <p:cNvPr id="11" name="Group 6"/>
          <p:cNvGraphicFramePr>
            <a:graphicFrameLocks noGrp="1"/>
          </p:cNvGraphicFramePr>
          <p:nvPr>
            <p:extLst>
              <p:ext uri="{D42A27DB-BD31-4B8C-83A1-F6EECF244321}">
                <p14:modId xmlns:p14="http://schemas.microsoft.com/office/powerpoint/2010/main" val="2024960718"/>
              </p:ext>
            </p:extLst>
          </p:nvPr>
        </p:nvGraphicFramePr>
        <p:xfrm>
          <a:off x="1846755" y="2930340"/>
          <a:ext cx="3919702" cy="2103833"/>
        </p:xfrm>
        <a:graphic>
          <a:graphicData uri="http://schemas.openxmlformats.org/drawingml/2006/table">
            <a:tbl>
              <a:tblPr/>
              <a:tblGrid>
                <a:gridCol w="1971037">
                  <a:extLst>
                    <a:ext uri="{9D8B030D-6E8A-4147-A177-3AD203B41FA5}">
                      <a16:colId xmlns:a16="http://schemas.microsoft.com/office/drawing/2014/main" val="20000"/>
                    </a:ext>
                  </a:extLst>
                </a:gridCol>
                <a:gridCol w="1948665">
                  <a:extLst>
                    <a:ext uri="{9D8B030D-6E8A-4147-A177-3AD203B41FA5}">
                      <a16:colId xmlns:a16="http://schemas.microsoft.com/office/drawing/2014/main" val="20001"/>
                    </a:ext>
                  </a:extLst>
                </a:gridCol>
              </a:tblGrid>
              <a:tr h="707545">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4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P</a:t>
                      </a:r>
                    </a:p>
                  </a:txBody>
                  <a:tcPr marL="76200" marR="76200" marT="38100" marB="381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4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¬P</a:t>
                      </a:r>
                    </a:p>
                  </a:txBody>
                  <a:tcPr marL="76200" marR="76200" marT="38100" marB="381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5967">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4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p>
                  </a:txBody>
                  <a:tcPr marL="76200" marR="76200" marT="38100" marB="381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4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US" altLang="zh-CN" sz="24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0" marB="381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80321">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4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US" altLang="zh-CN" sz="24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0" marB="381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4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p>
                  </a:txBody>
                  <a:tcPr marL="76200" marR="76200" marT="38100" marB="381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矩形 4"/>
          <p:cNvSpPr/>
          <p:nvPr/>
        </p:nvSpPr>
        <p:spPr>
          <a:xfrm>
            <a:off x="1778439" y="2228164"/>
            <a:ext cx="3089307" cy="400110"/>
          </a:xfrm>
          <a:prstGeom prst="rect">
            <a:avLst/>
          </a:prstGeom>
        </p:spPr>
        <p:txBody>
          <a:bodyPr wrap="none">
            <a:spAutoFit/>
          </a:bodyPr>
          <a:lstStyle/>
          <a:p>
            <a:r>
              <a:rPr lang="en-US" altLang="zh-CN" sz="2000" b="1" kern="0" dirty="0">
                <a:solidFill>
                  <a:srgbClr val="00B05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P</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的真值通过下表定义：</a:t>
            </a:r>
            <a:endParaRPr lang="zh-CN" altLang="en-US" sz="2000" dirty="0">
              <a:latin typeface="+mn-ea"/>
              <a:ea typeface="+mn-ea"/>
            </a:endParaRPr>
          </a:p>
        </p:txBody>
      </p:sp>
      <p:sp>
        <p:nvSpPr>
          <p:cNvPr id="12" name="矩形 11"/>
          <p:cNvSpPr/>
          <p:nvPr/>
        </p:nvSpPr>
        <p:spPr>
          <a:xfrm>
            <a:off x="6471307" y="2838819"/>
            <a:ext cx="2693714" cy="1938992"/>
          </a:xfrm>
          <a:prstGeom prst="rect">
            <a:avLst/>
          </a:prstGeom>
        </p:spPr>
        <p:txBody>
          <a:bodyPr wrap="square">
            <a:spAutoFit/>
          </a:bodyPr>
          <a:lstStyle/>
          <a:p>
            <a:pPr>
              <a:lnSpc>
                <a:spcPct val="150000"/>
              </a:lnSpc>
            </a:pPr>
            <a:r>
              <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   P:  </a:t>
            </a:r>
            <a:r>
              <a:rPr lang="zh-CN" altLang="en-US"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我喜欢唱歌</a:t>
            </a:r>
            <a:endPar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endParaRPr>
          </a:p>
          <a:p>
            <a:pPr>
              <a:lnSpc>
                <a:spcPct val="150000"/>
              </a:lnSpc>
            </a:pPr>
            <a:r>
              <a:rPr lang="en-US" altLang="zh-CN" sz="2000" b="1" kern="0" dirty="0">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P</a:t>
            </a:r>
            <a:r>
              <a:rPr lang="zh-CN" altLang="en-US" sz="2000" b="1" kern="0" dirty="0">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：我不喜欢唱歌</a:t>
            </a:r>
            <a:endParaRPr lang="en-US" altLang="zh-CN" sz="2000" b="1" kern="0" dirty="0">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endParaRPr>
          </a:p>
          <a:p>
            <a:pPr>
              <a:lnSpc>
                <a:spcPct val="150000"/>
              </a:lnSpc>
            </a:pPr>
            <a:r>
              <a:rPr lang="en-US" altLang="zh-CN" sz="2000" b="1" kern="0" dirty="0">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   P:   2&lt;3</a:t>
            </a:r>
          </a:p>
          <a:p>
            <a:pPr>
              <a:lnSpc>
                <a:spcPct val="150000"/>
              </a:lnSpc>
            </a:pPr>
            <a:r>
              <a:rPr lang="en-US" altLang="zh-CN" sz="2000" b="1" kern="0" dirty="0">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P</a:t>
            </a:r>
            <a:r>
              <a:rPr lang="zh-CN" altLang="en-US" sz="2000" b="1" kern="0" dirty="0">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b="1" kern="0" dirty="0">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2≥3</a:t>
            </a:r>
            <a:endPar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197289869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44</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211408" y="1576202"/>
            <a:ext cx="9374026" cy="495585"/>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nSpc>
                <a:spcPct val="150000"/>
              </a:lnSpc>
              <a:spcAft>
                <a:spcPts val="0"/>
              </a:spcAft>
              <a:buClr>
                <a:srgbClr val="228A88"/>
              </a:buClr>
            </a:pPr>
            <a:r>
              <a:rPr lang="en-US" altLang="zh-CN" sz="2000" dirty="0">
                <a:ea typeface="黑体" panose="02010609060101010101" pitchFamily="49" charset="-122"/>
                <a:cs typeface="Times New Roman" panose="02020603050405020304" pitchFamily="18" charset="0"/>
                <a:sym typeface="Symbol" panose="05050102010706020507" pitchFamily="18" charset="2"/>
              </a:rPr>
              <a:t>【</a:t>
            </a:r>
            <a:r>
              <a:rPr lang="zh-CN" altLang="en-US" sz="2000" dirty="0">
                <a:ea typeface="黑体" panose="02010609060101010101" pitchFamily="49" charset="-122"/>
                <a:cs typeface="Times New Roman" panose="02020603050405020304" pitchFamily="18" charset="0"/>
                <a:sym typeface="Symbol" panose="05050102010706020507" pitchFamily="18" charset="2"/>
              </a:rPr>
              <a:t>定义</a:t>
            </a:r>
            <a:r>
              <a:rPr lang="en-US" altLang="zh-CN" sz="2000" dirty="0">
                <a:ea typeface="黑体" panose="02010609060101010101" pitchFamily="49" charset="-122"/>
                <a:cs typeface="Times New Roman" panose="02020603050405020304" pitchFamily="18" charset="0"/>
                <a:sym typeface="Symbol" panose="05050102010706020507" pitchFamily="18" charset="2"/>
              </a:rPr>
              <a:t>1-2.2】</a:t>
            </a:r>
            <a:r>
              <a:rPr lang="zh-CN" altLang="en-US" sz="2000" dirty="0">
                <a:latin typeface="+mn-ea"/>
                <a:ea typeface="+mn-ea"/>
                <a:sym typeface="Symbol" panose="05050102010706020507" pitchFamily="18" charset="2"/>
              </a:rPr>
              <a:t>设 </a:t>
            </a:r>
            <a:r>
              <a:rPr lang="en-US" altLang="zh-CN" sz="2000" b="1" dirty="0">
                <a:solidFill>
                  <a:srgbClr val="00B050"/>
                </a:solidFill>
                <a:ea typeface="+mn-ea"/>
                <a:cs typeface="Times New Roman" panose="02020603050405020304" pitchFamily="18" charset="0"/>
                <a:sym typeface="Symbol" panose="05050102010706020507" pitchFamily="18" charset="2"/>
              </a:rPr>
              <a:t>P</a:t>
            </a:r>
            <a:r>
              <a:rPr lang="zh-CN" altLang="en-US" sz="2000" b="1" dirty="0">
                <a:solidFill>
                  <a:srgbClr val="00B050"/>
                </a:solidFill>
                <a:ea typeface="+mn-ea"/>
                <a:cs typeface="Times New Roman" panose="02020603050405020304" pitchFamily="18" charset="0"/>
                <a:sym typeface="Symbol" panose="05050102010706020507" pitchFamily="18" charset="2"/>
              </a:rPr>
              <a:t>、</a:t>
            </a:r>
            <a:r>
              <a:rPr lang="en-US" altLang="zh-CN" sz="2000" b="1" dirty="0">
                <a:solidFill>
                  <a:srgbClr val="00B050"/>
                </a:solidFill>
                <a:ea typeface="+mn-ea"/>
                <a:cs typeface="Times New Roman" panose="02020603050405020304" pitchFamily="18" charset="0"/>
                <a:sym typeface="Symbol" panose="05050102010706020507" pitchFamily="18" charset="2"/>
              </a:rPr>
              <a:t>Q</a:t>
            </a:r>
            <a:r>
              <a:rPr lang="en-US" altLang="zh-CN" sz="2000" dirty="0">
                <a:latin typeface="+mn-ea"/>
                <a:ea typeface="+mn-ea"/>
                <a:sym typeface="Symbol" panose="05050102010706020507" pitchFamily="18" charset="2"/>
              </a:rPr>
              <a:t> </a:t>
            </a:r>
            <a:r>
              <a:rPr lang="zh-CN" altLang="en-US" sz="2000" dirty="0">
                <a:latin typeface="+mn-ea"/>
                <a:ea typeface="+mn-ea"/>
                <a:sym typeface="Symbol" panose="05050102010706020507" pitchFamily="18" charset="2"/>
              </a:rPr>
              <a:t>为两个命题，则</a:t>
            </a:r>
            <a:r>
              <a:rPr lang="en-US" altLang="zh-CN" sz="2000" b="1" dirty="0">
                <a:ea typeface="+mn-ea"/>
                <a:cs typeface="Times New Roman" panose="02020603050405020304" pitchFamily="18" charset="0"/>
                <a:sym typeface="Symbol" panose="05050102010706020507" pitchFamily="18" charset="2"/>
              </a:rPr>
              <a:t>P</a:t>
            </a:r>
            <a:r>
              <a:rPr lang="zh-CN" altLang="en-US" sz="2000" dirty="0">
                <a:ea typeface="+mn-ea"/>
                <a:cs typeface="Times New Roman" panose="02020603050405020304" pitchFamily="18" charset="0"/>
                <a:sym typeface="Symbol" panose="05050102010706020507" pitchFamily="18" charset="2"/>
              </a:rPr>
              <a:t>与</a:t>
            </a:r>
            <a:r>
              <a:rPr lang="en-US" altLang="zh-CN" sz="2000" b="1" dirty="0">
                <a:ea typeface="+mn-ea"/>
                <a:cs typeface="Times New Roman" panose="02020603050405020304" pitchFamily="18" charset="0"/>
                <a:sym typeface="Symbol" panose="05050102010706020507" pitchFamily="18" charset="2"/>
              </a:rPr>
              <a:t>Q</a:t>
            </a:r>
            <a:r>
              <a:rPr lang="zh-CN" altLang="en-US" sz="2000" dirty="0">
                <a:latin typeface="+mn-ea"/>
                <a:ea typeface="+mn-ea"/>
                <a:sym typeface="Symbol" panose="05050102010706020507" pitchFamily="18" charset="2"/>
              </a:rPr>
              <a:t>的</a:t>
            </a:r>
            <a:r>
              <a:rPr lang="zh-CN" altLang="en-US" sz="2000" b="1" dirty="0">
                <a:solidFill>
                  <a:srgbClr val="FF0000"/>
                </a:solidFill>
                <a:latin typeface="+mn-ea"/>
                <a:ea typeface="+mn-ea"/>
                <a:sym typeface="Symbol" panose="05050102010706020507" pitchFamily="18" charset="2"/>
              </a:rPr>
              <a:t>合取</a:t>
            </a:r>
            <a:r>
              <a:rPr lang="zh-CN" altLang="en-US" sz="2000" dirty="0">
                <a:latin typeface="+mn-ea"/>
                <a:ea typeface="+mn-ea"/>
                <a:sym typeface="Symbol" panose="05050102010706020507" pitchFamily="18" charset="2"/>
              </a:rPr>
              <a:t>是一个复合命题，记为</a:t>
            </a:r>
            <a:r>
              <a:rPr lang="en-US" altLang="zh-CN" sz="2000" b="1" dirty="0">
                <a:solidFill>
                  <a:srgbClr val="00B050"/>
                </a:solidFill>
                <a:effectLst>
                  <a:outerShdw blurRad="38100" dist="38100" dir="2700000" algn="tl">
                    <a:srgbClr val="FFFFFF"/>
                  </a:outerShdw>
                </a:effectLst>
              </a:rPr>
              <a:t>P</a:t>
            </a:r>
            <a:r>
              <a:rPr lang="en-US" altLang="zh-CN" sz="2000" b="1" dirty="0">
                <a:solidFill>
                  <a:srgbClr val="00B050"/>
                </a:solidFill>
                <a:effectLst>
                  <a:outerShdw blurRad="38100" dist="38100" dir="2700000" algn="tl">
                    <a:srgbClr val="FFFFFF"/>
                  </a:outerShdw>
                </a:effectLst>
                <a:sym typeface="Symbol" panose="05050102010706020507" pitchFamily="18" charset="2"/>
              </a:rPr>
              <a:t>Q</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a:t>
            </a:r>
            <a:r>
              <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 </a:t>
            </a:r>
            <a:endParaRPr lang="zh-CN" altLang="en-US" sz="2000" dirty="0">
              <a:latin typeface="+mn-ea"/>
              <a:ea typeface="+mn-ea"/>
              <a:sym typeface="Symbol" panose="05050102010706020507" pitchFamily="18" charset="2"/>
            </a:endParaRPr>
          </a:p>
        </p:txBody>
      </p:sp>
      <p:sp>
        <p:nvSpPr>
          <p:cNvPr id="10" name="Text Box 2"/>
          <p:cNvSpPr txBox="1">
            <a:spLocks noChangeArrowheads="1"/>
          </p:cNvSpPr>
          <p:nvPr/>
        </p:nvSpPr>
        <p:spPr bwMode="auto">
          <a:xfrm>
            <a:off x="378478" y="806028"/>
            <a:ext cx="4088419"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1"/>
              </a:buClr>
              <a:buFont typeface="Wingdings" panose="05000000000000000000" pitchFamily="2" charset="2"/>
              <a:buChar char="&amp;"/>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合取</a:t>
            </a:r>
            <a:r>
              <a:rPr lang="en-US" altLang="zh-CN" dirty="0">
                <a:solidFill>
                  <a:schemeClr val="bg1"/>
                </a:solidFill>
                <a:latin typeface="Times New Roman" panose="02020603050405020304" pitchFamily="18" charset="0"/>
                <a:cs typeface="Times New Roman" panose="02020603050405020304" pitchFamily="18" charset="0"/>
              </a:rPr>
              <a:t>(Conjunction)</a:t>
            </a:r>
            <a:endParaRPr lang="zh-CN" altLang="en-US" sz="2800" b="1" dirty="0">
              <a:solidFill>
                <a:schemeClr val="bg1"/>
              </a:solidFill>
              <a:latin typeface="Times New Roman" panose="02020603050405020304" pitchFamily="18" charset="0"/>
              <a:ea typeface="隶书" panose="02010509060101010101" pitchFamily="49" charset="-122"/>
              <a:cs typeface="Times New Roman" panose="02020603050405020304" pitchFamily="18" charset="0"/>
            </a:endParaRPr>
          </a:p>
        </p:txBody>
      </p:sp>
      <p:sp>
        <p:nvSpPr>
          <p:cNvPr id="5" name="矩形 4"/>
          <p:cNvSpPr/>
          <p:nvPr/>
        </p:nvSpPr>
        <p:spPr>
          <a:xfrm>
            <a:off x="1778439" y="2228164"/>
            <a:ext cx="3345788" cy="400110"/>
          </a:xfrm>
          <a:prstGeom prst="rect">
            <a:avLst/>
          </a:prstGeom>
        </p:spPr>
        <p:txBody>
          <a:bodyPr wrap="none">
            <a:spAutoFit/>
          </a:bodyPr>
          <a:lstStyle/>
          <a:p>
            <a:r>
              <a:rPr lang="en-US" altLang="zh-CN" sz="2000" b="1" dirty="0">
                <a:solidFill>
                  <a:srgbClr val="00B050"/>
                </a:solidFill>
                <a:effectLst>
                  <a:outerShdw blurRad="38100" dist="38100" dir="2700000" algn="tl">
                    <a:srgbClr val="FFFFFF"/>
                  </a:outerShdw>
                </a:effectLst>
              </a:rPr>
              <a:t> P</a:t>
            </a:r>
            <a:r>
              <a:rPr lang="en-US" altLang="zh-CN" sz="2000" b="1" dirty="0">
                <a:solidFill>
                  <a:srgbClr val="00B050"/>
                </a:solidFill>
                <a:effectLst>
                  <a:outerShdw blurRad="38100" dist="38100" dir="2700000" algn="tl">
                    <a:srgbClr val="FFFFFF"/>
                  </a:outerShdw>
                </a:effectLst>
                <a:sym typeface="Symbol" panose="05050102010706020507" pitchFamily="18" charset="2"/>
              </a:rPr>
              <a:t>Q</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的真值通过下表定义：</a:t>
            </a:r>
            <a:endParaRPr lang="zh-CN" altLang="en-US" sz="2000" dirty="0">
              <a:latin typeface="+mn-ea"/>
              <a:ea typeface="+mn-ea"/>
            </a:endParaRPr>
          </a:p>
        </p:txBody>
      </p:sp>
      <p:sp>
        <p:nvSpPr>
          <p:cNvPr id="12" name="矩形 11"/>
          <p:cNvSpPr/>
          <p:nvPr/>
        </p:nvSpPr>
        <p:spPr>
          <a:xfrm>
            <a:off x="6050892" y="2792978"/>
            <a:ext cx="3954955" cy="1477328"/>
          </a:xfrm>
          <a:prstGeom prst="rect">
            <a:avLst/>
          </a:prstGeom>
        </p:spPr>
        <p:txBody>
          <a:bodyPr wrap="square">
            <a:spAutoFit/>
          </a:bodyPr>
          <a:lstStyle/>
          <a:p>
            <a:pPr algn="just">
              <a:lnSpc>
                <a:spcPct val="150000"/>
              </a:lnSpc>
            </a:pPr>
            <a:r>
              <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P:      </a:t>
            </a:r>
            <a:r>
              <a:rPr lang="zh-CN" altLang="en-US"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我喜欢唱歌</a:t>
            </a:r>
            <a:endPar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endParaRPr>
          </a:p>
          <a:p>
            <a:pPr algn="just">
              <a:lnSpc>
                <a:spcPct val="150000"/>
              </a:lnSpc>
            </a:pPr>
            <a:r>
              <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Q:      </a:t>
            </a:r>
            <a:r>
              <a:rPr lang="zh-CN" altLang="en-US"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我喜欢跳舞</a:t>
            </a:r>
            <a:endPar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endParaRPr>
          </a:p>
          <a:p>
            <a:pPr>
              <a:lnSpc>
                <a:spcPct val="150000"/>
              </a:lnSpc>
            </a:pPr>
            <a:r>
              <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P</a:t>
            </a:r>
            <a:r>
              <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Q: </a:t>
            </a:r>
            <a:r>
              <a:rPr lang="zh-CN" altLang="en-US"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我喜欢唱歌，并且喜欢跳舞。</a:t>
            </a:r>
            <a:endPar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endParaRPr>
          </a:p>
        </p:txBody>
      </p:sp>
      <p:graphicFrame>
        <p:nvGraphicFramePr>
          <p:cNvPr id="13" name="Group 36"/>
          <p:cNvGraphicFramePr>
            <a:graphicFrameLocks noGrp="1"/>
          </p:cNvGraphicFramePr>
          <p:nvPr>
            <p:extLst>
              <p:ext uri="{D42A27DB-BD31-4B8C-83A1-F6EECF244321}">
                <p14:modId xmlns:p14="http://schemas.microsoft.com/office/powerpoint/2010/main" val="3695844536"/>
              </p:ext>
            </p:extLst>
          </p:nvPr>
        </p:nvGraphicFramePr>
        <p:xfrm>
          <a:off x="1734207" y="2742740"/>
          <a:ext cx="3941380" cy="2039468"/>
        </p:xfrm>
        <a:graphic>
          <a:graphicData uri="http://schemas.openxmlformats.org/drawingml/2006/table">
            <a:tbl>
              <a:tblPr/>
              <a:tblGrid>
                <a:gridCol w="1213677">
                  <a:extLst>
                    <a:ext uri="{9D8B030D-6E8A-4147-A177-3AD203B41FA5}">
                      <a16:colId xmlns:a16="http://schemas.microsoft.com/office/drawing/2014/main" val="20000"/>
                    </a:ext>
                  </a:extLst>
                </a:gridCol>
                <a:gridCol w="1046966">
                  <a:extLst>
                    <a:ext uri="{9D8B030D-6E8A-4147-A177-3AD203B41FA5}">
                      <a16:colId xmlns:a16="http://schemas.microsoft.com/office/drawing/2014/main" val="20001"/>
                    </a:ext>
                  </a:extLst>
                </a:gridCol>
                <a:gridCol w="1680737">
                  <a:extLst>
                    <a:ext uri="{9D8B030D-6E8A-4147-A177-3AD203B41FA5}">
                      <a16:colId xmlns:a16="http://schemas.microsoft.com/office/drawing/2014/main" val="20002"/>
                    </a:ext>
                  </a:extLst>
                </a:gridCol>
              </a:tblGrid>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P</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Q</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P</a:t>
                      </a:r>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sym typeface="Symbol" panose="05050102010706020507" pitchFamily="18" charset="2"/>
                        </a:rPr>
                        <a:t>Q</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sym typeface="Symbol" panose="05050102010706020507" pitchFamily="18" charset="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660">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 name="矩形 3"/>
          <p:cNvSpPr/>
          <p:nvPr/>
        </p:nvSpPr>
        <p:spPr>
          <a:xfrm>
            <a:off x="469564" y="4898505"/>
            <a:ext cx="5815621" cy="400110"/>
          </a:xfrm>
          <a:prstGeom prst="rect">
            <a:avLst/>
          </a:prstGeom>
          <a:solidFill>
            <a:srgbClr val="3366FF"/>
          </a:solidFill>
        </p:spPr>
        <p:txBody>
          <a:bodyPr wrap="square">
            <a:spAutoFit/>
          </a:bodyPr>
          <a:lstStyle/>
          <a:p>
            <a:pPr>
              <a:spcBef>
                <a:spcPct val="20000"/>
              </a:spcBef>
              <a:defRPr/>
            </a:pPr>
            <a:r>
              <a:rPr lang="zh-CN" altLang="en-US" sz="2000" b="1" dirty="0">
                <a:solidFill>
                  <a:schemeClr val="bg1"/>
                </a:solidFill>
                <a:latin typeface="Times New Roman" panose="02020603050405020304" pitchFamily="18" charset="0"/>
                <a:ea typeface="+mn-ea"/>
                <a:cs typeface="Times New Roman" panose="02020603050405020304" pitchFamily="18" charset="0"/>
              </a:rPr>
              <a:t>当且仅当</a:t>
            </a:r>
            <a:r>
              <a:rPr lang="en-US" altLang="zh-CN" sz="2000" b="1" dirty="0">
                <a:solidFill>
                  <a:schemeClr val="bg1"/>
                </a:solidFill>
                <a:latin typeface="Times New Roman" panose="02020603050405020304" pitchFamily="18" charset="0"/>
                <a:ea typeface="+mn-ea"/>
                <a:cs typeface="Times New Roman" panose="02020603050405020304" pitchFamily="18" charset="0"/>
              </a:rPr>
              <a:t>P</a:t>
            </a:r>
            <a:r>
              <a:rPr lang="zh-CN" altLang="en-US" sz="2000" b="1" dirty="0">
                <a:solidFill>
                  <a:schemeClr val="bg1"/>
                </a:solidFill>
                <a:latin typeface="Times New Roman" panose="02020603050405020304" pitchFamily="18" charset="0"/>
                <a:ea typeface="+mn-ea"/>
                <a:cs typeface="Times New Roman" panose="02020603050405020304" pitchFamily="18" charset="0"/>
              </a:rPr>
              <a:t>和</a:t>
            </a:r>
            <a:r>
              <a:rPr lang="en-US" altLang="zh-CN" sz="2000" b="1" dirty="0">
                <a:solidFill>
                  <a:schemeClr val="bg1"/>
                </a:solidFill>
                <a:latin typeface="Times New Roman" panose="02020603050405020304" pitchFamily="18" charset="0"/>
                <a:ea typeface="+mn-ea"/>
                <a:cs typeface="Times New Roman" panose="02020603050405020304" pitchFamily="18" charset="0"/>
              </a:rPr>
              <a:t>Q</a:t>
            </a:r>
            <a:r>
              <a:rPr lang="zh-CN" altLang="en-US" sz="2000" b="1" dirty="0">
                <a:solidFill>
                  <a:schemeClr val="bg1"/>
                </a:solidFill>
                <a:latin typeface="Times New Roman" panose="02020603050405020304" pitchFamily="18" charset="0"/>
                <a:ea typeface="+mn-ea"/>
                <a:cs typeface="Times New Roman" panose="02020603050405020304" pitchFamily="18" charset="0"/>
              </a:rPr>
              <a:t>都为真（</a:t>
            </a:r>
            <a:r>
              <a:rPr lang="en-US" altLang="zh-CN" sz="2000" b="1" dirty="0">
                <a:solidFill>
                  <a:schemeClr val="bg1"/>
                </a:solidFill>
                <a:latin typeface="Times New Roman" panose="02020603050405020304" pitchFamily="18" charset="0"/>
                <a:ea typeface="+mn-ea"/>
                <a:cs typeface="Times New Roman" panose="02020603050405020304" pitchFamily="18" charset="0"/>
              </a:rPr>
              <a:t>T</a:t>
            </a:r>
            <a:r>
              <a:rPr lang="zh-CN" altLang="en-US" sz="2000" b="1" dirty="0">
                <a:solidFill>
                  <a:schemeClr val="bg1"/>
                </a:solidFill>
                <a:latin typeface="Times New Roman" panose="02020603050405020304" pitchFamily="18" charset="0"/>
                <a:ea typeface="+mn-ea"/>
                <a:cs typeface="Times New Roman" panose="02020603050405020304" pitchFamily="18" charset="0"/>
              </a:rPr>
              <a:t>）时，</a:t>
            </a:r>
            <a:r>
              <a:rPr lang="en-US" altLang="zh-CN" sz="2000" b="1" dirty="0">
                <a:solidFill>
                  <a:schemeClr val="bg1"/>
                </a:solidFill>
                <a:latin typeface="Times New Roman" panose="02020603050405020304" pitchFamily="18" charset="0"/>
                <a:ea typeface="+mn-ea"/>
                <a:cs typeface="Times New Roman" panose="02020603050405020304" pitchFamily="18" charset="0"/>
              </a:rPr>
              <a:t>P</a:t>
            </a:r>
            <a:r>
              <a:rPr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Q</a:t>
            </a:r>
            <a:r>
              <a:rPr lang="zh-CN" altLang="en-US" sz="2000" b="1" dirty="0">
                <a:solidFill>
                  <a:schemeClr val="bg1"/>
                </a:solidFill>
                <a:latin typeface="Times New Roman" panose="02020603050405020304" pitchFamily="18" charset="0"/>
                <a:ea typeface="+mn-ea"/>
                <a:cs typeface="Times New Roman" panose="02020603050405020304" pitchFamily="18" charset="0"/>
              </a:rPr>
              <a:t>才为真（</a:t>
            </a:r>
            <a:r>
              <a:rPr lang="en-US" altLang="zh-CN" sz="2000" b="1" dirty="0">
                <a:solidFill>
                  <a:schemeClr val="bg1"/>
                </a:solidFill>
                <a:latin typeface="Times New Roman" panose="02020603050405020304" pitchFamily="18" charset="0"/>
                <a:ea typeface="+mn-ea"/>
                <a:cs typeface="Times New Roman" panose="02020603050405020304" pitchFamily="18" charset="0"/>
              </a:rPr>
              <a:t>T</a:t>
            </a:r>
            <a:r>
              <a:rPr lang="zh-CN" altLang="en-US" sz="2000" b="1" dirty="0">
                <a:solidFill>
                  <a:schemeClr val="bg1"/>
                </a:solidFill>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57555230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5" grpId="0"/>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45</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348042" y="893045"/>
            <a:ext cx="9226882" cy="1938992"/>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809625" indent="-809625" algn="just">
              <a:lnSpc>
                <a:spcPct val="150000"/>
              </a:lnSpc>
              <a:spcAft>
                <a:spcPts val="0"/>
              </a:spcAft>
              <a:buClr>
                <a:srgbClr val="228A88"/>
              </a:buClr>
            </a:pPr>
            <a:r>
              <a:rPr kumimoji="0" lang="zh-CN" altLang="en-US" sz="2000" b="1" dirty="0">
                <a:solidFill>
                  <a:srgbClr val="FF0000"/>
                </a:solidFill>
                <a:latin typeface="黑体" panose="02010609060101010101" pitchFamily="49" charset="-122"/>
                <a:ea typeface="黑体" panose="02010609060101010101" pitchFamily="49" charset="-122"/>
                <a:cs typeface="Arial" panose="020B0604020202020204" pitchFamily="34" charset="0"/>
              </a:rPr>
              <a:t>注意</a:t>
            </a:r>
            <a:r>
              <a:rPr kumimoji="0" lang="zh-CN" altLang="en-US" sz="2000" b="1" dirty="0">
                <a:latin typeface="黑体" panose="02010609060101010101" pitchFamily="49" charset="-122"/>
                <a:ea typeface="黑体" panose="02010609060101010101" pitchFamily="49" charset="-122"/>
                <a:cs typeface="Arial" panose="020B0604020202020204" pitchFamily="34" charset="0"/>
              </a:rPr>
              <a:t>：</a:t>
            </a:r>
            <a:r>
              <a:rPr lang="zh-CN" altLang="en-US" sz="2000" kern="0" dirty="0">
                <a:effectLst>
                  <a:outerShdw blurRad="38100" dist="38100" dir="2700000" algn="tl">
                    <a:srgbClr val="C0C0C0"/>
                  </a:outerShdw>
                </a:effectLst>
                <a:latin typeface="+mn-ea"/>
                <a:ea typeface="+mn-ea"/>
                <a:cs typeface="Times New Roman" panose="02020603050405020304" pitchFamily="18" charset="0"/>
              </a:rPr>
              <a:t>“合取”对应的是自然语言中常用的“而且”、“并且”等联结词，</a:t>
            </a:r>
            <a:r>
              <a:rPr lang="zh-CN" altLang="zh-CN" sz="2000" kern="0" dirty="0">
                <a:effectLst>
                  <a:outerShdw blurRad="38100" dist="38100" dir="2700000" algn="tl">
                    <a:srgbClr val="C0C0C0"/>
                  </a:outerShdw>
                </a:effectLst>
                <a:latin typeface="+mn-ea"/>
                <a:ea typeface="+mn-ea"/>
                <a:cs typeface="Times New Roman" panose="02020603050405020304" pitchFamily="18" charset="0"/>
              </a:rPr>
              <a:t>除</a:t>
            </a:r>
            <a:r>
              <a:rPr lang="zh-CN" altLang="en-US" sz="2000" kern="0" dirty="0">
                <a:effectLst>
                  <a:outerShdw blurRad="38100" dist="38100" dir="2700000" algn="tl">
                    <a:srgbClr val="C0C0C0"/>
                  </a:outerShdw>
                </a:effectLst>
                <a:latin typeface="+mn-ea"/>
                <a:ea typeface="+mn-ea"/>
                <a:cs typeface="Times New Roman" panose="02020603050405020304" pitchFamily="18" charset="0"/>
              </a:rPr>
              <a:t>此之外</a:t>
            </a:r>
            <a:r>
              <a:rPr lang="zh-CN" altLang="zh-CN" sz="2000" kern="0" dirty="0">
                <a:effectLst>
                  <a:outerShdw blurRad="38100" dist="38100" dir="2700000" algn="tl">
                    <a:srgbClr val="C0C0C0"/>
                  </a:outerShdw>
                </a:effectLst>
                <a:latin typeface="+mn-ea"/>
                <a:ea typeface="+mn-ea"/>
                <a:cs typeface="Times New Roman" panose="02020603050405020304" pitchFamily="18" charset="0"/>
              </a:rPr>
              <a:t>，其它的一些联结词， 例如</a:t>
            </a:r>
            <a:r>
              <a:rPr lang="en-US" altLang="zh-CN" sz="2000" kern="0" dirty="0">
                <a:effectLst>
                  <a:outerShdw blurRad="38100" dist="38100" dir="2700000" algn="tl">
                    <a:srgbClr val="C0C0C0"/>
                  </a:outerShdw>
                </a:effectLst>
                <a:latin typeface="+mn-ea"/>
                <a:ea typeface="+mn-ea"/>
                <a:cs typeface="Times New Roman" panose="02020603050405020304" pitchFamily="18" charset="0"/>
              </a:rPr>
              <a:t>“</a:t>
            </a:r>
            <a:r>
              <a:rPr lang="zh-CN" altLang="zh-CN" sz="2000" kern="0" dirty="0">
                <a:effectLst>
                  <a:outerShdw blurRad="38100" dist="38100" dir="2700000" algn="tl">
                    <a:srgbClr val="C0C0C0"/>
                  </a:outerShdw>
                </a:effectLst>
                <a:latin typeface="+mn-ea"/>
                <a:ea typeface="+mn-ea"/>
                <a:cs typeface="Times New Roman" panose="02020603050405020304" pitchFamily="18" charset="0"/>
              </a:rPr>
              <a:t>不但…而且…</a:t>
            </a:r>
            <a:r>
              <a:rPr lang="en-US" altLang="zh-CN" sz="2000" kern="0" dirty="0">
                <a:effectLst>
                  <a:outerShdw blurRad="38100" dist="38100" dir="2700000" algn="tl">
                    <a:srgbClr val="C0C0C0"/>
                  </a:outerShdw>
                </a:effectLst>
                <a:latin typeface="+mn-ea"/>
                <a:ea typeface="+mn-ea"/>
                <a:cs typeface="Times New Roman" panose="02020603050405020304" pitchFamily="18" charset="0"/>
              </a:rPr>
              <a:t>”</a:t>
            </a:r>
            <a:r>
              <a:rPr lang="zh-CN" altLang="zh-CN" sz="2000" kern="0" dirty="0">
                <a:effectLst>
                  <a:outerShdw blurRad="38100" dist="38100" dir="2700000" algn="tl">
                    <a:srgbClr val="C0C0C0"/>
                  </a:outerShdw>
                </a:effectLst>
                <a:latin typeface="+mn-ea"/>
                <a:ea typeface="+mn-ea"/>
                <a:cs typeface="Times New Roman" panose="02020603050405020304" pitchFamily="18" charset="0"/>
              </a:rPr>
              <a:t>、</a:t>
            </a:r>
            <a:r>
              <a:rPr lang="en-US" altLang="zh-CN" sz="2000" kern="0" dirty="0">
                <a:effectLst>
                  <a:outerShdw blurRad="38100" dist="38100" dir="2700000" algn="tl">
                    <a:srgbClr val="C0C0C0"/>
                  </a:outerShdw>
                </a:effectLst>
                <a:latin typeface="+mn-ea"/>
                <a:ea typeface="+mn-ea"/>
                <a:cs typeface="Times New Roman" panose="02020603050405020304" pitchFamily="18" charset="0"/>
              </a:rPr>
              <a:t>“</a:t>
            </a:r>
            <a:r>
              <a:rPr lang="zh-CN" altLang="zh-CN" sz="2000" kern="0" dirty="0">
                <a:effectLst>
                  <a:outerShdw blurRad="38100" dist="38100" dir="2700000" algn="tl">
                    <a:srgbClr val="C0C0C0"/>
                  </a:outerShdw>
                </a:effectLst>
                <a:latin typeface="+mn-ea"/>
                <a:ea typeface="+mn-ea"/>
                <a:cs typeface="Times New Roman" panose="02020603050405020304" pitchFamily="18" charset="0"/>
              </a:rPr>
              <a:t>既…也…</a:t>
            </a:r>
            <a:r>
              <a:rPr lang="en-US" altLang="zh-CN" sz="2000" kern="0" dirty="0">
                <a:effectLst>
                  <a:outerShdw blurRad="38100" dist="38100" dir="2700000" algn="tl">
                    <a:srgbClr val="C0C0C0"/>
                  </a:outerShdw>
                </a:effectLst>
                <a:latin typeface="+mn-ea"/>
                <a:ea typeface="+mn-ea"/>
                <a:cs typeface="Times New Roman" panose="02020603050405020304" pitchFamily="18" charset="0"/>
              </a:rPr>
              <a:t>”</a:t>
            </a:r>
            <a:r>
              <a:rPr lang="zh-CN" altLang="zh-CN" sz="2000" kern="0" dirty="0">
                <a:effectLst>
                  <a:outerShdw blurRad="38100" dist="38100" dir="2700000" algn="tl">
                    <a:srgbClr val="C0C0C0"/>
                  </a:outerShdw>
                </a:effectLst>
                <a:latin typeface="+mn-ea"/>
                <a:ea typeface="+mn-ea"/>
                <a:cs typeface="Times New Roman" panose="02020603050405020304" pitchFamily="18" charset="0"/>
              </a:rPr>
              <a:t>、</a:t>
            </a:r>
            <a:r>
              <a:rPr lang="en-US" altLang="zh-CN" sz="2000" kern="0" dirty="0">
                <a:effectLst>
                  <a:outerShdw blurRad="38100" dist="38100" dir="2700000" algn="tl">
                    <a:srgbClr val="C0C0C0"/>
                  </a:outerShdw>
                </a:effectLst>
                <a:latin typeface="+mn-ea"/>
                <a:ea typeface="+mn-ea"/>
                <a:cs typeface="Times New Roman" panose="02020603050405020304" pitchFamily="18" charset="0"/>
              </a:rPr>
              <a:t>“</a:t>
            </a:r>
            <a:r>
              <a:rPr lang="zh-CN" altLang="zh-CN" sz="2000" kern="0" dirty="0">
                <a:effectLst>
                  <a:outerShdw blurRad="38100" dist="38100" dir="2700000" algn="tl">
                    <a:srgbClr val="C0C0C0"/>
                  </a:outerShdw>
                </a:effectLst>
                <a:latin typeface="+mn-ea"/>
                <a:ea typeface="+mn-ea"/>
                <a:cs typeface="Times New Roman" panose="02020603050405020304" pitchFamily="18" charset="0"/>
              </a:rPr>
              <a:t>虽然…但是…</a:t>
            </a:r>
            <a:r>
              <a:rPr lang="en-US" altLang="zh-CN" sz="2000" kern="0" dirty="0">
                <a:effectLst>
                  <a:outerShdw blurRad="38100" dist="38100" dir="2700000" algn="tl">
                    <a:srgbClr val="C0C0C0"/>
                  </a:outerShdw>
                </a:effectLst>
                <a:latin typeface="+mn-ea"/>
                <a:ea typeface="+mn-ea"/>
                <a:cs typeface="Times New Roman" panose="02020603050405020304" pitchFamily="18" charset="0"/>
              </a:rPr>
              <a:t>”</a:t>
            </a:r>
            <a:r>
              <a:rPr lang="zh-CN" altLang="zh-CN" sz="2000" kern="0" dirty="0">
                <a:effectLst>
                  <a:outerShdw blurRad="38100" dist="38100" dir="2700000" algn="tl">
                    <a:srgbClr val="C0C0C0"/>
                  </a:outerShdw>
                </a:effectLst>
                <a:latin typeface="+mn-ea"/>
                <a:ea typeface="+mn-ea"/>
                <a:cs typeface="Times New Roman" panose="02020603050405020304" pitchFamily="18" charset="0"/>
              </a:rPr>
              <a:t>、</a:t>
            </a:r>
            <a:r>
              <a:rPr lang="en-US" altLang="zh-CN" sz="2000" kern="0" dirty="0">
                <a:effectLst>
                  <a:outerShdw blurRad="38100" dist="38100" dir="2700000" algn="tl">
                    <a:srgbClr val="C0C0C0"/>
                  </a:outerShdw>
                </a:effectLst>
                <a:latin typeface="+mn-ea"/>
                <a:ea typeface="+mn-ea"/>
                <a:cs typeface="Times New Roman" panose="02020603050405020304" pitchFamily="18" charset="0"/>
              </a:rPr>
              <a:t>“</a:t>
            </a:r>
            <a:r>
              <a:rPr lang="zh-CN" altLang="zh-CN" sz="2000" kern="0" dirty="0">
                <a:effectLst>
                  <a:outerShdw blurRad="38100" dist="38100" dir="2700000" algn="tl">
                    <a:srgbClr val="C0C0C0"/>
                  </a:outerShdw>
                </a:effectLst>
                <a:latin typeface="+mn-ea"/>
                <a:ea typeface="+mn-ea"/>
                <a:cs typeface="Times New Roman" panose="02020603050405020304" pitchFamily="18" charset="0"/>
              </a:rPr>
              <a:t>一方面…另一方面…</a:t>
            </a:r>
            <a:r>
              <a:rPr lang="en-US" altLang="zh-CN" sz="2000" kern="0" dirty="0">
                <a:effectLst>
                  <a:outerShdw blurRad="38100" dist="38100" dir="2700000" algn="tl">
                    <a:srgbClr val="C0C0C0"/>
                  </a:outerShdw>
                </a:effectLst>
                <a:latin typeface="+mn-ea"/>
                <a:ea typeface="+mn-ea"/>
                <a:cs typeface="Times New Roman" panose="02020603050405020304" pitchFamily="18" charset="0"/>
              </a:rPr>
              <a:t>”</a:t>
            </a:r>
            <a:r>
              <a:rPr lang="zh-CN" altLang="zh-CN" sz="2000" kern="0" dirty="0">
                <a:effectLst>
                  <a:outerShdw blurRad="38100" dist="38100" dir="2700000" algn="tl">
                    <a:srgbClr val="C0C0C0"/>
                  </a:outerShdw>
                </a:effectLst>
                <a:latin typeface="+mn-ea"/>
                <a:ea typeface="+mn-ea"/>
                <a:cs typeface="Times New Roman" panose="02020603050405020304" pitchFamily="18" charset="0"/>
              </a:rPr>
              <a:t>等也表示同时为真的含义，因而也可用合取联结词表示。</a:t>
            </a:r>
            <a:r>
              <a:rPr lang="zh-CN" altLang="en-US" sz="2000" kern="0" dirty="0">
                <a:effectLst>
                  <a:outerShdw blurRad="38100" dist="38100" dir="2700000" algn="tl">
                    <a:srgbClr val="C0C0C0"/>
                  </a:outerShdw>
                </a:effectLst>
                <a:latin typeface="+mn-ea"/>
                <a:ea typeface="+mn-ea"/>
                <a:cs typeface="Times New Roman" panose="02020603050405020304" pitchFamily="18" charset="0"/>
              </a:rPr>
              <a:t>例如：</a:t>
            </a:r>
            <a:endParaRPr lang="en-US" altLang="zh-CN" sz="2000" kern="0" dirty="0">
              <a:effectLst>
                <a:outerShdw blurRad="38100" dist="38100" dir="2700000" algn="tl">
                  <a:srgbClr val="C0C0C0"/>
                </a:outerShdw>
              </a:effectLst>
              <a:latin typeface="+mn-ea"/>
              <a:ea typeface="+mn-ea"/>
              <a:cs typeface="Times New Roman" panose="02020603050405020304" pitchFamily="18" charset="0"/>
            </a:endParaRPr>
          </a:p>
        </p:txBody>
      </p:sp>
      <p:sp>
        <p:nvSpPr>
          <p:cNvPr id="11" name="矩形 10"/>
          <p:cNvSpPr/>
          <p:nvPr/>
        </p:nvSpPr>
        <p:spPr>
          <a:xfrm>
            <a:off x="698501" y="2793180"/>
            <a:ext cx="5023725" cy="1938992"/>
          </a:xfrm>
          <a:prstGeom prst="rect">
            <a:avLst/>
          </a:prstGeom>
        </p:spPr>
        <p:txBody>
          <a:bodyPr wrap="square">
            <a:spAutoFit/>
          </a:bodyPr>
          <a:lstStyle/>
          <a:p>
            <a:pPr indent="273050">
              <a:lnSpc>
                <a:spcPct val="150000"/>
              </a:lnSpc>
            </a:pP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a:t>
            </a:r>
            <a:r>
              <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1</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）我喜欢唱歌，也喜欢跳舞</a:t>
            </a:r>
            <a:endPar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endParaRPr>
          </a:p>
          <a:p>
            <a:pPr indent="273050">
              <a:lnSpc>
                <a:spcPct val="150000"/>
              </a:lnSpc>
            </a:pP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a:t>
            </a:r>
            <a:r>
              <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2</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）我虽然喜欢唱歌，但不喜欢跳舞。</a:t>
            </a:r>
            <a:endPar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endParaRPr>
          </a:p>
          <a:p>
            <a:pPr indent="273050">
              <a:lnSpc>
                <a:spcPct val="150000"/>
              </a:lnSpc>
            </a:pP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a:t>
            </a:r>
            <a:r>
              <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3</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）我不喜欢唱歌，但喜欢跳舞。</a:t>
            </a:r>
            <a:endPar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endParaRPr>
          </a:p>
          <a:p>
            <a:pPr indent="273050">
              <a:lnSpc>
                <a:spcPct val="150000"/>
              </a:lnSpc>
            </a:pP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a:t>
            </a:r>
            <a:r>
              <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4</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）我既不喜欢唱歌，也不喜欢跳舞。</a:t>
            </a:r>
            <a:endPar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307234461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46</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211408" y="1576202"/>
            <a:ext cx="9374026" cy="553998"/>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nSpc>
                <a:spcPct val="150000"/>
              </a:lnSpc>
              <a:spcAft>
                <a:spcPts val="0"/>
              </a:spcAft>
              <a:buClr>
                <a:srgbClr val="228A88"/>
              </a:buClr>
            </a:pPr>
            <a:r>
              <a:rPr lang="en-US" altLang="zh-CN" sz="2000" dirty="0">
                <a:ea typeface="黑体" panose="02010609060101010101" pitchFamily="49" charset="-122"/>
                <a:cs typeface="Times New Roman" panose="02020603050405020304" pitchFamily="18" charset="0"/>
                <a:sym typeface="Symbol" panose="05050102010706020507" pitchFamily="18" charset="2"/>
              </a:rPr>
              <a:t>【</a:t>
            </a:r>
            <a:r>
              <a:rPr lang="zh-CN" altLang="en-US" sz="2000" dirty="0">
                <a:ea typeface="黑体" panose="02010609060101010101" pitchFamily="49" charset="-122"/>
                <a:cs typeface="Times New Roman" panose="02020603050405020304" pitchFamily="18" charset="0"/>
                <a:sym typeface="Symbol" panose="05050102010706020507" pitchFamily="18" charset="2"/>
              </a:rPr>
              <a:t>定义</a:t>
            </a:r>
            <a:r>
              <a:rPr lang="en-US" altLang="zh-CN" sz="2000" dirty="0">
                <a:ea typeface="黑体" panose="02010609060101010101" pitchFamily="49" charset="-122"/>
                <a:cs typeface="Times New Roman" panose="02020603050405020304" pitchFamily="18" charset="0"/>
                <a:sym typeface="Symbol" panose="05050102010706020507" pitchFamily="18" charset="2"/>
              </a:rPr>
              <a:t>1-2.3】</a:t>
            </a:r>
            <a:r>
              <a:rPr lang="zh-CN" altLang="en-US" sz="2000" dirty="0">
                <a:latin typeface="+mn-ea"/>
                <a:ea typeface="+mn-ea"/>
                <a:sym typeface="Symbol" panose="05050102010706020507" pitchFamily="18" charset="2"/>
              </a:rPr>
              <a:t>设 </a:t>
            </a:r>
            <a:r>
              <a:rPr lang="en-US" altLang="zh-CN" sz="2000" b="1" dirty="0">
                <a:solidFill>
                  <a:srgbClr val="00B050"/>
                </a:solidFill>
                <a:ea typeface="+mn-ea"/>
                <a:cs typeface="Times New Roman" panose="02020603050405020304" pitchFamily="18" charset="0"/>
                <a:sym typeface="Symbol" panose="05050102010706020507" pitchFamily="18" charset="2"/>
              </a:rPr>
              <a:t>P</a:t>
            </a:r>
            <a:r>
              <a:rPr lang="zh-CN" altLang="en-US" sz="2000" b="1" dirty="0">
                <a:solidFill>
                  <a:srgbClr val="00B050"/>
                </a:solidFill>
                <a:ea typeface="+mn-ea"/>
                <a:cs typeface="Times New Roman" panose="02020603050405020304" pitchFamily="18" charset="0"/>
                <a:sym typeface="Symbol" panose="05050102010706020507" pitchFamily="18" charset="2"/>
              </a:rPr>
              <a:t>、</a:t>
            </a:r>
            <a:r>
              <a:rPr lang="en-US" altLang="zh-CN" sz="2000" b="1" dirty="0">
                <a:solidFill>
                  <a:srgbClr val="00B050"/>
                </a:solidFill>
                <a:ea typeface="+mn-ea"/>
                <a:cs typeface="Times New Roman" panose="02020603050405020304" pitchFamily="18" charset="0"/>
                <a:sym typeface="Symbol" panose="05050102010706020507" pitchFamily="18" charset="2"/>
              </a:rPr>
              <a:t>Q</a:t>
            </a:r>
            <a:r>
              <a:rPr lang="en-US" altLang="zh-CN" sz="2000" dirty="0">
                <a:latin typeface="+mn-ea"/>
                <a:ea typeface="+mn-ea"/>
                <a:sym typeface="Symbol" panose="05050102010706020507" pitchFamily="18" charset="2"/>
              </a:rPr>
              <a:t> </a:t>
            </a:r>
            <a:r>
              <a:rPr lang="zh-CN" altLang="en-US" sz="2000" dirty="0">
                <a:latin typeface="+mn-ea"/>
                <a:ea typeface="+mn-ea"/>
                <a:sym typeface="Symbol" panose="05050102010706020507" pitchFamily="18" charset="2"/>
              </a:rPr>
              <a:t>为两个命题，则</a:t>
            </a:r>
            <a:r>
              <a:rPr lang="en-US" altLang="zh-CN" sz="2000" b="1" dirty="0">
                <a:ea typeface="+mn-ea"/>
                <a:cs typeface="Times New Roman" panose="02020603050405020304" pitchFamily="18" charset="0"/>
                <a:sym typeface="Symbol" panose="05050102010706020507" pitchFamily="18" charset="2"/>
              </a:rPr>
              <a:t>P</a:t>
            </a:r>
            <a:r>
              <a:rPr lang="zh-CN" altLang="en-US" sz="2000" dirty="0">
                <a:ea typeface="+mn-ea"/>
                <a:cs typeface="Times New Roman" panose="02020603050405020304" pitchFamily="18" charset="0"/>
                <a:sym typeface="Symbol" panose="05050102010706020507" pitchFamily="18" charset="2"/>
              </a:rPr>
              <a:t>与</a:t>
            </a:r>
            <a:r>
              <a:rPr lang="en-US" altLang="zh-CN" sz="2000" b="1" dirty="0">
                <a:ea typeface="+mn-ea"/>
                <a:cs typeface="Times New Roman" panose="02020603050405020304" pitchFamily="18" charset="0"/>
                <a:sym typeface="Symbol" panose="05050102010706020507" pitchFamily="18" charset="2"/>
              </a:rPr>
              <a:t>Q</a:t>
            </a:r>
            <a:r>
              <a:rPr lang="zh-CN" altLang="en-US" sz="2000" dirty="0">
                <a:latin typeface="+mn-ea"/>
                <a:ea typeface="+mn-ea"/>
                <a:sym typeface="Symbol" panose="05050102010706020507" pitchFamily="18" charset="2"/>
              </a:rPr>
              <a:t>的</a:t>
            </a:r>
            <a:r>
              <a:rPr lang="zh-CN" altLang="en-US" sz="2000" b="1" dirty="0">
                <a:solidFill>
                  <a:srgbClr val="FF0000"/>
                </a:solidFill>
                <a:latin typeface="+mn-ea"/>
                <a:ea typeface="+mn-ea"/>
                <a:sym typeface="Symbol" panose="05050102010706020507" pitchFamily="18" charset="2"/>
              </a:rPr>
              <a:t>析取</a:t>
            </a:r>
            <a:r>
              <a:rPr lang="zh-CN" altLang="en-US" sz="2000" dirty="0">
                <a:latin typeface="+mn-ea"/>
                <a:ea typeface="+mn-ea"/>
                <a:sym typeface="Symbol" panose="05050102010706020507" pitchFamily="18" charset="2"/>
              </a:rPr>
              <a:t>是一个复合命题，记为</a:t>
            </a:r>
            <a:r>
              <a:rPr lang="en-US" altLang="zh-CN" sz="2000" b="1" dirty="0">
                <a:solidFill>
                  <a:srgbClr val="00B050"/>
                </a:solidFill>
                <a:effectLst>
                  <a:outerShdw blurRad="38100" dist="38100" dir="2700000" algn="tl">
                    <a:srgbClr val="FFFFFF"/>
                  </a:outerShdw>
                </a:effectLst>
              </a:rPr>
              <a:t>P</a:t>
            </a:r>
            <a:r>
              <a:rPr lang="en-US" altLang="zh-CN" sz="2000" b="1" dirty="0">
                <a:solidFill>
                  <a:srgbClr val="00B050"/>
                </a:solidFill>
                <a:effectLst>
                  <a:outerShdw blurRad="38100" dist="38100" dir="2700000" algn="tl">
                    <a:srgbClr val="FFFFFF"/>
                  </a:outerShdw>
                </a:effectLst>
                <a:sym typeface="Symbol" panose="05050102010706020507" pitchFamily="18" charset="2"/>
              </a:rPr>
              <a:t>Q</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a:t>
            </a:r>
            <a:r>
              <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 </a:t>
            </a:r>
            <a:endParaRPr lang="zh-CN" altLang="en-US" sz="2000" dirty="0">
              <a:latin typeface="+mn-ea"/>
              <a:ea typeface="+mn-ea"/>
              <a:sym typeface="Symbol" panose="05050102010706020507" pitchFamily="18" charset="2"/>
            </a:endParaRPr>
          </a:p>
        </p:txBody>
      </p:sp>
      <p:sp>
        <p:nvSpPr>
          <p:cNvPr id="10" name="Text Box 2"/>
          <p:cNvSpPr txBox="1">
            <a:spLocks noChangeArrowheads="1"/>
          </p:cNvSpPr>
          <p:nvPr/>
        </p:nvSpPr>
        <p:spPr bwMode="auto">
          <a:xfrm>
            <a:off x="378478" y="806028"/>
            <a:ext cx="4088419"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1"/>
              </a:buClr>
              <a:buFont typeface="Wingdings" panose="05000000000000000000" pitchFamily="2" charset="2"/>
              <a:buChar char="&amp;"/>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析取</a:t>
            </a:r>
            <a:r>
              <a:rPr lang="en-US" altLang="zh-CN" dirty="0">
                <a:solidFill>
                  <a:schemeClr val="bg1"/>
                </a:solidFill>
                <a:latin typeface="Times New Roman" panose="02020603050405020304" pitchFamily="18" charset="0"/>
                <a:cs typeface="Times New Roman" panose="02020603050405020304" pitchFamily="18" charset="0"/>
              </a:rPr>
              <a:t>(Disjunction)</a:t>
            </a:r>
            <a:endParaRPr lang="zh-CN" altLang="en-US" sz="2800" b="1" dirty="0">
              <a:solidFill>
                <a:schemeClr val="bg1"/>
              </a:solidFill>
              <a:latin typeface="Times New Roman" panose="02020603050405020304" pitchFamily="18" charset="0"/>
              <a:ea typeface="隶书" panose="02010509060101010101" pitchFamily="49" charset="-122"/>
              <a:cs typeface="Times New Roman" panose="02020603050405020304" pitchFamily="18" charset="0"/>
            </a:endParaRPr>
          </a:p>
        </p:txBody>
      </p:sp>
      <p:sp>
        <p:nvSpPr>
          <p:cNvPr id="5" name="矩形 4"/>
          <p:cNvSpPr/>
          <p:nvPr/>
        </p:nvSpPr>
        <p:spPr>
          <a:xfrm>
            <a:off x="1778439" y="2228164"/>
            <a:ext cx="3345788" cy="400110"/>
          </a:xfrm>
          <a:prstGeom prst="rect">
            <a:avLst/>
          </a:prstGeom>
        </p:spPr>
        <p:txBody>
          <a:bodyPr wrap="none">
            <a:spAutoFit/>
          </a:bodyPr>
          <a:lstStyle/>
          <a:p>
            <a:r>
              <a:rPr lang="en-US" altLang="zh-CN" sz="2000" b="1">
                <a:solidFill>
                  <a:srgbClr val="00B050"/>
                </a:solidFill>
                <a:effectLst>
                  <a:outerShdw blurRad="38100" dist="38100" dir="2700000" algn="tl">
                    <a:srgbClr val="FFFFFF"/>
                  </a:outerShdw>
                </a:effectLst>
              </a:rPr>
              <a:t> P</a:t>
            </a:r>
            <a:r>
              <a:rPr lang="en-US" altLang="zh-CN" sz="2000" b="1">
                <a:solidFill>
                  <a:srgbClr val="00B050"/>
                </a:solidFill>
                <a:effectLst>
                  <a:outerShdw blurRad="38100" dist="38100" dir="2700000" algn="tl">
                    <a:srgbClr val="FFFFFF"/>
                  </a:outerShdw>
                </a:effectLst>
                <a:sym typeface="Symbol" panose="05050102010706020507" pitchFamily="18" charset="2"/>
              </a:rPr>
              <a:t>Q</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的真值通过下表定义：</a:t>
            </a:r>
            <a:endParaRPr lang="zh-CN" altLang="en-US" sz="2000" dirty="0">
              <a:latin typeface="+mn-ea"/>
              <a:ea typeface="+mn-ea"/>
            </a:endParaRPr>
          </a:p>
        </p:txBody>
      </p:sp>
      <p:sp>
        <p:nvSpPr>
          <p:cNvPr id="12" name="矩形 11"/>
          <p:cNvSpPr/>
          <p:nvPr/>
        </p:nvSpPr>
        <p:spPr>
          <a:xfrm>
            <a:off x="6155997" y="2826823"/>
            <a:ext cx="3429437" cy="1477328"/>
          </a:xfrm>
          <a:prstGeom prst="rect">
            <a:avLst/>
          </a:prstGeom>
        </p:spPr>
        <p:txBody>
          <a:bodyPr wrap="square">
            <a:spAutoFit/>
          </a:bodyPr>
          <a:lstStyle/>
          <a:p>
            <a:pPr indent="273050">
              <a:lnSpc>
                <a:spcPct val="150000"/>
              </a:lnSpc>
            </a:pPr>
            <a:r>
              <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P:        </a:t>
            </a:r>
            <a:r>
              <a:rPr lang="zh-CN" altLang="en-US"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我喜欢唱歌</a:t>
            </a:r>
            <a:endPar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endParaRPr>
          </a:p>
          <a:p>
            <a:pPr indent="273050">
              <a:lnSpc>
                <a:spcPct val="150000"/>
              </a:lnSpc>
            </a:pPr>
            <a:r>
              <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Q:       </a:t>
            </a:r>
            <a:r>
              <a:rPr lang="zh-CN" altLang="en-US"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我喜欢跳舞</a:t>
            </a:r>
            <a:endPar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endParaRPr>
          </a:p>
          <a:p>
            <a:pPr indent="273050">
              <a:lnSpc>
                <a:spcPct val="150000"/>
              </a:lnSpc>
            </a:pPr>
            <a:r>
              <a:rPr lang="en-US" altLang="zh-CN" sz="2000" b="1" dirty="0">
                <a:effectLst>
                  <a:outerShdw blurRad="38100" dist="38100" dir="2700000" algn="tl">
                    <a:srgbClr val="FFFFFF"/>
                  </a:outerShdw>
                </a:effectLst>
                <a:latin typeface="Times New Roman" panose="02020603050405020304" pitchFamily="18" charset="0"/>
                <a:cs typeface="Times New Roman" panose="02020603050405020304" pitchFamily="18" charset="0"/>
              </a:rPr>
              <a:t>P</a:t>
            </a:r>
            <a:r>
              <a:rPr lang="en-US" altLang="zh-CN" sz="2000" b="1" dirty="0">
                <a:effectLst>
                  <a:outerShdw blurRad="38100" dist="38100" dir="2700000" algn="tl">
                    <a:srgbClr val="FFFFFF"/>
                  </a:outerShdw>
                </a:effectLst>
                <a:latin typeface="Times New Roman" panose="02020603050405020304" pitchFamily="18" charset="0"/>
                <a:cs typeface="Times New Roman" panose="02020603050405020304" pitchFamily="18" charset="0"/>
                <a:sym typeface="Symbol" panose="05050102010706020507" pitchFamily="18" charset="2"/>
              </a:rPr>
              <a:t>Q</a:t>
            </a:r>
            <a:r>
              <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我喜欢唱歌或跳舞。</a:t>
            </a:r>
            <a:endPar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endParaRPr>
          </a:p>
        </p:txBody>
      </p:sp>
      <p:graphicFrame>
        <p:nvGraphicFramePr>
          <p:cNvPr id="13" name="Group 36"/>
          <p:cNvGraphicFramePr>
            <a:graphicFrameLocks noGrp="1"/>
          </p:cNvGraphicFramePr>
          <p:nvPr>
            <p:extLst>
              <p:ext uri="{D42A27DB-BD31-4B8C-83A1-F6EECF244321}">
                <p14:modId xmlns:p14="http://schemas.microsoft.com/office/powerpoint/2010/main" val="134446765"/>
              </p:ext>
            </p:extLst>
          </p:nvPr>
        </p:nvGraphicFramePr>
        <p:xfrm>
          <a:off x="1734207" y="2742740"/>
          <a:ext cx="3941380" cy="2039468"/>
        </p:xfrm>
        <a:graphic>
          <a:graphicData uri="http://schemas.openxmlformats.org/drawingml/2006/table">
            <a:tbl>
              <a:tblPr/>
              <a:tblGrid>
                <a:gridCol w="1213677">
                  <a:extLst>
                    <a:ext uri="{9D8B030D-6E8A-4147-A177-3AD203B41FA5}">
                      <a16:colId xmlns:a16="http://schemas.microsoft.com/office/drawing/2014/main" val="20000"/>
                    </a:ext>
                  </a:extLst>
                </a:gridCol>
                <a:gridCol w="1046966">
                  <a:extLst>
                    <a:ext uri="{9D8B030D-6E8A-4147-A177-3AD203B41FA5}">
                      <a16:colId xmlns:a16="http://schemas.microsoft.com/office/drawing/2014/main" val="20001"/>
                    </a:ext>
                  </a:extLst>
                </a:gridCol>
                <a:gridCol w="1680737">
                  <a:extLst>
                    <a:ext uri="{9D8B030D-6E8A-4147-A177-3AD203B41FA5}">
                      <a16:colId xmlns:a16="http://schemas.microsoft.com/office/drawing/2014/main" val="20002"/>
                    </a:ext>
                  </a:extLst>
                </a:gridCol>
              </a:tblGrid>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P</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Q</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lang="en-US" altLang="zh-CN" sz="2000" b="1" dirty="0">
                          <a:solidFill>
                            <a:srgbClr val="FF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P</a:t>
                      </a:r>
                      <a:r>
                        <a:rPr lang="en-US" altLang="zh-CN" sz="2000" b="1" dirty="0">
                          <a:solidFill>
                            <a:srgbClr val="FF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sym typeface="Symbol" panose="05050102010706020507" pitchFamily="18" charset="2"/>
                        </a:rPr>
                        <a:t>Q</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660">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 name="矩形 3"/>
          <p:cNvSpPr/>
          <p:nvPr/>
        </p:nvSpPr>
        <p:spPr>
          <a:xfrm>
            <a:off x="837428" y="4909015"/>
            <a:ext cx="6015318" cy="400110"/>
          </a:xfrm>
          <a:prstGeom prst="rect">
            <a:avLst/>
          </a:prstGeom>
          <a:solidFill>
            <a:srgbClr val="3366FF"/>
          </a:solidFill>
        </p:spPr>
        <p:txBody>
          <a:bodyPr wrap="square">
            <a:spAutoFit/>
          </a:bodyPr>
          <a:lstStyle/>
          <a:p>
            <a:pPr>
              <a:spcBef>
                <a:spcPct val="20000"/>
              </a:spcBef>
              <a:defRPr/>
            </a:pPr>
            <a:r>
              <a:rPr lang="zh-CN" altLang="en-US" sz="2000" b="1" dirty="0">
                <a:solidFill>
                  <a:schemeClr val="bg1"/>
                </a:solidFill>
                <a:latin typeface="Times New Roman" panose="02020603050405020304" pitchFamily="18" charset="0"/>
                <a:ea typeface="+mn-ea"/>
                <a:cs typeface="Times New Roman" panose="02020603050405020304" pitchFamily="18" charset="0"/>
              </a:rPr>
              <a:t>当且仅当</a:t>
            </a:r>
            <a:r>
              <a:rPr lang="en-US" altLang="zh-CN" sz="2000" b="1" dirty="0">
                <a:solidFill>
                  <a:schemeClr val="bg1"/>
                </a:solidFill>
                <a:latin typeface="Times New Roman" panose="02020603050405020304" pitchFamily="18" charset="0"/>
                <a:ea typeface="+mn-ea"/>
                <a:cs typeface="Times New Roman" panose="02020603050405020304" pitchFamily="18" charset="0"/>
              </a:rPr>
              <a:t>P</a:t>
            </a:r>
            <a:r>
              <a:rPr lang="zh-CN" altLang="en-US" sz="2000" b="1" dirty="0">
                <a:solidFill>
                  <a:schemeClr val="bg1"/>
                </a:solidFill>
                <a:latin typeface="Times New Roman" panose="02020603050405020304" pitchFamily="18" charset="0"/>
                <a:ea typeface="+mn-ea"/>
                <a:cs typeface="Times New Roman" panose="02020603050405020304" pitchFamily="18" charset="0"/>
              </a:rPr>
              <a:t>和</a:t>
            </a:r>
            <a:r>
              <a:rPr lang="en-US" altLang="zh-CN" sz="2000" b="1" dirty="0">
                <a:solidFill>
                  <a:schemeClr val="bg1"/>
                </a:solidFill>
                <a:latin typeface="Times New Roman" panose="02020603050405020304" pitchFamily="18" charset="0"/>
                <a:ea typeface="+mn-ea"/>
                <a:cs typeface="Times New Roman" panose="02020603050405020304" pitchFamily="18" charset="0"/>
              </a:rPr>
              <a:t>Q</a:t>
            </a:r>
            <a:r>
              <a:rPr lang="zh-CN" altLang="en-US" sz="2000" b="1" dirty="0">
                <a:solidFill>
                  <a:schemeClr val="bg1"/>
                </a:solidFill>
                <a:latin typeface="Times New Roman" panose="02020603050405020304" pitchFamily="18" charset="0"/>
                <a:ea typeface="+mn-ea"/>
                <a:cs typeface="Times New Roman" panose="02020603050405020304" pitchFamily="18" charset="0"/>
              </a:rPr>
              <a:t>都为</a:t>
            </a:r>
            <a:r>
              <a:rPr lang="zh-CN" altLang="en-US" sz="2000" b="1">
                <a:solidFill>
                  <a:schemeClr val="bg1"/>
                </a:solidFill>
                <a:latin typeface="Times New Roman" panose="02020603050405020304" pitchFamily="18" charset="0"/>
                <a:ea typeface="+mn-ea"/>
                <a:cs typeface="Times New Roman" panose="02020603050405020304" pitchFamily="18" charset="0"/>
              </a:rPr>
              <a:t>假（</a:t>
            </a:r>
            <a:r>
              <a:rPr lang="en-US" altLang="zh-CN" sz="2000" b="1">
                <a:solidFill>
                  <a:schemeClr val="bg1"/>
                </a:solidFill>
                <a:latin typeface="Times New Roman" panose="02020603050405020304" pitchFamily="18" charset="0"/>
                <a:ea typeface="+mn-ea"/>
                <a:cs typeface="Times New Roman" panose="02020603050405020304" pitchFamily="18" charset="0"/>
              </a:rPr>
              <a:t>F</a:t>
            </a:r>
            <a:r>
              <a:rPr lang="zh-CN" altLang="en-US" sz="2000" b="1">
                <a:solidFill>
                  <a:schemeClr val="bg1"/>
                </a:solidFill>
                <a:latin typeface="Times New Roman" panose="02020603050405020304" pitchFamily="18" charset="0"/>
                <a:ea typeface="+mn-ea"/>
                <a:cs typeface="Times New Roman" panose="02020603050405020304" pitchFamily="18" charset="0"/>
              </a:rPr>
              <a:t>）</a:t>
            </a:r>
            <a:r>
              <a:rPr lang="zh-CN" altLang="en-US" sz="2000" b="1" dirty="0">
                <a:solidFill>
                  <a:schemeClr val="bg1"/>
                </a:solidFill>
                <a:latin typeface="Times New Roman" panose="02020603050405020304" pitchFamily="18" charset="0"/>
                <a:ea typeface="+mn-ea"/>
                <a:cs typeface="Times New Roman" panose="02020603050405020304" pitchFamily="18" charset="0"/>
              </a:rPr>
              <a:t>时，</a:t>
            </a:r>
            <a:r>
              <a:rPr lang="en-US" altLang="zh-CN" sz="2000" b="1" dirty="0">
                <a:solidFill>
                  <a:schemeClr val="bg1"/>
                </a:solidFill>
                <a:latin typeface="Times New Roman" panose="02020603050405020304" pitchFamily="18" charset="0"/>
                <a:ea typeface="+mn-ea"/>
                <a:cs typeface="Times New Roman" panose="02020603050405020304" pitchFamily="18" charset="0"/>
              </a:rPr>
              <a:t>P </a:t>
            </a:r>
            <a:r>
              <a:rPr lang="en-US" altLang="zh-CN" sz="2000" b="1" dirty="0">
                <a:solidFill>
                  <a:schemeClr val="bg1"/>
                </a:solidFill>
                <a:effectLst>
                  <a:outerShdw blurRad="38100" dist="38100" dir="2700000" algn="tl">
                    <a:srgbClr val="FFFFFF"/>
                  </a:outerShdw>
                </a:effectLst>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Q</a:t>
            </a:r>
            <a:r>
              <a:rPr lang="zh-CN" altLang="en-US" sz="2000" b="1" dirty="0">
                <a:solidFill>
                  <a:schemeClr val="bg1"/>
                </a:solidFill>
                <a:latin typeface="Times New Roman" panose="02020603050405020304" pitchFamily="18" charset="0"/>
                <a:ea typeface="+mn-ea"/>
                <a:cs typeface="Times New Roman" panose="02020603050405020304" pitchFamily="18" charset="0"/>
              </a:rPr>
              <a:t>才为</a:t>
            </a:r>
            <a:r>
              <a:rPr lang="zh-CN" altLang="en-US" sz="2000" b="1">
                <a:solidFill>
                  <a:schemeClr val="bg1"/>
                </a:solidFill>
                <a:latin typeface="Times New Roman" panose="02020603050405020304" pitchFamily="18" charset="0"/>
                <a:ea typeface="+mn-ea"/>
                <a:cs typeface="Times New Roman" panose="02020603050405020304" pitchFamily="18" charset="0"/>
              </a:rPr>
              <a:t>假（</a:t>
            </a:r>
            <a:r>
              <a:rPr lang="en-US" altLang="zh-CN" sz="2000" b="1">
                <a:solidFill>
                  <a:schemeClr val="bg1"/>
                </a:solidFill>
                <a:latin typeface="Times New Roman" panose="02020603050405020304" pitchFamily="18" charset="0"/>
                <a:ea typeface="+mn-ea"/>
                <a:cs typeface="Times New Roman" panose="02020603050405020304" pitchFamily="18" charset="0"/>
              </a:rPr>
              <a:t>F</a:t>
            </a:r>
            <a:r>
              <a:rPr lang="zh-CN" altLang="en-US" sz="2000" b="1">
                <a:solidFill>
                  <a:schemeClr val="bg1"/>
                </a:solidFill>
                <a:latin typeface="Times New Roman" panose="02020603050405020304" pitchFamily="18" charset="0"/>
                <a:ea typeface="+mn-ea"/>
                <a:cs typeface="Times New Roman" panose="02020603050405020304" pitchFamily="18" charset="0"/>
              </a:rPr>
              <a:t>）</a:t>
            </a:r>
            <a:r>
              <a:rPr lang="zh-CN" altLang="en-US" sz="2000" b="1" dirty="0">
                <a:solidFill>
                  <a:schemeClr val="bg1"/>
                </a:solidFill>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426925613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5" grpId="0"/>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47</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348042" y="893045"/>
            <a:ext cx="9226882" cy="943528"/>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809625" indent="-809625" algn="just">
              <a:lnSpc>
                <a:spcPct val="150000"/>
              </a:lnSpc>
              <a:spcAft>
                <a:spcPts val="0"/>
              </a:spcAft>
              <a:buClr>
                <a:srgbClr val="228A88"/>
              </a:buClr>
            </a:pPr>
            <a:r>
              <a:rPr kumimoji="0" lang="zh-CN" altLang="en-US" sz="2000" b="1" dirty="0">
                <a:solidFill>
                  <a:srgbClr val="FF0000"/>
                </a:solidFill>
                <a:latin typeface="黑体" panose="02010609060101010101" pitchFamily="49" charset="-122"/>
                <a:ea typeface="黑体" panose="02010609060101010101" pitchFamily="49" charset="-122"/>
                <a:cs typeface="Arial" panose="020B0604020202020204" pitchFamily="34" charset="0"/>
              </a:rPr>
              <a:t>注意</a:t>
            </a:r>
            <a:r>
              <a:rPr kumimoji="0" lang="zh-CN" altLang="en-US" sz="2000" b="1" dirty="0">
                <a:latin typeface="黑体" panose="02010609060101010101" pitchFamily="49" charset="-122"/>
                <a:ea typeface="黑体" panose="02010609060101010101" pitchFamily="49" charset="-122"/>
                <a:cs typeface="Arial" panose="020B0604020202020204" pitchFamily="34" charset="0"/>
              </a:rPr>
              <a:t>：</a:t>
            </a:r>
            <a:r>
              <a:rPr lang="zh-CN" altLang="en-US" sz="2000" kern="0" dirty="0">
                <a:effectLst>
                  <a:outerShdw blurRad="38100" dist="38100" dir="2700000" algn="tl">
                    <a:srgbClr val="C0C0C0"/>
                  </a:outerShdw>
                </a:effectLst>
                <a:latin typeface="+mn-ea"/>
                <a:ea typeface="+mn-ea"/>
                <a:cs typeface="Times New Roman" panose="02020603050405020304" pitchFamily="18" charset="0"/>
              </a:rPr>
              <a:t>“析取”虽然对应的是自然语言中的“或”，但与汉语中的“或”含义不尽相同。</a:t>
            </a:r>
            <a:endParaRPr lang="en-US" altLang="zh-CN" sz="2000" kern="0" dirty="0">
              <a:effectLst>
                <a:outerShdw blurRad="38100" dist="38100" dir="2700000" algn="tl">
                  <a:srgbClr val="C0C0C0"/>
                </a:outerShdw>
              </a:effectLst>
              <a:latin typeface="+mn-ea"/>
              <a:ea typeface="+mn-ea"/>
              <a:cs typeface="Times New Roman" panose="02020603050405020304" pitchFamily="18" charset="0"/>
            </a:endParaRPr>
          </a:p>
        </p:txBody>
      </p:sp>
      <p:sp>
        <p:nvSpPr>
          <p:cNvPr id="11" name="矩形 10"/>
          <p:cNvSpPr/>
          <p:nvPr/>
        </p:nvSpPr>
        <p:spPr>
          <a:xfrm>
            <a:off x="825170" y="1983883"/>
            <a:ext cx="7057589" cy="1938992"/>
          </a:xfrm>
          <a:prstGeom prst="rect">
            <a:avLst/>
          </a:prstGeom>
        </p:spPr>
        <p:txBody>
          <a:bodyPr wrap="square">
            <a:spAutoFit/>
          </a:bodyPr>
          <a:lstStyle/>
          <a:p>
            <a:pPr indent="273050">
              <a:lnSpc>
                <a:spcPct val="150000"/>
              </a:lnSpc>
            </a:pP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a:t>
            </a:r>
            <a:r>
              <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1</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）今天晚上我在教室或图书馆读书。</a:t>
            </a:r>
            <a:endPar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endParaRPr>
          </a:p>
          <a:p>
            <a:pPr indent="273050">
              <a:lnSpc>
                <a:spcPct val="150000"/>
              </a:lnSpc>
            </a:pP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a:t>
            </a:r>
            <a:r>
              <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2</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）这列火车</a:t>
            </a:r>
            <a:r>
              <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2</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点或</a:t>
            </a:r>
            <a:r>
              <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3</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点开。</a:t>
            </a:r>
            <a:endPar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endParaRPr>
          </a:p>
          <a:p>
            <a:pPr indent="273050">
              <a:lnSpc>
                <a:spcPct val="150000"/>
              </a:lnSpc>
            </a:pP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a:t>
            </a:r>
            <a:r>
              <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3</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）他昨天做了二十或三十道题。</a:t>
            </a:r>
            <a:endPar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endParaRPr>
          </a:p>
          <a:p>
            <a:pPr indent="273050">
              <a:lnSpc>
                <a:spcPct val="150000"/>
              </a:lnSpc>
            </a:pP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a:t>
            </a:r>
            <a:r>
              <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4</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）或者你没有给我写信，或者信在途中丢失了。</a:t>
            </a:r>
            <a:endPar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endParaRPr>
          </a:p>
        </p:txBody>
      </p:sp>
      <p:sp>
        <p:nvSpPr>
          <p:cNvPr id="4" name="矩形 3"/>
          <p:cNvSpPr/>
          <p:nvPr/>
        </p:nvSpPr>
        <p:spPr>
          <a:xfrm>
            <a:off x="513528" y="4121371"/>
            <a:ext cx="7680872" cy="553998"/>
          </a:xfrm>
          <a:prstGeom prst="rect">
            <a:avLst/>
          </a:prstGeom>
          <a:noFill/>
        </p:spPr>
        <p:txBody>
          <a:bodyPr wrap="square">
            <a:spAutoFit/>
          </a:bodyPr>
          <a:lstStyle/>
          <a:p>
            <a:pPr marL="809625" indent="-809625" algn="just">
              <a:lnSpc>
                <a:spcPct val="150000"/>
              </a:lnSpc>
              <a:spcAft>
                <a:spcPts val="0"/>
              </a:spcAft>
              <a:buClr>
                <a:srgbClr val="228A88"/>
              </a:buClr>
            </a:pPr>
            <a:r>
              <a:rPr lang="zh-CN" altLang="en-US" sz="2000" dirty="0">
                <a:latin typeface="+mn-ea"/>
                <a:ea typeface="+mn-ea"/>
                <a:cs typeface="Arial" panose="020B0604020202020204" pitchFamily="34" charset="0"/>
              </a:rPr>
              <a:t>上述例子中的或是</a:t>
            </a:r>
            <a:r>
              <a:rPr lang="zh-CN" altLang="en-US" sz="2000" kern="0" dirty="0">
                <a:effectLst>
                  <a:outerShdw blurRad="38100" dist="38100" dir="2700000" algn="tl">
                    <a:srgbClr val="C0C0C0"/>
                  </a:outerShdw>
                </a:effectLst>
                <a:latin typeface="+mn-ea"/>
                <a:ea typeface="+mn-ea"/>
                <a:cs typeface="Times New Roman" panose="02020603050405020304" pitchFamily="18" charset="0"/>
              </a:rPr>
              <a:t>“</a:t>
            </a:r>
            <a:r>
              <a:rPr lang="zh-CN" altLang="en-US" sz="2000" kern="0"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Times New Roman" panose="02020603050405020304" pitchFamily="18" charset="0"/>
              </a:rPr>
              <a:t>不可兼或</a:t>
            </a:r>
            <a:r>
              <a:rPr lang="zh-CN" altLang="en-US" sz="2000" kern="0" dirty="0">
                <a:effectLst>
                  <a:outerShdw blurRad="38100" dist="38100" dir="2700000" algn="tl">
                    <a:srgbClr val="C0C0C0"/>
                  </a:outerShdw>
                </a:effectLst>
                <a:latin typeface="+mn-ea"/>
                <a:ea typeface="+mn-ea"/>
                <a:cs typeface="Times New Roman" panose="02020603050405020304" pitchFamily="18" charset="0"/>
              </a:rPr>
              <a:t>”，不能用析取联结词表示 </a:t>
            </a:r>
            <a:r>
              <a:rPr lang="zh-CN" altLang="en-US" kern="0" dirty="0">
                <a:effectLst>
                  <a:outerShdw blurRad="38100" dist="38100" dir="2700000" algn="tl">
                    <a:srgbClr val="C0C0C0"/>
                  </a:outerShdw>
                </a:effectLst>
                <a:latin typeface="+mn-ea"/>
                <a:cs typeface="Times New Roman" panose="02020603050405020304" pitchFamily="18" charset="0"/>
              </a:rPr>
              <a:t>。</a:t>
            </a:r>
            <a:endParaRPr lang="en-US" altLang="zh-CN" kern="0" dirty="0">
              <a:effectLst>
                <a:outerShdw blurRad="38100" dist="38100" dir="2700000" algn="tl">
                  <a:srgbClr val="C0C0C0"/>
                </a:outerShdw>
              </a:effectLst>
              <a:latin typeface="+mn-ea"/>
              <a:cs typeface="Times New Roman" panose="02020603050405020304" pitchFamily="18" charset="0"/>
            </a:endParaRPr>
          </a:p>
        </p:txBody>
      </p:sp>
    </p:spTree>
    <p:extLst>
      <p:ext uri="{BB962C8B-B14F-4D97-AF65-F5344CB8AC3E}">
        <p14:creationId xmlns:p14="http://schemas.microsoft.com/office/powerpoint/2010/main" val="246284106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48</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211408" y="1576202"/>
            <a:ext cx="9374026" cy="553998"/>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nSpc>
                <a:spcPct val="150000"/>
              </a:lnSpc>
              <a:spcAft>
                <a:spcPts val="0"/>
              </a:spcAft>
              <a:buClr>
                <a:srgbClr val="228A88"/>
              </a:buClr>
            </a:pPr>
            <a:r>
              <a:rPr lang="en-US" altLang="zh-CN" sz="2000" dirty="0">
                <a:ea typeface="黑体" panose="02010609060101010101" pitchFamily="49" charset="-122"/>
                <a:cs typeface="Times New Roman" panose="02020603050405020304" pitchFamily="18" charset="0"/>
                <a:sym typeface="Symbol" panose="05050102010706020507" pitchFamily="18" charset="2"/>
              </a:rPr>
              <a:t>【</a:t>
            </a:r>
            <a:r>
              <a:rPr lang="zh-CN" altLang="en-US" sz="2000" dirty="0">
                <a:ea typeface="黑体" panose="02010609060101010101" pitchFamily="49" charset="-122"/>
                <a:cs typeface="Times New Roman" panose="02020603050405020304" pitchFamily="18" charset="0"/>
                <a:sym typeface="Symbol" panose="05050102010706020507" pitchFamily="18" charset="2"/>
              </a:rPr>
              <a:t>定义</a:t>
            </a:r>
            <a:r>
              <a:rPr lang="en-US" altLang="zh-CN" sz="2000" dirty="0">
                <a:ea typeface="黑体" panose="02010609060101010101" pitchFamily="49" charset="-122"/>
                <a:cs typeface="Times New Roman" panose="02020603050405020304" pitchFamily="18" charset="0"/>
                <a:sym typeface="Symbol" panose="05050102010706020507" pitchFamily="18" charset="2"/>
              </a:rPr>
              <a:t>1-2.4】</a:t>
            </a:r>
            <a:r>
              <a:rPr lang="zh-CN" altLang="en-US" sz="2000" dirty="0">
                <a:latin typeface="+mn-ea"/>
                <a:ea typeface="+mn-ea"/>
                <a:sym typeface="Symbol" panose="05050102010706020507" pitchFamily="18" charset="2"/>
              </a:rPr>
              <a:t>设 </a:t>
            </a:r>
            <a:r>
              <a:rPr lang="en-US" altLang="zh-CN" sz="2000" b="1" dirty="0">
                <a:solidFill>
                  <a:srgbClr val="00B050"/>
                </a:solidFill>
                <a:ea typeface="+mn-ea"/>
                <a:cs typeface="Times New Roman" panose="02020603050405020304" pitchFamily="18" charset="0"/>
                <a:sym typeface="Symbol" panose="05050102010706020507" pitchFamily="18" charset="2"/>
              </a:rPr>
              <a:t>P</a:t>
            </a:r>
            <a:r>
              <a:rPr lang="zh-CN" altLang="en-US" sz="2000" b="1" dirty="0">
                <a:solidFill>
                  <a:srgbClr val="00B050"/>
                </a:solidFill>
                <a:ea typeface="+mn-ea"/>
                <a:cs typeface="Times New Roman" panose="02020603050405020304" pitchFamily="18" charset="0"/>
                <a:sym typeface="Symbol" panose="05050102010706020507" pitchFamily="18" charset="2"/>
              </a:rPr>
              <a:t>、</a:t>
            </a:r>
            <a:r>
              <a:rPr lang="en-US" altLang="zh-CN" sz="2000" b="1" dirty="0">
                <a:solidFill>
                  <a:srgbClr val="00B050"/>
                </a:solidFill>
                <a:ea typeface="+mn-ea"/>
                <a:cs typeface="Times New Roman" panose="02020603050405020304" pitchFamily="18" charset="0"/>
                <a:sym typeface="Symbol" panose="05050102010706020507" pitchFamily="18" charset="2"/>
              </a:rPr>
              <a:t>Q</a:t>
            </a:r>
            <a:r>
              <a:rPr lang="en-US" altLang="zh-CN" sz="2000" dirty="0">
                <a:latin typeface="+mn-ea"/>
                <a:ea typeface="+mn-ea"/>
                <a:sym typeface="Symbol" panose="05050102010706020507" pitchFamily="18" charset="2"/>
              </a:rPr>
              <a:t> </a:t>
            </a:r>
            <a:r>
              <a:rPr lang="zh-CN" altLang="en-US" sz="2000" dirty="0">
                <a:latin typeface="+mn-ea"/>
                <a:ea typeface="+mn-ea"/>
                <a:sym typeface="Symbol" panose="05050102010706020507" pitchFamily="18" charset="2"/>
              </a:rPr>
              <a:t>为两个命题，则</a:t>
            </a:r>
            <a:r>
              <a:rPr lang="en-US" altLang="zh-CN" sz="2000" b="1" dirty="0">
                <a:ea typeface="+mn-ea"/>
                <a:cs typeface="Times New Roman" panose="02020603050405020304" pitchFamily="18" charset="0"/>
                <a:sym typeface="Symbol" panose="05050102010706020507" pitchFamily="18" charset="2"/>
              </a:rPr>
              <a:t>P</a:t>
            </a:r>
            <a:r>
              <a:rPr lang="zh-CN" altLang="en-US" sz="2000" dirty="0">
                <a:ea typeface="+mn-ea"/>
                <a:cs typeface="Times New Roman" panose="02020603050405020304" pitchFamily="18" charset="0"/>
                <a:sym typeface="Symbol" panose="05050102010706020507" pitchFamily="18" charset="2"/>
              </a:rPr>
              <a:t>与</a:t>
            </a:r>
            <a:r>
              <a:rPr lang="en-US" altLang="zh-CN" sz="2000" b="1" dirty="0">
                <a:ea typeface="+mn-ea"/>
                <a:cs typeface="Times New Roman" panose="02020603050405020304" pitchFamily="18" charset="0"/>
                <a:sym typeface="Symbol" panose="05050102010706020507" pitchFamily="18" charset="2"/>
              </a:rPr>
              <a:t>Q</a:t>
            </a:r>
            <a:r>
              <a:rPr lang="zh-CN" altLang="en-US" sz="2000" dirty="0">
                <a:latin typeface="+mn-ea"/>
                <a:ea typeface="+mn-ea"/>
                <a:sym typeface="Symbol" panose="05050102010706020507" pitchFamily="18" charset="2"/>
              </a:rPr>
              <a:t>的条件是一个复合命题，记为</a:t>
            </a:r>
            <a:r>
              <a:rPr lang="en-US" altLang="zh-CN" sz="2000" b="1" dirty="0">
                <a:solidFill>
                  <a:srgbClr val="00B050"/>
                </a:solidFill>
                <a:effectLst>
                  <a:outerShdw blurRad="38100" dist="38100" dir="2700000" algn="tl">
                    <a:srgbClr val="FFFFFF"/>
                  </a:outerShdw>
                </a:effectLst>
              </a:rPr>
              <a:t>P</a:t>
            </a:r>
            <a:r>
              <a:rPr lang="en-US" altLang="zh-CN" sz="2000" b="1" dirty="0">
                <a:effectLst>
                  <a:outerShdw blurRad="38100" dist="38100" dir="2700000" algn="tl">
                    <a:srgbClr val="FFFFFF"/>
                  </a:outerShdw>
                </a:effectLst>
                <a:sym typeface="Symbol" panose="05050102010706020507" pitchFamily="18" charset="2"/>
              </a:rPr>
              <a:t> </a:t>
            </a:r>
            <a:r>
              <a:rPr lang="en-US" altLang="zh-CN" sz="2000" b="1" dirty="0">
                <a:solidFill>
                  <a:srgbClr val="00B050"/>
                </a:solidFill>
                <a:effectLst>
                  <a:outerShdw blurRad="38100" dist="38100" dir="2700000" algn="tl">
                    <a:srgbClr val="FFFFFF"/>
                  </a:outerShdw>
                </a:effectLst>
                <a:sym typeface="Symbol" panose="05050102010706020507" pitchFamily="18" charset="2"/>
              </a:rPr>
              <a:t></a:t>
            </a:r>
            <a:r>
              <a:rPr lang="en-US" altLang="zh-CN" sz="2000" b="1" dirty="0">
                <a:effectLst>
                  <a:outerShdw blurRad="38100" dist="38100" dir="2700000" algn="tl">
                    <a:srgbClr val="FFFFFF"/>
                  </a:outerShdw>
                </a:effectLst>
                <a:sym typeface="Symbol" panose="05050102010706020507" pitchFamily="18" charset="2"/>
              </a:rPr>
              <a:t> </a:t>
            </a:r>
            <a:r>
              <a:rPr lang="en-US" altLang="zh-CN" sz="2000" b="1" dirty="0">
                <a:solidFill>
                  <a:srgbClr val="00B050"/>
                </a:solidFill>
                <a:effectLst>
                  <a:outerShdw blurRad="38100" dist="38100" dir="2700000" algn="tl">
                    <a:srgbClr val="FFFFFF"/>
                  </a:outerShdw>
                </a:effectLst>
                <a:sym typeface="Symbol" panose="05050102010706020507" pitchFamily="18" charset="2"/>
              </a:rPr>
              <a:t>Q</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a:t>
            </a:r>
            <a:r>
              <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 </a:t>
            </a:r>
            <a:endParaRPr lang="zh-CN" altLang="en-US" sz="2000" dirty="0">
              <a:latin typeface="+mn-ea"/>
              <a:ea typeface="+mn-ea"/>
              <a:sym typeface="Symbol" panose="05050102010706020507" pitchFamily="18" charset="2"/>
            </a:endParaRPr>
          </a:p>
        </p:txBody>
      </p:sp>
      <p:sp>
        <p:nvSpPr>
          <p:cNvPr id="10" name="Text Box 2"/>
          <p:cNvSpPr txBox="1">
            <a:spLocks noChangeArrowheads="1"/>
          </p:cNvSpPr>
          <p:nvPr/>
        </p:nvSpPr>
        <p:spPr bwMode="auto">
          <a:xfrm>
            <a:off x="378478" y="806028"/>
            <a:ext cx="4088419"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1"/>
              </a:buClr>
              <a:buFont typeface="Wingdings" panose="05000000000000000000" pitchFamily="2" charset="2"/>
              <a:buChar char="&amp;"/>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条件</a:t>
            </a:r>
            <a:r>
              <a:rPr lang="en-US" altLang="zh-CN" dirty="0">
                <a:solidFill>
                  <a:schemeClr val="bg1"/>
                </a:solidFill>
                <a:latin typeface="Times New Roman" panose="02020603050405020304" pitchFamily="18" charset="0"/>
                <a:cs typeface="Times New Roman" panose="02020603050405020304" pitchFamily="18" charset="0"/>
              </a:rPr>
              <a:t>(Implication)</a:t>
            </a:r>
            <a:endParaRPr lang="zh-CN" altLang="en-US" sz="2800" b="1" dirty="0">
              <a:solidFill>
                <a:schemeClr val="bg1"/>
              </a:solidFill>
              <a:latin typeface="Times New Roman" panose="02020603050405020304" pitchFamily="18" charset="0"/>
              <a:ea typeface="隶书" panose="02010509060101010101" pitchFamily="49" charset="-122"/>
              <a:cs typeface="Times New Roman" panose="02020603050405020304" pitchFamily="18" charset="0"/>
            </a:endParaRPr>
          </a:p>
        </p:txBody>
      </p:sp>
      <p:sp>
        <p:nvSpPr>
          <p:cNvPr id="5" name="矩形 4"/>
          <p:cNvSpPr/>
          <p:nvPr/>
        </p:nvSpPr>
        <p:spPr>
          <a:xfrm>
            <a:off x="1778439" y="2228164"/>
            <a:ext cx="3580019" cy="400110"/>
          </a:xfrm>
          <a:prstGeom prst="rect">
            <a:avLst/>
          </a:prstGeom>
        </p:spPr>
        <p:txBody>
          <a:bodyPr wrap="none">
            <a:spAutoFit/>
          </a:bodyPr>
          <a:lstStyle/>
          <a:p>
            <a:r>
              <a:rPr lang="en-US" altLang="zh-CN" sz="2000" b="1" dirty="0">
                <a:solidFill>
                  <a:srgbClr val="00B050"/>
                </a:solidFill>
                <a:effectLst>
                  <a:outerShdw blurRad="38100" dist="38100" dir="2700000" algn="tl">
                    <a:srgbClr val="FFFFFF"/>
                  </a:outerShdw>
                </a:effectLst>
              </a:rPr>
              <a:t> P</a:t>
            </a:r>
            <a:r>
              <a:rPr lang="en-US" altLang="zh-CN" sz="2000" b="1" dirty="0">
                <a:effectLst>
                  <a:outerShdw blurRad="38100" dist="38100" dir="2700000" algn="tl">
                    <a:srgbClr val="FFFFFF"/>
                  </a:outerShdw>
                </a:effectLst>
                <a:sym typeface="Symbol" panose="05050102010706020507" pitchFamily="18" charset="2"/>
              </a:rPr>
              <a:t> </a:t>
            </a:r>
            <a:r>
              <a:rPr lang="en-US" altLang="zh-CN" sz="2000" b="1" dirty="0">
                <a:solidFill>
                  <a:srgbClr val="00B050"/>
                </a:solidFill>
                <a:effectLst>
                  <a:outerShdw blurRad="38100" dist="38100" dir="2700000" algn="tl">
                    <a:srgbClr val="FFFFFF"/>
                  </a:outerShdw>
                </a:effectLst>
                <a:sym typeface="Symbol" panose="05050102010706020507" pitchFamily="18" charset="2"/>
              </a:rPr>
              <a:t></a:t>
            </a:r>
            <a:r>
              <a:rPr lang="en-US" altLang="zh-CN" sz="2000" b="1" dirty="0">
                <a:effectLst>
                  <a:outerShdw blurRad="38100" dist="38100" dir="2700000" algn="tl">
                    <a:srgbClr val="FFFFFF"/>
                  </a:outerShdw>
                </a:effectLst>
                <a:sym typeface="Symbol" panose="05050102010706020507" pitchFamily="18" charset="2"/>
              </a:rPr>
              <a:t> </a:t>
            </a:r>
            <a:r>
              <a:rPr lang="en-US" altLang="zh-CN" sz="2000" b="1" dirty="0">
                <a:solidFill>
                  <a:srgbClr val="00B050"/>
                </a:solidFill>
                <a:effectLst>
                  <a:outerShdw blurRad="38100" dist="38100" dir="2700000" algn="tl">
                    <a:srgbClr val="FFFFFF"/>
                  </a:outerShdw>
                </a:effectLst>
                <a:sym typeface="Symbol" panose="05050102010706020507" pitchFamily="18" charset="2"/>
              </a:rPr>
              <a:t>Q</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的真值通过下表定义：</a:t>
            </a:r>
            <a:endParaRPr lang="zh-CN" altLang="en-US" sz="2000" dirty="0">
              <a:latin typeface="+mn-ea"/>
              <a:ea typeface="+mn-ea"/>
            </a:endParaRPr>
          </a:p>
        </p:txBody>
      </p:sp>
      <p:sp>
        <p:nvSpPr>
          <p:cNvPr id="12" name="矩形 11"/>
          <p:cNvSpPr/>
          <p:nvPr/>
        </p:nvSpPr>
        <p:spPr>
          <a:xfrm>
            <a:off x="6155996" y="2792978"/>
            <a:ext cx="3671175" cy="1938992"/>
          </a:xfrm>
          <a:prstGeom prst="rect">
            <a:avLst/>
          </a:prstGeom>
        </p:spPr>
        <p:txBody>
          <a:bodyPr wrap="square">
            <a:spAutoFit/>
          </a:bodyPr>
          <a:lstStyle/>
          <a:p>
            <a:pPr indent="273050">
              <a:lnSpc>
                <a:spcPct val="150000"/>
              </a:lnSpc>
            </a:pPr>
            <a:r>
              <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P:       </a:t>
            </a:r>
            <a:r>
              <a:rPr lang="zh-CN" altLang="en-US"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天气好</a:t>
            </a:r>
            <a:r>
              <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 </a:t>
            </a:r>
          </a:p>
          <a:p>
            <a:pPr indent="273050">
              <a:lnSpc>
                <a:spcPct val="150000"/>
              </a:lnSpc>
            </a:pPr>
            <a:r>
              <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Q:       </a:t>
            </a:r>
            <a:r>
              <a:rPr lang="zh-CN" altLang="en-US"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我去郊游</a:t>
            </a:r>
            <a:endPar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endParaRPr>
          </a:p>
          <a:p>
            <a:pPr indent="273050">
              <a:lnSpc>
                <a:spcPct val="150000"/>
              </a:lnSpc>
            </a:pPr>
            <a:r>
              <a:rPr lang="en-US" altLang="zh-CN" sz="2000" b="1" dirty="0">
                <a:effectLst>
                  <a:outerShdw blurRad="38100" dist="38100" dir="2700000" algn="tl">
                    <a:srgbClr val="FFFFFF"/>
                  </a:outerShdw>
                </a:effectLst>
                <a:latin typeface="Times New Roman" panose="02020603050405020304" pitchFamily="18" charset="0"/>
                <a:cs typeface="Times New Roman" panose="02020603050405020304" pitchFamily="18" charset="0"/>
              </a:rPr>
              <a:t>P</a:t>
            </a:r>
            <a:r>
              <a:rPr lang="en-US" altLang="zh-CN" sz="2000" b="1" dirty="0">
                <a:effectLst>
                  <a:outerShdw blurRad="38100" dist="38100" dir="2700000" algn="tl">
                    <a:srgbClr val="FFFFFF"/>
                  </a:outerShdw>
                </a:effectLst>
                <a:latin typeface="Times New Roman" panose="02020603050405020304" pitchFamily="18" charset="0"/>
                <a:cs typeface="Times New Roman" panose="02020603050405020304" pitchFamily="18" charset="0"/>
                <a:sym typeface="Symbol" panose="05050102010706020507" pitchFamily="18" charset="2"/>
              </a:rPr>
              <a:t> Q</a:t>
            </a:r>
            <a:r>
              <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如果天气好，</a:t>
            </a:r>
            <a:endPar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endParaRPr>
          </a:p>
          <a:p>
            <a:pPr indent="1166813">
              <a:lnSpc>
                <a:spcPct val="150000"/>
              </a:lnSpc>
            </a:pPr>
            <a:r>
              <a:rPr lang="zh-CN" altLang="en-US"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那么我去郊游。</a:t>
            </a:r>
            <a:endPar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endParaRPr>
          </a:p>
        </p:txBody>
      </p:sp>
      <p:graphicFrame>
        <p:nvGraphicFramePr>
          <p:cNvPr id="13" name="Group 36"/>
          <p:cNvGraphicFramePr>
            <a:graphicFrameLocks noGrp="1"/>
          </p:cNvGraphicFramePr>
          <p:nvPr>
            <p:extLst>
              <p:ext uri="{D42A27DB-BD31-4B8C-83A1-F6EECF244321}">
                <p14:modId xmlns:p14="http://schemas.microsoft.com/office/powerpoint/2010/main" val="1733127024"/>
              </p:ext>
            </p:extLst>
          </p:nvPr>
        </p:nvGraphicFramePr>
        <p:xfrm>
          <a:off x="1734207" y="2742740"/>
          <a:ext cx="3941380" cy="2039468"/>
        </p:xfrm>
        <a:graphic>
          <a:graphicData uri="http://schemas.openxmlformats.org/drawingml/2006/table">
            <a:tbl>
              <a:tblPr/>
              <a:tblGrid>
                <a:gridCol w="1213677">
                  <a:extLst>
                    <a:ext uri="{9D8B030D-6E8A-4147-A177-3AD203B41FA5}">
                      <a16:colId xmlns:a16="http://schemas.microsoft.com/office/drawing/2014/main" val="20000"/>
                    </a:ext>
                  </a:extLst>
                </a:gridCol>
                <a:gridCol w="1046966">
                  <a:extLst>
                    <a:ext uri="{9D8B030D-6E8A-4147-A177-3AD203B41FA5}">
                      <a16:colId xmlns:a16="http://schemas.microsoft.com/office/drawing/2014/main" val="20001"/>
                    </a:ext>
                  </a:extLst>
                </a:gridCol>
                <a:gridCol w="1680737">
                  <a:extLst>
                    <a:ext uri="{9D8B030D-6E8A-4147-A177-3AD203B41FA5}">
                      <a16:colId xmlns:a16="http://schemas.microsoft.com/office/drawing/2014/main" val="20002"/>
                    </a:ext>
                  </a:extLst>
                </a:gridCol>
              </a:tblGrid>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P</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Q</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lang="en-US" altLang="zh-CN" sz="2000" b="1" dirty="0">
                          <a:solidFill>
                            <a:srgbClr val="FF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P</a:t>
                      </a:r>
                      <a:r>
                        <a:rPr lang="en-US" altLang="zh-CN" sz="2000" b="1" dirty="0">
                          <a:solidFill>
                            <a:srgbClr val="FF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sym typeface="Symbol" panose="05050102010706020507" pitchFamily="18" charset="2"/>
                        </a:rPr>
                        <a:t> Q</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660">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 name="矩形 3"/>
          <p:cNvSpPr/>
          <p:nvPr/>
        </p:nvSpPr>
        <p:spPr>
          <a:xfrm>
            <a:off x="537612" y="4909015"/>
            <a:ext cx="6409726" cy="400110"/>
          </a:xfrm>
          <a:prstGeom prst="rect">
            <a:avLst/>
          </a:prstGeom>
          <a:solidFill>
            <a:srgbClr val="3366FF"/>
          </a:solidFill>
        </p:spPr>
        <p:txBody>
          <a:bodyPr wrap="square">
            <a:spAutoFit/>
          </a:bodyPr>
          <a:lstStyle/>
          <a:p>
            <a:pPr>
              <a:spcBef>
                <a:spcPct val="20000"/>
              </a:spcBef>
              <a:defRPr/>
            </a:pPr>
            <a:r>
              <a:rPr lang="zh-CN" altLang="en-US" sz="2000" b="1" dirty="0">
                <a:solidFill>
                  <a:schemeClr val="bg1"/>
                </a:solidFill>
                <a:latin typeface="Times New Roman" panose="02020603050405020304" pitchFamily="18" charset="0"/>
                <a:ea typeface="+mn-ea"/>
                <a:cs typeface="Times New Roman" panose="02020603050405020304" pitchFamily="18" charset="0"/>
              </a:rPr>
              <a:t>当且仅当 </a:t>
            </a:r>
            <a:r>
              <a:rPr lang="en-US" altLang="zh-CN" sz="2000" b="1" dirty="0">
                <a:solidFill>
                  <a:schemeClr val="bg1"/>
                </a:solidFill>
                <a:latin typeface="Times New Roman" panose="02020603050405020304" pitchFamily="18" charset="0"/>
                <a:ea typeface="+mn-ea"/>
                <a:cs typeface="Times New Roman" panose="02020603050405020304" pitchFamily="18" charset="0"/>
              </a:rPr>
              <a:t>P </a:t>
            </a:r>
            <a:r>
              <a:rPr lang="zh-CN" altLang="en-US" sz="2000" b="1" dirty="0">
                <a:solidFill>
                  <a:schemeClr val="bg1"/>
                </a:solidFill>
                <a:latin typeface="Times New Roman" panose="02020603050405020304" pitchFamily="18" charset="0"/>
                <a:ea typeface="+mn-ea"/>
                <a:cs typeface="Times New Roman" panose="02020603050405020304" pitchFamily="18" charset="0"/>
              </a:rPr>
              <a:t>为真</a:t>
            </a:r>
            <a:r>
              <a:rPr lang="en-US" altLang="zh-CN" sz="2000" b="1" dirty="0">
                <a:solidFill>
                  <a:schemeClr val="bg1"/>
                </a:solidFill>
                <a:latin typeface="Times New Roman" panose="02020603050405020304" pitchFamily="18" charset="0"/>
                <a:ea typeface="+mn-ea"/>
                <a:cs typeface="Times New Roman" panose="02020603050405020304" pitchFamily="18" charset="0"/>
              </a:rPr>
              <a:t>(T)</a:t>
            </a:r>
            <a:r>
              <a:rPr lang="zh-CN" altLang="en-US" sz="2000" b="1" dirty="0">
                <a:solidFill>
                  <a:schemeClr val="bg1"/>
                </a:solidFill>
                <a:latin typeface="Times New Roman" panose="02020603050405020304" pitchFamily="18" charset="0"/>
                <a:ea typeface="+mn-ea"/>
                <a:cs typeface="Times New Roman" panose="02020603050405020304" pitchFamily="18" charset="0"/>
              </a:rPr>
              <a:t>，</a:t>
            </a:r>
            <a:r>
              <a:rPr lang="en-US" altLang="zh-CN" sz="2000" b="1" dirty="0">
                <a:solidFill>
                  <a:schemeClr val="bg1"/>
                </a:solidFill>
                <a:latin typeface="Times New Roman" panose="02020603050405020304" pitchFamily="18" charset="0"/>
                <a:ea typeface="+mn-ea"/>
                <a:cs typeface="Times New Roman" panose="02020603050405020304" pitchFamily="18" charset="0"/>
              </a:rPr>
              <a:t>Q</a:t>
            </a:r>
            <a:r>
              <a:rPr lang="zh-CN" altLang="en-US" sz="2000" b="1" dirty="0">
                <a:solidFill>
                  <a:schemeClr val="bg1"/>
                </a:solidFill>
                <a:latin typeface="Times New Roman" panose="02020603050405020304" pitchFamily="18" charset="0"/>
                <a:ea typeface="+mn-ea"/>
                <a:cs typeface="Times New Roman" panose="02020603050405020304" pitchFamily="18" charset="0"/>
              </a:rPr>
              <a:t>为</a:t>
            </a:r>
            <a:r>
              <a:rPr lang="zh-CN" altLang="en-US" sz="2000" b="1">
                <a:solidFill>
                  <a:schemeClr val="bg1"/>
                </a:solidFill>
                <a:latin typeface="Times New Roman" panose="02020603050405020304" pitchFamily="18" charset="0"/>
                <a:ea typeface="+mn-ea"/>
                <a:cs typeface="Times New Roman" panose="02020603050405020304" pitchFamily="18" charset="0"/>
              </a:rPr>
              <a:t>假</a:t>
            </a:r>
            <a:r>
              <a:rPr lang="en-US" altLang="zh-CN" sz="2000" b="1">
                <a:solidFill>
                  <a:schemeClr val="bg1"/>
                </a:solidFill>
                <a:latin typeface="Times New Roman" panose="02020603050405020304" pitchFamily="18" charset="0"/>
                <a:ea typeface="+mn-ea"/>
                <a:cs typeface="Times New Roman" panose="02020603050405020304" pitchFamily="18" charset="0"/>
              </a:rPr>
              <a:t>(F)</a:t>
            </a:r>
            <a:r>
              <a:rPr lang="zh-CN" altLang="en-US" sz="2000" b="1" dirty="0">
                <a:solidFill>
                  <a:schemeClr val="bg1"/>
                </a:solidFill>
                <a:latin typeface="Times New Roman" panose="02020603050405020304" pitchFamily="18" charset="0"/>
                <a:ea typeface="+mn-ea"/>
                <a:cs typeface="Times New Roman" panose="02020603050405020304" pitchFamily="18" charset="0"/>
              </a:rPr>
              <a:t>时，</a:t>
            </a:r>
            <a:r>
              <a:rPr lang="en-US" altLang="zh-CN" sz="2000" b="1" dirty="0">
                <a:effectLst>
                  <a:outerShdw blurRad="38100" dist="38100" dir="2700000" algn="tl">
                    <a:srgbClr val="FFFFFF"/>
                  </a:outerShdw>
                </a:effectLst>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ea typeface="+mn-ea"/>
                <a:cs typeface="Times New Roman" panose="02020603050405020304" pitchFamily="18" charset="0"/>
              </a:rPr>
              <a:t>P</a:t>
            </a:r>
            <a:r>
              <a:rPr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 Q</a:t>
            </a:r>
            <a:r>
              <a:rPr lang="zh-CN" altLang="en-US" sz="2000" b="1" dirty="0">
                <a:solidFill>
                  <a:schemeClr val="bg1"/>
                </a:solidFill>
                <a:latin typeface="Times New Roman" panose="02020603050405020304" pitchFamily="18" charset="0"/>
                <a:ea typeface="+mn-ea"/>
                <a:cs typeface="Times New Roman" panose="02020603050405020304" pitchFamily="18" charset="0"/>
              </a:rPr>
              <a:t>才为</a:t>
            </a:r>
            <a:r>
              <a:rPr lang="zh-CN" altLang="en-US" sz="2000" b="1">
                <a:solidFill>
                  <a:schemeClr val="bg1"/>
                </a:solidFill>
                <a:latin typeface="Times New Roman" panose="02020603050405020304" pitchFamily="18" charset="0"/>
                <a:ea typeface="+mn-ea"/>
                <a:cs typeface="Times New Roman" panose="02020603050405020304" pitchFamily="18" charset="0"/>
              </a:rPr>
              <a:t>假</a:t>
            </a:r>
            <a:r>
              <a:rPr lang="en-US" altLang="zh-CN" sz="2000" b="1">
                <a:solidFill>
                  <a:schemeClr val="bg1"/>
                </a:solidFill>
                <a:latin typeface="Times New Roman" panose="02020603050405020304" pitchFamily="18" charset="0"/>
                <a:ea typeface="+mn-ea"/>
                <a:cs typeface="Times New Roman" panose="02020603050405020304" pitchFamily="18" charset="0"/>
              </a:rPr>
              <a:t>(F)</a:t>
            </a:r>
            <a:r>
              <a:rPr lang="zh-CN" altLang="en-US" sz="2000" b="1" dirty="0">
                <a:solidFill>
                  <a:schemeClr val="bg1"/>
                </a:solidFill>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382046765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5" grpId="0"/>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49</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348042" y="893045"/>
            <a:ext cx="9226882" cy="943528"/>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809625" indent="-809625">
              <a:lnSpc>
                <a:spcPct val="150000"/>
              </a:lnSpc>
              <a:spcBef>
                <a:spcPct val="20000"/>
              </a:spcBef>
              <a:buClr>
                <a:srgbClr val="CC0099"/>
              </a:buClr>
              <a:defRPr/>
            </a:pPr>
            <a:r>
              <a:rPr kumimoji="0" lang="zh-CN" altLang="en-US" sz="2000" b="1" dirty="0">
                <a:solidFill>
                  <a:srgbClr val="FF0000"/>
                </a:solidFill>
                <a:latin typeface="黑体" panose="02010609060101010101" pitchFamily="49" charset="-122"/>
                <a:ea typeface="黑体" panose="02010609060101010101" pitchFamily="49" charset="-122"/>
                <a:cs typeface="Arial" panose="020B0604020202020204" pitchFamily="34" charset="0"/>
              </a:rPr>
              <a:t>注意</a:t>
            </a:r>
            <a:r>
              <a:rPr kumimoji="0" lang="zh-CN" altLang="en-US" sz="2000" b="1" dirty="0">
                <a:latin typeface="黑体" panose="02010609060101010101" pitchFamily="49" charset="-122"/>
                <a:ea typeface="黑体" panose="02010609060101010101" pitchFamily="49" charset="-122"/>
                <a:cs typeface="Arial" panose="020B0604020202020204" pitchFamily="34" charset="0"/>
              </a:rPr>
              <a:t>：</a:t>
            </a:r>
            <a:r>
              <a:rPr lang="en-US" altLang="zh-CN" sz="2000" kern="0" dirty="0">
                <a:effectLst>
                  <a:outerShdw blurRad="38100" dist="38100" dir="2700000" algn="tl">
                    <a:srgbClr val="C0C0C0"/>
                  </a:outerShdw>
                </a:effectLst>
                <a:latin typeface="+mn-ea"/>
                <a:ea typeface="+mn-ea"/>
                <a:cs typeface="Times New Roman" panose="02020603050405020304" pitchFamily="18" charset="0"/>
              </a:rPr>
              <a:t>“</a:t>
            </a:r>
            <a:r>
              <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既表示充分条件也表示必要条件，它决定了哪个作为</a:t>
            </a:r>
            <a:r>
              <a:rPr lang="zh-CN" altLang="en-US" sz="2000" b="1" kern="0" dirty="0">
                <a:solidFill>
                  <a:srgbClr val="00B050"/>
                </a:solidFill>
                <a:latin typeface="黑体" panose="02010609060101010101" pitchFamily="49" charset="-122"/>
                <a:ea typeface="黑体" panose="02010609060101010101" pitchFamily="49" charset="-122"/>
                <a:cs typeface="Times New Roman" panose="02020603050405020304" pitchFamily="18" charset="0"/>
                <a:sym typeface="Symbol" panose="05050102010706020507" pitchFamily="18" charset="2"/>
              </a:rPr>
              <a:t>前件</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，哪个作为</a:t>
            </a:r>
            <a:r>
              <a:rPr lang="zh-CN" altLang="en-US" sz="2000" b="1" kern="0" dirty="0">
                <a:solidFill>
                  <a:srgbClr val="00B050"/>
                </a:solidFill>
                <a:latin typeface="黑体" panose="02010609060101010101" pitchFamily="49" charset="-122"/>
                <a:ea typeface="黑体" panose="02010609060101010101" pitchFamily="49" charset="-122"/>
                <a:cs typeface="Times New Roman" panose="02020603050405020304" pitchFamily="18" charset="0"/>
                <a:sym typeface="Symbol" panose="05050102010706020507" pitchFamily="18" charset="2"/>
              </a:rPr>
              <a:t>后件</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a:t>
            </a:r>
          </a:p>
        </p:txBody>
      </p:sp>
      <p:sp>
        <p:nvSpPr>
          <p:cNvPr id="4" name="矩形 3"/>
          <p:cNvSpPr/>
          <p:nvPr/>
        </p:nvSpPr>
        <p:spPr>
          <a:xfrm>
            <a:off x="1216335" y="4252113"/>
            <a:ext cx="7680872" cy="957250"/>
          </a:xfrm>
          <a:prstGeom prst="rect">
            <a:avLst/>
          </a:prstGeom>
          <a:noFill/>
        </p:spPr>
        <p:txBody>
          <a:bodyPr wrap="square">
            <a:spAutoFit/>
          </a:bodyPr>
          <a:lstStyle/>
          <a:p>
            <a:pPr>
              <a:lnSpc>
                <a:spcPct val="150000"/>
              </a:lnSpc>
            </a:pPr>
            <a:r>
              <a:rPr lang="zh-CN" altLang="en-US" sz="2000" dirty="0">
                <a:latin typeface="+mn-ea"/>
                <a:ea typeface="+mn-ea"/>
                <a:cs typeface="Times New Roman" panose="02020603050405020304" pitchFamily="18" charset="0"/>
              </a:rPr>
              <a:t>命题（</a:t>
            </a:r>
            <a:r>
              <a:rPr lang="en-US" altLang="zh-CN" sz="2000" dirty="0">
                <a:latin typeface="+mn-ea"/>
                <a:ea typeface="+mn-ea"/>
                <a:cs typeface="Times New Roman" panose="02020603050405020304" pitchFamily="18" charset="0"/>
              </a:rPr>
              <a:t>1</a:t>
            </a:r>
            <a:r>
              <a:rPr lang="zh-CN" altLang="en-US" sz="2000" dirty="0">
                <a:latin typeface="+mn-ea"/>
                <a:ea typeface="+mn-ea"/>
                <a:cs typeface="Times New Roman" panose="02020603050405020304" pitchFamily="18" charset="0"/>
              </a:rPr>
              <a:t>）、（</a:t>
            </a:r>
            <a:r>
              <a:rPr lang="en-US" altLang="zh-CN" sz="2000" dirty="0">
                <a:latin typeface="+mn-ea"/>
                <a:ea typeface="+mn-ea"/>
                <a:cs typeface="Times New Roman" panose="02020603050405020304" pitchFamily="18" charset="0"/>
              </a:rPr>
              <a:t>2</a:t>
            </a:r>
            <a:r>
              <a:rPr lang="zh-CN" altLang="en-US" sz="2000" dirty="0">
                <a:latin typeface="+mn-ea"/>
                <a:ea typeface="+mn-ea"/>
                <a:cs typeface="Times New Roman" panose="02020603050405020304" pitchFamily="18" charset="0"/>
              </a:rPr>
              <a:t>）</a:t>
            </a:r>
            <a:r>
              <a:rPr lang="en-US" altLang="zh-CN" sz="2000" dirty="0">
                <a:latin typeface="+mn-ea"/>
                <a:ea typeface="+mn-ea"/>
                <a:cs typeface="Times New Roman" panose="02020603050405020304" pitchFamily="18" charset="0"/>
              </a:rPr>
              <a:t> </a:t>
            </a:r>
            <a:r>
              <a:rPr lang="zh-CN" altLang="en-US" sz="2000" dirty="0">
                <a:latin typeface="+mn-ea"/>
                <a:ea typeface="+mn-ea"/>
                <a:cs typeface="Times New Roman" panose="02020603050405020304" pitchFamily="18" charset="0"/>
              </a:rPr>
              <a:t>写成： </a:t>
            </a:r>
            <a:r>
              <a:rPr lang="en-US" altLang="zh-CN" sz="2000" b="1" dirty="0">
                <a:solidFill>
                  <a:srgbClr val="FF0000"/>
                </a:solidFill>
                <a:latin typeface="Times New Roman" panose="02020603050405020304" pitchFamily="18" charset="0"/>
                <a:ea typeface="+mn-ea"/>
                <a:cs typeface="Times New Roman" panose="02020603050405020304" pitchFamily="18" charset="0"/>
              </a:rPr>
              <a:t>P</a:t>
            </a:r>
            <a:r>
              <a:rPr lang="en-US" altLang="zh-CN" sz="2000" b="1" dirty="0">
                <a:solidFill>
                  <a:srgbClr val="FF0000"/>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b="1" dirty="0">
                <a:solidFill>
                  <a:srgbClr val="FF0000"/>
                </a:solidFill>
                <a:latin typeface="Times New Roman" panose="02020603050405020304" pitchFamily="18" charset="0"/>
                <a:ea typeface="+mn-ea"/>
                <a:cs typeface="Times New Roman" panose="02020603050405020304" pitchFamily="18" charset="0"/>
              </a:rPr>
              <a:t>Q</a:t>
            </a:r>
            <a:r>
              <a:rPr lang="en-US" altLang="zh-CN" sz="2000" dirty="0">
                <a:latin typeface="+mn-ea"/>
                <a:ea typeface="+mn-ea"/>
                <a:cs typeface="Times New Roman" panose="02020603050405020304" pitchFamily="18" charset="0"/>
              </a:rPr>
              <a:t>  </a:t>
            </a:r>
          </a:p>
          <a:p>
            <a:pPr>
              <a:lnSpc>
                <a:spcPct val="150000"/>
              </a:lnSpc>
            </a:pPr>
            <a:r>
              <a:rPr lang="zh-CN" altLang="en-US" sz="2000" dirty="0">
                <a:latin typeface="+mn-ea"/>
                <a:ea typeface="+mn-ea"/>
                <a:cs typeface="Times New Roman" panose="02020603050405020304" pitchFamily="18" charset="0"/>
              </a:rPr>
              <a:t>命题（</a:t>
            </a:r>
            <a:r>
              <a:rPr lang="en-US" altLang="zh-CN" sz="2000" dirty="0">
                <a:latin typeface="+mn-ea"/>
                <a:ea typeface="+mn-ea"/>
                <a:cs typeface="Times New Roman" panose="02020603050405020304" pitchFamily="18" charset="0"/>
              </a:rPr>
              <a:t>3</a:t>
            </a:r>
            <a:r>
              <a:rPr lang="zh-CN" altLang="en-US" sz="2000" dirty="0">
                <a:latin typeface="+mn-ea"/>
                <a:ea typeface="+mn-ea"/>
                <a:cs typeface="Times New Roman" panose="02020603050405020304" pitchFamily="18" charset="0"/>
              </a:rPr>
              <a:t>）、（</a:t>
            </a:r>
            <a:r>
              <a:rPr lang="en-US" altLang="zh-CN" sz="2000" dirty="0">
                <a:latin typeface="+mn-ea"/>
                <a:ea typeface="+mn-ea"/>
                <a:cs typeface="Times New Roman" panose="02020603050405020304" pitchFamily="18" charset="0"/>
              </a:rPr>
              <a:t>4</a:t>
            </a:r>
            <a:r>
              <a:rPr lang="zh-CN" altLang="en-US" sz="2000" dirty="0">
                <a:latin typeface="+mn-ea"/>
                <a:ea typeface="+mn-ea"/>
                <a:cs typeface="Times New Roman" panose="02020603050405020304" pitchFamily="18" charset="0"/>
              </a:rPr>
              <a:t>）</a:t>
            </a:r>
            <a:r>
              <a:rPr lang="en-US" altLang="zh-CN" sz="2000" dirty="0">
                <a:latin typeface="+mn-ea"/>
                <a:ea typeface="+mn-ea"/>
                <a:cs typeface="Times New Roman" panose="02020603050405020304" pitchFamily="18" charset="0"/>
              </a:rPr>
              <a:t> </a:t>
            </a:r>
            <a:r>
              <a:rPr lang="zh-CN" altLang="en-US" sz="2000" dirty="0">
                <a:latin typeface="+mn-ea"/>
                <a:ea typeface="+mn-ea"/>
                <a:cs typeface="Times New Roman" panose="02020603050405020304" pitchFamily="18" charset="0"/>
              </a:rPr>
              <a:t>写成： </a:t>
            </a:r>
            <a:r>
              <a:rPr lang="en-US" altLang="zh-CN" sz="2000" b="1" dirty="0">
                <a:solidFill>
                  <a:srgbClr val="FF0000"/>
                </a:solidFill>
                <a:latin typeface="Times New Roman" panose="02020603050405020304" pitchFamily="18" charset="0"/>
                <a:ea typeface="+mn-ea"/>
                <a:cs typeface="Times New Roman" panose="02020603050405020304" pitchFamily="18" charset="0"/>
              </a:rPr>
              <a:t>Q</a:t>
            </a:r>
            <a:r>
              <a:rPr lang="en-US" altLang="zh-CN" sz="2000" b="1" dirty="0">
                <a:solidFill>
                  <a:srgbClr val="FF0000"/>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b="1" dirty="0">
                <a:solidFill>
                  <a:srgbClr val="FF0000"/>
                </a:solidFill>
                <a:latin typeface="Times New Roman" panose="02020603050405020304" pitchFamily="18" charset="0"/>
                <a:ea typeface="+mn-ea"/>
                <a:cs typeface="Times New Roman" panose="02020603050405020304" pitchFamily="18" charset="0"/>
              </a:rPr>
              <a:t>P</a:t>
            </a:r>
            <a:endParaRPr lang="en-US" altLang="zh-CN" sz="2000" b="1" dirty="0">
              <a:solidFill>
                <a:srgbClr val="FF0000"/>
              </a:solidFill>
              <a:latin typeface="Times New Roman" panose="02020603050405020304" pitchFamily="18" charset="0"/>
              <a:ea typeface="+mn-ea"/>
              <a:cs typeface="Times New Roman" panose="02020603050405020304" pitchFamily="18" charset="0"/>
              <a:sym typeface="Symbol" panose="05050102010706020507" pitchFamily="18" charset="2"/>
            </a:endParaRPr>
          </a:p>
        </p:txBody>
      </p:sp>
      <p:sp>
        <p:nvSpPr>
          <p:cNvPr id="8" name="Rectangle 5"/>
          <p:cNvSpPr>
            <a:spLocks noChangeArrowheads="1"/>
          </p:cNvSpPr>
          <p:nvPr/>
        </p:nvSpPr>
        <p:spPr bwMode="auto">
          <a:xfrm>
            <a:off x="1191493" y="1967401"/>
            <a:ext cx="5976562" cy="2406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FF"/>
                </a:solidFill>
                <a:miter lim="800000"/>
                <a:headEnd/>
                <a:tailEnd/>
              </a14:hiddenLine>
            </a:ext>
          </a:extLst>
        </p:spPr>
        <p:txBody>
          <a:bodyPr/>
          <a:lstStyle>
            <a:lvl1pPr marL="342900" indent="-342900">
              <a:spcBef>
                <a:spcPct val="20000"/>
              </a:spcBef>
              <a:buBlip>
                <a:blip r:embed="rId3"/>
              </a:buBlip>
              <a:defRPr kumimoji="1" sz="2400">
                <a:solidFill>
                  <a:schemeClr val="tx1"/>
                </a:solidFill>
                <a:latin typeface="楷体_GB2312" pitchFamily="49" charset="-122"/>
                <a:ea typeface="楷体_GB2312" pitchFamily="49" charset="-122"/>
              </a:defRPr>
            </a:lvl1pPr>
            <a:lvl2pPr marL="742950" indent="-28575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ts val="0"/>
              </a:spcBef>
              <a:buFontTx/>
              <a:buNone/>
            </a:pPr>
            <a:r>
              <a:rPr lang="zh-CN" altLang="en-US" sz="2000" dirty="0">
                <a:latin typeface="Times New Roman" panose="02020603050405020304" pitchFamily="18" charset="0"/>
                <a:ea typeface="+mn-ea"/>
                <a:cs typeface="Times New Roman" panose="02020603050405020304" pitchFamily="18" charset="0"/>
              </a:rPr>
              <a:t>设：</a:t>
            </a:r>
            <a:r>
              <a:rPr lang="en-US" altLang="zh-CN" sz="2000" dirty="0">
                <a:latin typeface="Times New Roman" panose="02020603050405020304" pitchFamily="18" charset="0"/>
                <a:ea typeface="+mn-ea"/>
                <a:cs typeface="Times New Roman" panose="02020603050405020304" pitchFamily="18" charset="0"/>
              </a:rPr>
              <a:t>P</a:t>
            </a:r>
            <a:r>
              <a:rPr lang="zh-CN" altLang="en-US" sz="2000" dirty="0">
                <a:latin typeface="Times New Roman" panose="02020603050405020304" pitchFamily="18" charset="0"/>
                <a:ea typeface="+mn-ea"/>
                <a:cs typeface="Times New Roman" panose="02020603050405020304" pitchFamily="18" charset="0"/>
              </a:rPr>
              <a:t>：天气好。   </a:t>
            </a:r>
            <a:r>
              <a:rPr lang="en-US" altLang="zh-CN" sz="2000" dirty="0">
                <a:latin typeface="Times New Roman" panose="02020603050405020304" pitchFamily="18" charset="0"/>
                <a:ea typeface="+mn-ea"/>
                <a:cs typeface="Times New Roman" panose="02020603050405020304" pitchFamily="18" charset="0"/>
              </a:rPr>
              <a:t>Q</a:t>
            </a:r>
            <a:r>
              <a:rPr lang="zh-CN" altLang="en-US" sz="2000" dirty="0">
                <a:latin typeface="Times New Roman" panose="02020603050405020304" pitchFamily="18" charset="0"/>
                <a:ea typeface="+mn-ea"/>
                <a:cs typeface="Times New Roman" panose="02020603050405020304" pitchFamily="18" charset="0"/>
              </a:rPr>
              <a:t>：我去郊游。</a:t>
            </a:r>
          </a:p>
          <a:p>
            <a:pPr eaLnBrk="1" hangingPunct="1">
              <a:lnSpc>
                <a:spcPct val="150000"/>
              </a:lnSpc>
              <a:spcBef>
                <a:spcPts val="0"/>
              </a:spcBef>
              <a:buFontTx/>
              <a:buNone/>
            </a:pPr>
            <a:r>
              <a:rPr lang="zh-CN" altLang="en-US" sz="2000" dirty="0">
                <a:latin typeface="+mn-ea"/>
                <a:ea typeface="+mn-ea"/>
              </a:rPr>
              <a:t>（</a:t>
            </a:r>
            <a:r>
              <a:rPr lang="en-US" altLang="zh-CN" sz="2000" dirty="0">
                <a:latin typeface="+mn-ea"/>
                <a:ea typeface="+mn-ea"/>
              </a:rPr>
              <a:t>1</a:t>
            </a:r>
            <a:r>
              <a:rPr lang="zh-CN" altLang="en-US" sz="2000" dirty="0">
                <a:latin typeface="+mn-ea"/>
                <a:ea typeface="+mn-ea"/>
              </a:rPr>
              <a:t>）如果天气好，我就去郊游。</a:t>
            </a:r>
            <a:r>
              <a:rPr lang="zh-CN" altLang="en-US" sz="2000" b="1" dirty="0">
                <a:solidFill>
                  <a:srgbClr val="FF0000"/>
                </a:solidFill>
                <a:latin typeface="+mn-ea"/>
                <a:ea typeface="+mn-ea"/>
              </a:rPr>
              <a:t>（充分）</a:t>
            </a:r>
          </a:p>
          <a:p>
            <a:pPr eaLnBrk="1" hangingPunct="1">
              <a:lnSpc>
                <a:spcPct val="150000"/>
              </a:lnSpc>
              <a:spcBef>
                <a:spcPts val="0"/>
              </a:spcBef>
              <a:buFontTx/>
              <a:buNone/>
            </a:pPr>
            <a:r>
              <a:rPr lang="zh-CN" altLang="en-US" sz="2000" dirty="0">
                <a:latin typeface="+mn-ea"/>
                <a:ea typeface="+mn-ea"/>
              </a:rPr>
              <a:t>（</a:t>
            </a:r>
            <a:r>
              <a:rPr lang="en-US" altLang="zh-CN" sz="2000" dirty="0">
                <a:latin typeface="+mn-ea"/>
                <a:ea typeface="+mn-ea"/>
              </a:rPr>
              <a:t>2</a:t>
            </a:r>
            <a:r>
              <a:rPr lang="zh-CN" altLang="en-US" sz="2000" dirty="0">
                <a:latin typeface="+mn-ea"/>
                <a:ea typeface="+mn-ea"/>
              </a:rPr>
              <a:t>）只要天气好，我就去郊游。</a:t>
            </a:r>
            <a:r>
              <a:rPr lang="zh-CN" altLang="en-US" sz="2000" b="1" dirty="0">
                <a:solidFill>
                  <a:srgbClr val="FF0000"/>
                </a:solidFill>
                <a:latin typeface="+mn-ea"/>
                <a:ea typeface="+mn-ea"/>
              </a:rPr>
              <a:t>（充分）</a:t>
            </a:r>
          </a:p>
          <a:p>
            <a:pPr eaLnBrk="1" hangingPunct="1">
              <a:lnSpc>
                <a:spcPct val="150000"/>
              </a:lnSpc>
              <a:spcBef>
                <a:spcPts val="0"/>
              </a:spcBef>
              <a:buFontTx/>
              <a:buNone/>
            </a:pPr>
            <a:r>
              <a:rPr lang="zh-CN" altLang="en-US" sz="2000" dirty="0">
                <a:latin typeface="+mn-ea"/>
                <a:ea typeface="+mn-ea"/>
              </a:rPr>
              <a:t>（</a:t>
            </a:r>
            <a:r>
              <a:rPr lang="en-US" altLang="zh-CN" sz="2000" dirty="0">
                <a:latin typeface="+mn-ea"/>
                <a:ea typeface="+mn-ea"/>
              </a:rPr>
              <a:t>3</a:t>
            </a:r>
            <a:r>
              <a:rPr lang="zh-CN" altLang="en-US" sz="2000" dirty="0">
                <a:latin typeface="+mn-ea"/>
                <a:ea typeface="+mn-ea"/>
              </a:rPr>
              <a:t>）仅当天气好，我才去郊游。</a:t>
            </a:r>
            <a:r>
              <a:rPr lang="zh-CN" altLang="en-US" sz="2000" b="1" dirty="0">
                <a:solidFill>
                  <a:srgbClr val="3366FF"/>
                </a:solidFill>
                <a:latin typeface="+mn-ea"/>
                <a:ea typeface="+mn-ea"/>
              </a:rPr>
              <a:t>（必要）</a:t>
            </a:r>
          </a:p>
          <a:p>
            <a:pPr eaLnBrk="1" hangingPunct="1">
              <a:lnSpc>
                <a:spcPct val="150000"/>
              </a:lnSpc>
              <a:spcBef>
                <a:spcPts val="0"/>
              </a:spcBef>
              <a:buFontTx/>
              <a:buNone/>
            </a:pPr>
            <a:r>
              <a:rPr lang="zh-CN" altLang="en-US" sz="2000" dirty="0">
                <a:latin typeface="+mn-ea"/>
                <a:ea typeface="+mn-ea"/>
              </a:rPr>
              <a:t>（</a:t>
            </a:r>
            <a:r>
              <a:rPr lang="en-US" altLang="zh-CN" sz="2000" dirty="0">
                <a:latin typeface="+mn-ea"/>
                <a:ea typeface="+mn-ea"/>
              </a:rPr>
              <a:t>4</a:t>
            </a:r>
            <a:r>
              <a:rPr lang="zh-CN" altLang="en-US" sz="2000" dirty="0">
                <a:latin typeface="+mn-ea"/>
                <a:ea typeface="+mn-ea"/>
              </a:rPr>
              <a:t>）只有天气好，我才去郊游。</a:t>
            </a:r>
            <a:r>
              <a:rPr lang="zh-CN" altLang="en-US" sz="2000" b="1" dirty="0">
                <a:solidFill>
                  <a:srgbClr val="3366FF"/>
                </a:solidFill>
                <a:latin typeface="+mn-ea"/>
                <a:ea typeface="+mn-ea"/>
              </a:rPr>
              <a:t>（必要）</a:t>
            </a:r>
          </a:p>
        </p:txBody>
      </p:sp>
    </p:spTree>
    <p:extLst>
      <p:ext uri="{BB962C8B-B14F-4D97-AF65-F5344CB8AC3E}">
        <p14:creationId xmlns:p14="http://schemas.microsoft.com/office/powerpoint/2010/main" val="101153116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339833" y="793293"/>
            <a:ext cx="9392745" cy="449341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a:bodyPr>
          <a:lstStyle/>
          <a:p>
            <a:pPr marL="0" indent="0" algn="just" fontAlgn="auto">
              <a:lnSpc>
                <a:spcPct val="170000"/>
              </a:lnSpc>
              <a:spcAft>
                <a:spcPts val="0"/>
              </a:spcAft>
              <a:buSzPct val="80000"/>
              <a:buNone/>
              <a:defRPr/>
            </a:pPr>
            <a:r>
              <a:rPr lang="zh-CN" altLang="en-US" sz="1900" b="1" dirty="0"/>
              <a:t>引入：充满矛盾的自然语言</a:t>
            </a:r>
            <a:endParaRPr lang="en-US" altLang="zh-CN" sz="1900" b="1" dirty="0"/>
          </a:p>
          <a:p>
            <a:pPr marL="0" indent="0" algn="just" fontAlgn="auto">
              <a:lnSpc>
                <a:spcPct val="170000"/>
              </a:lnSpc>
              <a:spcAft>
                <a:spcPts val="0"/>
              </a:spcAft>
              <a:buSzPct val="80000"/>
              <a:buNone/>
              <a:defRPr/>
            </a:pPr>
            <a:r>
              <a:rPr lang="zh-CN" altLang="en-US" sz="1900" dirty="0"/>
              <a:t>防不胜防的谬误</a:t>
            </a:r>
          </a:p>
          <a:p>
            <a:pPr marL="0" indent="0" algn="just" fontAlgn="auto">
              <a:lnSpc>
                <a:spcPct val="170000"/>
              </a:lnSpc>
              <a:spcAft>
                <a:spcPts val="0"/>
              </a:spcAft>
              <a:buSzPct val="80000"/>
              <a:buNone/>
              <a:defRPr/>
            </a:pPr>
            <a:r>
              <a:rPr lang="en-US" altLang="zh-CN" sz="1900" dirty="0"/>
              <a:t>A</a:t>
            </a:r>
            <a:r>
              <a:rPr lang="zh-CN" altLang="en-US" sz="1900" dirty="0"/>
              <a:t>：不可以让小孩随便在马路上乱跑</a:t>
            </a:r>
            <a:endParaRPr lang="en-US" altLang="zh-CN" sz="1900" dirty="0"/>
          </a:p>
          <a:p>
            <a:pPr marL="0" indent="0" algn="just" fontAlgn="auto">
              <a:lnSpc>
                <a:spcPct val="170000"/>
              </a:lnSpc>
              <a:spcAft>
                <a:spcPts val="0"/>
              </a:spcAft>
              <a:buSzPct val="80000"/>
              <a:buNone/>
              <a:defRPr/>
            </a:pPr>
            <a:r>
              <a:rPr lang="en-US" altLang="zh-CN" sz="1900" dirty="0"/>
              <a:t>B</a:t>
            </a:r>
            <a:r>
              <a:rPr lang="zh-CN" altLang="en-US" sz="1900" dirty="0"/>
              <a:t>：你怎么那么残忍，要把孩子关起来，不让他们呼吸新鲜空气</a:t>
            </a:r>
            <a:endParaRPr lang="en-US" altLang="zh-CN" sz="1900" dirty="0"/>
          </a:p>
          <a:p>
            <a:pPr marL="0" indent="0" algn="just" fontAlgn="auto">
              <a:lnSpc>
                <a:spcPct val="170000"/>
              </a:lnSpc>
              <a:spcAft>
                <a:spcPts val="0"/>
              </a:spcAft>
              <a:buSzPct val="80000"/>
              <a:buNone/>
              <a:defRPr/>
            </a:pPr>
            <a:endParaRPr lang="en-US" altLang="zh-CN" sz="1900" dirty="0"/>
          </a:p>
          <a:p>
            <a:pPr marL="0" indent="0" algn="just" fontAlgn="auto">
              <a:lnSpc>
                <a:spcPct val="170000"/>
              </a:lnSpc>
              <a:spcAft>
                <a:spcPts val="0"/>
              </a:spcAft>
              <a:buSzPct val="80000"/>
              <a:buNone/>
              <a:defRPr/>
            </a:pPr>
            <a:endParaRPr lang="en-US" altLang="zh-CN" sz="1900" dirty="0"/>
          </a:p>
          <a:p>
            <a:pPr marL="0" indent="0" algn="just" fontAlgn="auto">
              <a:lnSpc>
                <a:spcPct val="170000"/>
              </a:lnSpc>
              <a:spcAft>
                <a:spcPts val="0"/>
              </a:spcAft>
              <a:buSzPct val="80000"/>
              <a:buNone/>
              <a:defRPr/>
            </a:pPr>
            <a:r>
              <a:rPr lang="en-US" altLang="zh-CN" sz="2000" dirty="0">
                <a:solidFill>
                  <a:srgbClr val="3366FF"/>
                </a:solidFill>
                <a:latin typeface="Arial" panose="020B0604020202020204" pitchFamily="34" charset="0"/>
                <a:ea typeface="宋体" panose="02010600030101010101" pitchFamily="2" charset="-122"/>
              </a:rPr>
              <a:t>			</a:t>
            </a:r>
            <a:r>
              <a:rPr lang="zh-CN" altLang="en-US" sz="2000" dirty="0">
                <a:solidFill>
                  <a:srgbClr val="3366FF"/>
                </a:solidFill>
                <a:latin typeface="Arial" panose="020B0604020202020204" pitchFamily="34" charset="0"/>
                <a:ea typeface="宋体" panose="02010600030101010101" pitchFamily="2" charset="-122"/>
              </a:rPr>
              <a:t>大语言模型（</a:t>
            </a:r>
            <a:r>
              <a:rPr lang="en-US" altLang="zh-CN" sz="2000" dirty="0">
                <a:solidFill>
                  <a:srgbClr val="3366FF"/>
                </a:solidFill>
                <a:latin typeface="Arial" panose="020B0604020202020204" pitchFamily="34" charset="0"/>
                <a:ea typeface="宋体" panose="02010600030101010101" pitchFamily="2" charset="-122"/>
              </a:rPr>
              <a:t>LLM</a:t>
            </a:r>
            <a:r>
              <a:rPr lang="zh-CN" altLang="en-US" sz="2000" dirty="0">
                <a:solidFill>
                  <a:srgbClr val="3366FF"/>
                </a:solidFill>
                <a:latin typeface="Arial" panose="020B0604020202020204" pitchFamily="34" charset="0"/>
                <a:ea typeface="宋体" panose="02010600030101010101" pitchFamily="2" charset="-122"/>
              </a:rPr>
              <a:t>）</a:t>
            </a:r>
          </a:p>
          <a:p>
            <a:pPr marL="0" indent="0" algn="just" fontAlgn="auto">
              <a:lnSpc>
                <a:spcPct val="170000"/>
              </a:lnSpc>
              <a:spcAft>
                <a:spcPts val="0"/>
              </a:spcAft>
              <a:buSzPct val="80000"/>
              <a:buNone/>
              <a:defRPr/>
            </a:pPr>
            <a:endParaRPr lang="en-US" altLang="zh-CN" sz="1900" dirty="0"/>
          </a:p>
          <a:p>
            <a:pPr marL="0" indent="0" algn="just" fontAlgn="auto">
              <a:lnSpc>
                <a:spcPct val="170000"/>
              </a:lnSpc>
              <a:spcAft>
                <a:spcPts val="0"/>
              </a:spcAft>
              <a:buSzPct val="80000"/>
              <a:buNone/>
              <a:defRPr/>
            </a:pPr>
            <a:endParaRPr lang="en-US" altLang="zh-CN" sz="1900" dirty="0"/>
          </a:p>
          <a:p>
            <a:pPr marL="0" indent="0" algn="just" fontAlgn="auto">
              <a:lnSpc>
                <a:spcPct val="170000"/>
              </a:lnSpc>
              <a:spcAft>
                <a:spcPts val="0"/>
              </a:spcAft>
              <a:buSzPct val="80000"/>
              <a:buNone/>
              <a:defRPr/>
            </a:pPr>
            <a:endParaRPr lang="en-US" altLang="zh-CN" sz="1900" dirty="0"/>
          </a:p>
          <a:p>
            <a:pPr marL="0" indent="0" algn="just" fontAlgn="auto">
              <a:lnSpc>
                <a:spcPct val="170000"/>
              </a:lnSpc>
              <a:spcAft>
                <a:spcPts val="0"/>
              </a:spcAft>
              <a:buSzPct val="80000"/>
              <a:buNone/>
              <a:defRPr/>
            </a:pPr>
            <a:endParaRPr lang="en-US" altLang="zh-CN" sz="2100" dirty="0"/>
          </a:p>
          <a:p>
            <a:pPr marL="268287" indent="0" algn="just" fontAlgn="auto">
              <a:lnSpc>
                <a:spcPct val="150000"/>
              </a:lnSpc>
              <a:spcAft>
                <a:spcPts val="0"/>
              </a:spcAft>
              <a:buClr>
                <a:srgbClr val="7030A0"/>
              </a:buClr>
              <a:buSzPct val="80000"/>
              <a:buNone/>
              <a:defRPr/>
            </a:pPr>
            <a:endParaRPr lang="zh-CN" altLang="zh-CN" sz="2100" dirty="0"/>
          </a:p>
          <a:p>
            <a:pPr marL="717550" indent="-449263" algn="just" fontAlgn="auto">
              <a:lnSpc>
                <a:spcPct val="150000"/>
              </a:lnSpc>
              <a:spcAft>
                <a:spcPts val="0"/>
              </a:spcAft>
              <a:buClr>
                <a:srgbClr val="7030A0"/>
              </a:buClr>
              <a:buSzPct val="80000"/>
              <a:buFont typeface="Wingdings" panose="05000000000000000000" pitchFamily="2" charset="2"/>
              <a:buChar char="n"/>
              <a:defRPr/>
            </a:pPr>
            <a:endParaRPr lang="zh-CN" altLang="zh-CN" sz="3600" b="1" dirty="0">
              <a:solidFill>
                <a:srgbClr val="3366FF"/>
              </a:solidFill>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5</a:t>
            </a:fld>
            <a:endParaRPr lang="zh-CN" altLang="en-US" dirty="0"/>
          </a:p>
        </p:txBody>
      </p:sp>
      <p:sp>
        <p:nvSpPr>
          <p:cNvPr id="4" name="文本框 3"/>
          <p:cNvSpPr txBox="1"/>
          <p:nvPr/>
        </p:nvSpPr>
        <p:spPr>
          <a:xfrm>
            <a:off x="1534508" y="126595"/>
            <a:ext cx="1660635" cy="492443"/>
          </a:xfrm>
          <a:prstGeom prst="rect">
            <a:avLst/>
          </a:prstGeom>
          <a:noFill/>
        </p:spPr>
        <p:txBody>
          <a:bodyPr wrap="square" rtlCol="0">
            <a:spAutoFit/>
          </a:bodyPr>
          <a:lstStyle/>
          <a:p>
            <a:r>
              <a:rPr lang="en-US" altLang="zh-CN" dirty="0">
                <a:solidFill>
                  <a:schemeClr val="bg1"/>
                </a:solidFill>
              </a:rPr>
              <a:t>——</a:t>
            </a:r>
            <a:r>
              <a:rPr lang="zh-CN" altLang="en-US" sz="2600" b="1" dirty="0">
                <a:solidFill>
                  <a:schemeClr val="bg1"/>
                </a:solidFill>
              </a:rPr>
              <a:t>引言</a:t>
            </a:r>
          </a:p>
        </p:txBody>
      </p:sp>
      <p:sp>
        <p:nvSpPr>
          <p:cNvPr id="6" name="爆炸形: 8 pt  5">
            <a:extLst>
              <a:ext uri="{FF2B5EF4-FFF2-40B4-BE49-F238E27FC236}">
                <a16:creationId xmlns:a16="http://schemas.microsoft.com/office/drawing/2014/main" id="{AAEEB1A1-A22F-48D1-966A-E0916CB683FD}"/>
              </a:ext>
            </a:extLst>
          </p:cNvPr>
          <p:cNvSpPr/>
          <p:nvPr/>
        </p:nvSpPr>
        <p:spPr bwMode="auto">
          <a:xfrm>
            <a:off x="1841501" y="3782837"/>
            <a:ext cx="4589780" cy="1369391"/>
          </a:xfrm>
          <a:prstGeom prst="irregularSeal1">
            <a:avLst/>
          </a:prstGeom>
          <a:no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lstStyle/>
          <a:p>
            <a:endParaRPr kumimoji="0" lang="zh-CN" altLang="en-US" sz="1800" b="0" i="0" u="none" strike="noStrike" cap="none" normalizeH="0" baseline="0" dirty="0">
              <a:solidFill>
                <a:srgbClr val="3366FF"/>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97968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9812">
                                            <p:txEl>
                                              <p:pRg st="0" end="0"/>
                                            </p:txEl>
                                          </p:spTgt>
                                        </p:tgtEl>
                                        <p:attrNameLst>
                                          <p:attrName>style.visibility</p:attrName>
                                        </p:attrNameLst>
                                      </p:cBhvr>
                                      <p:to>
                                        <p:strVal val="visible"/>
                                      </p:to>
                                    </p:set>
                                    <p:animEffect transition="in" filter="strips(downRight)">
                                      <p:cBhvr>
                                        <p:cTn id="7" dur="500"/>
                                        <p:tgtEl>
                                          <p:spTgt spid="1198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19812">
                                            <p:txEl>
                                              <p:pRg st="1" end="1"/>
                                            </p:txEl>
                                          </p:spTgt>
                                        </p:tgtEl>
                                        <p:attrNameLst>
                                          <p:attrName>style.visibility</p:attrName>
                                        </p:attrNameLst>
                                      </p:cBhvr>
                                      <p:to>
                                        <p:strVal val="visible"/>
                                      </p:to>
                                    </p:set>
                                    <p:animEffect transition="in" filter="strips(downRight)">
                                      <p:cBhvr>
                                        <p:cTn id="12" dur="500"/>
                                        <p:tgtEl>
                                          <p:spTgt spid="1198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19812">
                                            <p:txEl>
                                              <p:pRg st="2" end="2"/>
                                            </p:txEl>
                                          </p:spTgt>
                                        </p:tgtEl>
                                        <p:attrNameLst>
                                          <p:attrName>style.visibility</p:attrName>
                                        </p:attrNameLst>
                                      </p:cBhvr>
                                      <p:to>
                                        <p:strVal val="visible"/>
                                      </p:to>
                                    </p:set>
                                    <p:animEffect transition="in" filter="strips(downRight)">
                                      <p:cBhvr>
                                        <p:cTn id="17" dur="500"/>
                                        <p:tgtEl>
                                          <p:spTgt spid="119812">
                                            <p:txEl>
                                              <p:pRg st="2" end="2"/>
                                            </p:txEl>
                                          </p:spTgt>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119812">
                                            <p:txEl>
                                              <p:pRg st="3" end="3"/>
                                            </p:txEl>
                                          </p:spTgt>
                                        </p:tgtEl>
                                        <p:attrNameLst>
                                          <p:attrName>style.visibility</p:attrName>
                                        </p:attrNameLst>
                                      </p:cBhvr>
                                      <p:to>
                                        <p:strVal val="visible"/>
                                      </p:to>
                                    </p:set>
                                    <p:animEffect transition="in" filter="strips(downRight)">
                                      <p:cBhvr>
                                        <p:cTn id="20" dur="500"/>
                                        <p:tgtEl>
                                          <p:spTgt spid="11981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119812">
                                            <p:txEl>
                                              <p:pRg st="6" end="6"/>
                                            </p:txEl>
                                          </p:spTgt>
                                        </p:tgtEl>
                                        <p:attrNameLst>
                                          <p:attrName>style.visibility</p:attrName>
                                        </p:attrNameLst>
                                      </p:cBhvr>
                                      <p:to>
                                        <p:strVal val="visible"/>
                                      </p:to>
                                    </p:set>
                                    <p:animEffect transition="in" filter="strips(downRight)">
                                      <p:cBhvr>
                                        <p:cTn id="25" dur="500"/>
                                        <p:tgtEl>
                                          <p:spTgt spid="1198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50</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211408" y="1576202"/>
            <a:ext cx="9657806" cy="553998"/>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nSpc>
                <a:spcPct val="150000"/>
              </a:lnSpc>
              <a:spcAft>
                <a:spcPts val="0"/>
              </a:spcAft>
              <a:buClr>
                <a:srgbClr val="228A88"/>
              </a:buClr>
            </a:pPr>
            <a:r>
              <a:rPr lang="en-US" altLang="zh-CN" sz="2000" dirty="0">
                <a:ea typeface="黑体" panose="02010609060101010101" pitchFamily="49" charset="-122"/>
                <a:cs typeface="Times New Roman" panose="02020603050405020304" pitchFamily="18" charset="0"/>
                <a:sym typeface="Symbol" panose="05050102010706020507" pitchFamily="18" charset="2"/>
              </a:rPr>
              <a:t>【</a:t>
            </a:r>
            <a:r>
              <a:rPr lang="zh-CN" altLang="en-US" sz="2000" dirty="0">
                <a:ea typeface="黑体" panose="02010609060101010101" pitchFamily="49" charset="-122"/>
                <a:cs typeface="Times New Roman" panose="02020603050405020304" pitchFamily="18" charset="0"/>
                <a:sym typeface="Symbol" panose="05050102010706020507" pitchFamily="18" charset="2"/>
              </a:rPr>
              <a:t>定义</a:t>
            </a:r>
            <a:r>
              <a:rPr lang="en-US" altLang="zh-CN" sz="2000" dirty="0">
                <a:ea typeface="黑体" panose="02010609060101010101" pitchFamily="49" charset="-122"/>
                <a:cs typeface="Times New Roman" panose="02020603050405020304" pitchFamily="18" charset="0"/>
                <a:sym typeface="Symbol" panose="05050102010706020507" pitchFamily="18" charset="2"/>
              </a:rPr>
              <a:t>1-2.4】</a:t>
            </a:r>
            <a:r>
              <a:rPr lang="zh-CN" altLang="en-US" sz="2000" dirty="0">
                <a:latin typeface="+mn-ea"/>
                <a:ea typeface="+mn-ea"/>
                <a:sym typeface="Symbol" panose="05050102010706020507" pitchFamily="18" charset="2"/>
              </a:rPr>
              <a:t>设 </a:t>
            </a:r>
            <a:r>
              <a:rPr lang="en-US" altLang="zh-CN" sz="2000" b="1" dirty="0">
                <a:solidFill>
                  <a:srgbClr val="00B050"/>
                </a:solidFill>
                <a:ea typeface="+mn-ea"/>
                <a:cs typeface="Times New Roman" panose="02020603050405020304" pitchFamily="18" charset="0"/>
                <a:sym typeface="Symbol" panose="05050102010706020507" pitchFamily="18" charset="2"/>
              </a:rPr>
              <a:t>P</a:t>
            </a:r>
            <a:r>
              <a:rPr lang="zh-CN" altLang="en-US" sz="2000" b="1" dirty="0">
                <a:solidFill>
                  <a:srgbClr val="00B050"/>
                </a:solidFill>
                <a:ea typeface="+mn-ea"/>
                <a:cs typeface="Times New Roman" panose="02020603050405020304" pitchFamily="18" charset="0"/>
                <a:sym typeface="Symbol" panose="05050102010706020507" pitchFamily="18" charset="2"/>
              </a:rPr>
              <a:t>、</a:t>
            </a:r>
            <a:r>
              <a:rPr lang="en-US" altLang="zh-CN" sz="2000" b="1" dirty="0">
                <a:solidFill>
                  <a:srgbClr val="00B050"/>
                </a:solidFill>
                <a:ea typeface="+mn-ea"/>
                <a:cs typeface="Times New Roman" panose="02020603050405020304" pitchFamily="18" charset="0"/>
                <a:sym typeface="Symbol" panose="05050102010706020507" pitchFamily="18" charset="2"/>
              </a:rPr>
              <a:t>Q</a:t>
            </a:r>
            <a:r>
              <a:rPr lang="en-US" altLang="zh-CN" sz="2000" dirty="0">
                <a:latin typeface="+mn-ea"/>
                <a:ea typeface="+mn-ea"/>
                <a:sym typeface="Symbol" panose="05050102010706020507" pitchFamily="18" charset="2"/>
              </a:rPr>
              <a:t> </a:t>
            </a:r>
            <a:r>
              <a:rPr lang="zh-CN" altLang="en-US" sz="2000" dirty="0">
                <a:latin typeface="+mn-ea"/>
                <a:ea typeface="+mn-ea"/>
                <a:sym typeface="Symbol" panose="05050102010706020507" pitchFamily="18" charset="2"/>
              </a:rPr>
              <a:t>为两个命题，则</a:t>
            </a:r>
            <a:r>
              <a:rPr lang="en-US" altLang="zh-CN" sz="2000" b="1" dirty="0">
                <a:ea typeface="+mn-ea"/>
                <a:cs typeface="Times New Roman" panose="02020603050405020304" pitchFamily="18" charset="0"/>
                <a:sym typeface="Symbol" panose="05050102010706020507" pitchFamily="18" charset="2"/>
              </a:rPr>
              <a:t>P</a:t>
            </a:r>
            <a:r>
              <a:rPr lang="zh-CN" altLang="en-US" sz="2000" dirty="0">
                <a:ea typeface="+mn-ea"/>
                <a:cs typeface="Times New Roman" panose="02020603050405020304" pitchFamily="18" charset="0"/>
                <a:sym typeface="Symbol" panose="05050102010706020507" pitchFamily="18" charset="2"/>
              </a:rPr>
              <a:t>与</a:t>
            </a:r>
            <a:r>
              <a:rPr lang="en-US" altLang="zh-CN" sz="2000" b="1" dirty="0">
                <a:ea typeface="+mn-ea"/>
                <a:cs typeface="Times New Roman" panose="02020603050405020304" pitchFamily="18" charset="0"/>
                <a:sym typeface="Symbol" panose="05050102010706020507" pitchFamily="18" charset="2"/>
              </a:rPr>
              <a:t>Q</a:t>
            </a:r>
            <a:r>
              <a:rPr lang="zh-CN" altLang="en-US" sz="2000" dirty="0">
                <a:latin typeface="+mn-ea"/>
                <a:ea typeface="+mn-ea"/>
                <a:sym typeface="Symbol" panose="05050102010706020507" pitchFamily="18" charset="2"/>
              </a:rPr>
              <a:t>的双条件是一个复合命题，记为</a:t>
            </a:r>
            <a:r>
              <a:rPr lang="en-US" altLang="zh-CN" sz="2000" b="1" dirty="0">
                <a:solidFill>
                  <a:srgbClr val="00B050"/>
                </a:solidFill>
                <a:effectLst>
                  <a:outerShdw blurRad="38100" dist="38100" dir="2700000" algn="tl">
                    <a:srgbClr val="FFFFFF"/>
                  </a:outerShdw>
                </a:effectLst>
              </a:rPr>
              <a:t>P↔</a:t>
            </a:r>
            <a:r>
              <a:rPr lang="en-US" altLang="zh-CN" sz="2000" b="1" dirty="0">
                <a:solidFill>
                  <a:srgbClr val="00B050"/>
                </a:solidFill>
                <a:effectLst>
                  <a:outerShdw blurRad="38100" dist="38100" dir="2700000" algn="tl">
                    <a:srgbClr val="FFFFFF"/>
                  </a:outerShdw>
                </a:effectLst>
                <a:sym typeface="Symbol" panose="05050102010706020507" pitchFamily="18" charset="2"/>
              </a:rPr>
              <a:t>Q</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a:t>
            </a:r>
            <a:r>
              <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 </a:t>
            </a:r>
            <a:endParaRPr lang="zh-CN" altLang="en-US" sz="2000" dirty="0">
              <a:latin typeface="+mn-ea"/>
              <a:ea typeface="+mn-ea"/>
              <a:sym typeface="Symbol" panose="05050102010706020507" pitchFamily="18" charset="2"/>
            </a:endParaRPr>
          </a:p>
        </p:txBody>
      </p:sp>
      <p:sp>
        <p:nvSpPr>
          <p:cNvPr id="10" name="Text Box 2"/>
          <p:cNvSpPr txBox="1">
            <a:spLocks noChangeArrowheads="1"/>
          </p:cNvSpPr>
          <p:nvPr/>
        </p:nvSpPr>
        <p:spPr bwMode="auto">
          <a:xfrm>
            <a:off x="378478" y="806028"/>
            <a:ext cx="4088419"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1"/>
              </a:buClr>
              <a:buFont typeface="Wingdings" panose="05000000000000000000" pitchFamily="2" charset="2"/>
              <a:buChar char="&amp;"/>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双条件</a:t>
            </a:r>
            <a:r>
              <a:rPr lang="en-US" altLang="zh-CN" dirty="0">
                <a:solidFill>
                  <a:schemeClr val="bg1"/>
                </a:solidFill>
                <a:latin typeface="Times New Roman" panose="02020603050405020304" pitchFamily="18" charset="0"/>
                <a:cs typeface="Times New Roman" panose="02020603050405020304" pitchFamily="18" charset="0"/>
              </a:rPr>
              <a:t>(Equivalence)  </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1778439" y="2228164"/>
            <a:ext cx="3432350" cy="400110"/>
          </a:xfrm>
          <a:prstGeom prst="rect">
            <a:avLst/>
          </a:prstGeom>
        </p:spPr>
        <p:txBody>
          <a:bodyPr wrap="none">
            <a:spAutoFit/>
          </a:bodyPr>
          <a:lstStyle/>
          <a:p>
            <a:r>
              <a:rPr lang="en-US" altLang="zh-CN" sz="2000" b="1" dirty="0">
                <a:solidFill>
                  <a:srgbClr val="00B050"/>
                </a:solidFill>
                <a:effectLst>
                  <a:outerShdw blurRad="38100" dist="38100" dir="2700000" algn="tl">
                    <a:srgbClr val="FFFFFF"/>
                  </a:outerShdw>
                </a:effectLst>
              </a:rPr>
              <a:t> </a:t>
            </a:r>
            <a:r>
              <a:rPr lang="en-US" altLang="zh-CN" sz="2000" b="1" dirty="0">
                <a:solidFill>
                  <a:srgbClr val="00B050"/>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P↔</a:t>
            </a:r>
            <a:r>
              <a:rPr lang="en-US" altLang="zh-CN" sz="2000" b="1" dirty="0">
                <a:solidFill>
                  <a:srgbClr val="00B050"/>
                </a:solidFill>
                <a:effectLst>
                  <a:outerShdw blurRad="38100" dist="38100" dir="2700000" algn="tl">
                    <a:srgbClr val="FFFFFF"/>
                  </a:outerShdw>
                </a:effectLst>
                <a:latin typeface="Times New Roman" panose="02020603050405020304" pitchFamily="18" charset="0"/>
                <a:cs typeface="Times New Roman" panose="02020603050405020304" pitchFamily="18" charset="0"/>
                <a:sym typeface="Symbol" panose="05050102010706020507" pitchFamily="18" charset="2"/>
              </a:rPr>
              <a:t>Q</a:t>
            </a:r>
            <a:r>
              <a:rPr lang="zh-CN" altLang="en-US"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的真值通过下表定义：</a:t>
            </a:r>
            <a:endParaRPr lang="zh-CN" altLang="en-US" sz="2000" dirty="0">
              <a:latin typeface="+mn-ea"/>
              <a:ea typeface="+mn-ea"/>
            </a:endParaRPr>
          </a:p>
        </p:txBody>
      </p:sp>
      <p:sp>
        <p:nvSpPr>
          <p:cNvPr id="12" name="矩形 11"/>
          <p:cNvSpPr/>
          <p:nvPr/>
        </p:nvSpPr>
        <p:spPr>
          <a:xfrm>
            <a:off x="6155997" y="2792978"/>
            <a:ext cx="3513520" cy="1938992"/>
          </a:xfrm>
          <a:prstGeom prst="rect">
            <a:avLst/>
          </a:prstGeom>
        </p:spPr>
        <p:txBody>
          <a:bodyPr wrap="square">
            <a:spAutoFit/>
          </a:bodyPr>
          <a:lstStyle/>
          <a:p>
            <a:pPr indent="273050">
              <a:lnSpc>
                <a:spcPct val="150000"/>
              </a:lnSpc>
            </a:pPr>
            <a:r>
              <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P:       </a:t>
            </a:r>
            <a:r>
              <a:rPr lang="zh-CN" altLang="en-US"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两个三角形全等</a:t>
            </a:r>
            <a:endPar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endParaRPr>
          </a:p>
          <a:p>
            <a:pPr indent="273050">
              <a:lnSpc>
                <a:spcPct val="150000"/>
              </a:lnSpc>
            </a:pPr>
            <a:r>
              <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Q:      </a:t>
            </a:r>
            <a:r>
              <a:rPr lang="zh-CN" altLang="en-US"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它的每个角都相同</a:t>
            </a:r>
            <a:endPar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endParaRPr>
          </a:p>
          <a:p>
            <a:pPr indent="273050">
              <a:lnSpc>
                <a:spcPct val="150000"/>
              </a:lnSpc>
            </a:pPr>
            <a:r>
              <a:rPr lang="en-US" altLang="zh-CN" sz="2000" b="1" dirty="0">
                <a:effectLst>
                  <a:outerShdw blurRad="38100" dist="38100" dir="2700000" algn="tl">
                    <a:srgbClr val="FFFFFF"/>
                  </a:outerShdw>
                </a:effectLst>
                <a:latin typeface="Times New Roman" panose="02020603050405020304" pitchFamily="18" charset="0"/>
                <a:cs typeface="Times New Roman" panose="02020603050405020304" pitchFamily="18" charset="0"/>
              </a:rPr>
              <a:t>P↔</a:t>
            </a:r>
            <a:r>
              <a:rPr lang="en-US" altLang="zh-CN" sz="2000" b="1" dirty="0">
                <a:effectLst>
                  <a:outerShdw blurRad="38100" dist="38100" dir="2700000" algn="tl">
                    <a:srgbClr val="FFFFFF"/>
                  </a:outerShdw>
                </a:effectLst>
                <a:latin typeface="Times New Roman" panose="02020603050405020304" pitchFamily="18" charset="0"/>
                <a:cs typeface="Times New Roman" panose="02020603050405020304" pitchFamily="18" charset="0"/>
                <a:sym typeface="Symbol" panose="05050102010706020507" pitchFamily="18" charset="2"/>
              </a:rPr>
              <a:t>Q</a:t>
            </a:r>
            <a:r>
              <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000" b="1" kern="0" dirty="0">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两个三角形全等</a:t>
            </a:r>
            <a:r>
              <a:rPr lang="zh-CN" altLang="en-US"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b="1" kern="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当且仅当</a:t>
            </a:r>
            <a:r>
              <a:rPr lang="zh-CN" altLang="en-US" sz="2000" b="1" kern="0" dirty="0">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它的每个角都相同</a:t>
            </a:r>
            <a:r>
              <a:rPr lang="zh-CN" altLang="en-US"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000" b="1" kern="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Symbol" panose="05050102010706020507" pitchFamily="18" charset="2"/>
            </a:endParaRPr>
          </a:p>
        </p:txBody>
      </p:sp>
      <p:graphicFrame>
        <p:nvGraphicFramePr>
          <p:cNvPr id="13" name="Group 36"/>
          <p:cNvGraphicFramePr>
            <a:graphicFrameLocks noGrp="1"/>
          </p:cNvGraphicFramePr>
          <p:nvPr>
            <p:extLst>
              <p:ext uri="{D42A27DB-BD31-4B8C-83A1-F6EECF244321}">
                <p14:modId xmlns:p14="http://schemas.microsoft.com/office/powerpoint/2010/main" val="1237536769"/>
              </p:ext>
            </p:extLst>
          </p:nvPr>
        </p:nvGraphicFramePr>
        <p:xfrm>
          <a:off x="1734207" y="2742740"/>
          <a:ext cx="3941380" cy="2039468"/>
        </p:xfrm>
        <a:graphic>
          <a:graphicData uri="http://schemas.openxmlformats.org/drawingml/2006/table">
            <a:tbl>
              <a:tblPr/>
              <a:tblGrid>
                <a:gridCol w="1213677">
                  <a:extLst>
                    <a:ext uri="{9D8B030D-6E8A-4147-A177-3AD203B41FA5}">
                      <a16:colId xmlns:a16="http://schemas.microsoft.com/office/drawing/2014/main" val="20000"/>
                    </a:ext>
                  </a:extLst>
                </a:gridCol>
                <a:gridCol w="1046966">
                  <a:extLst>
                    <a:ext uri="{9D8B030D-6E8A-4147-A177-3AD203B41FA5}">
                      <a16:colId xmlns:a16="http://schemas.microsoft.com/office/drawing/2014/main" val="20001"/>
                    </a:ext>
                  </a:extLst>
                </a:gridCol>
                <a:gridCol w="1680737">
                  <a:extLst>
                    <a:ext uri="{9D8B030D-6E8A-4147-A177-3AD203B41FA5}">
                      <a16:colId xmlns:a16="http://schemas.microsoft.com/office/drawing/2014/main" val="20002"/>
                    </a:ext>
                  </a:extLst>
                </a:gridCol>
              </a:tblGrid>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P</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Q</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lang="en-US" altLang="zh-CN" sz="2000" b="1" dirty="0">
                          <a:solidFill>
                            <a:srgbClr val="FF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P↔</a:t>
                      </a:r>
                      <a:r>
                        <a:rPr lang="en-US" altLang="zh-CN" sz="2000" b="1" dirty="0">
                          <a:solidFill>
                            <a:srgbClr val="FF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sym typeface="Symbol" panose="05050102010706020507" pitchFamily="18" charset="2"/>
                        </a:rPr>
                        <a:t>Q</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660">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 name="矩形 3"/>
          <p:cNvSpPr/>
          <p:nvPr/>
        </p:nvSpPr>
        <p:spPr>
          <a:xfrm>
            <a:off x="537612" y="4909015"/>
            <a:ext cx="5758085" cy="400110"/>
          </a:xfrm>
          <a:prstGeom prst="rect">
            <a:avLst/>
          </a:prstGeom>
          <a:solidFill>
            <a:srgbClr val="3366FF"/>
          </a:solidFill>
        </p:spPr>
        <p:txBody>
          <a:bodyPr wrap="square">
            <a:spAutoFit/>
          </a:bodyPr>
          <a:lstStyle/>
          <a:p>
            <a:pPr>
              <a:spcBef>
                <a:spcPct val="20000"/>
              </a:spcBef>
              <a:defRPr/>
            </a:pPr>
            <a:r>
              <a:rPr lang="zh-CN" altLang="en-US" sz="2000" b="1" dirty="0">
                <a:solidFill>
                  <a:schemeClr val="bg1"/>
                </a:solidFill>
                <a:latin typeface="Times New Roman" panose="02020603050405020304" pitchFamily="18" charset="0"/>
                <a:ea typeface="+mn-ea"/>
                <a:cs typeface="Times New Roman" panose="02020603050405020304" pitchFamily="18" charset="0"/>
              </a:rPr>
              <a:t>当且仅当 </a:t>
            </a:r>
            <a:r>
              <a:rPr lang="en-US" altLang="zh-CN" sz="2000" b="1" dirty="0">
                <a:solidFill>
                  <a:schemeClr val="bg1"/>
                </a:solidFill>
                <a:latin typeface="Times New Roman" panose="02020603050405020304" pitchFamily="18" charset="0"/>
                <a:ea typeface="+mn-ea"/>
                <a:cs typeface="Times New Roman" panose="02020603050405020304" pitchFamily="18" charset="0"/>
              </a:rPr>
              <a:t>P </a:t>
            </a:r>
            <a:r>
              <a:rPr lang="zh-CN" altLang="en-US" sz="2000" b="1" dirty="0">
                <a:solidFill>
                  <a:schemeClr val="bg1"/>
                </a:solidFill>
                <a:latin typeface="Times New Roman" panose="02020603050405020304" pitchFamily="18" charset="0"/>
                <a:ea typeface="+mn-ea"/>
                <a:cs typeface="Times New Roman" panose="02020603050405020304" pitchFamily="18" charset="0"/>
              </a:rPr>
              <a:t>为与</a:t>
            </a:r>
            <a:r>
              <a:rPr lang="en-US" altLang="zh-CN" sz="2000" b="1" dirty="0">
                <a:solidFill>
                  <a:schemeClr val="bg1"/>
                </a:solidFill>
                <a:latin typeface="Times New Roman" panose="02020603050405020304" pitchFamily="18" charset="0"/>
                <a:ea typeface="+mn-ea"/>
                <a:cs typeface="Times New Roman" panose="02020603050405020304" pitchFamily="18" charset="0"/>
              </a:rPr>
              <a:t>Q</a:t>
            </a:r>
            <a:r>
              <a:rPr lang="zh-CN" altLang="en-US" sz="2000" b="1" dirty="0">
                <a:solidFill>
                  <a:schemeClr val="bg1"/>
                </a:solidFill>
                <a:latin typeface="Times New Roman" panose="02020603050405020304" pitchFamily="18" charset="0"/>
                <a:ea typeface="+mn-ea"/>
                <a:cs typeface="Times New Roman" panose="02020603050405020304" pitchFamily="18" charset="0"/>
              </a:rPr>
              <a:t>的真值相同时，</a:t>
            </a:r>
            <a:r>
              <a:rPr lang="en-US" altLang="zh-CN" sz="2000" b="1" dirty="0">
                <a:solidFill>
                  <a:schemeClr val="bg1"/>
                </a:solidFill>
                <a:latin typeface="Times New Roman" panose="02020603050405020304" pitchFamily="18" charset="0"/>
                <a:cs typeface="Times New Roman" panose="02020603050405020304" pitchFamily="18" charset="0"/>
              </a:rPr>
              <a:t>P↔</a:t>
            </a:r>
            <a:r>
              <a:rPr lang="en-US" altLang="zh-CN" sz="2000" b="1" dirty="0">
                <a:solidFill>
                  <a:schemeClr val="bg1"/>
                </a:solidFill>
                <a:latin typeface="Times New Roman" panose="02020603050405020304" pitchFamily="18" charset="0"/>
                <a:cs typeface="Times New Roman" panose="02020603050405020304" pitchFamily="18" charset="0"/>
                <a:sym typeface="Symbol" panose="05050102010706020507" pitchFamily="18" charset="2"/>
              </a:rPr>
              <a:t>Q</a:t>
            </a:r>
            <a:r>
              <a:rPr lang="zh-CN" altLang="en-US" sz="2000" b="1" dirty="0">
                <a:solidFill>
                  <a:schemeClr val="bg1"/>
                </a:solidFill>
                <a:latin typeface="Times New Roman" panose="02020603050405020304" pitchFamily="18" charset="0"/>
                <a:ea typeface="+mn-ea"/>
                <a:cs typeface="Times New Roman" panose="02020603050405020304" pitchFamily="18" charset="0"/>
              </a:rPr>
              <a:t>为真</a:t>
            </a:r>
            <a:r>
              <a:rPr lang="en-US" altLang="zh-CN" sz="2000" b="1" dirty="0">
                <a:solidFill>
                  <a:schemeClr val="bg1"/>
                </a:solidFill>
                <a:latin typeface="Times New Roman" panose="02020603050405020304" pitchFamily="18" charset="0"/>
                <a:ea typeface="+mn-ea"/>
                <a:cs typeface="Times New Roman" panose="02020603050405020304" pitchFamily="18" charset="0"/>
              </a:rPr>
              <a:t>(T)</a:t>
            </a:r>
            <a:r>
              <a:rPr lang="zh-CN" altLang="en-US" sz="2000" b="1" dirty="0">
                <a:solidFill>
                  <a:schemeClr val="bg1"/>
                </a:solidFill>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397517056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5" grpId="0"/>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51</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568760" y="1497773"/>
            <a:ext cx="5947654" cy="495585"/>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nSpc>
                <a:spcPct val="150000"/>
              </a:lnSpc>
              <a:spcAft>
                <a:spcPts val="0"/>
              </a:spcAft>
              <a:buClr>
                <a:srgbClr val="228A88"/>
              </a:buClr>
            </a:pPr>
            <a:r>
              <a:rPr lang="zh-CN" altLang="en-US" sz="2000" dirty="0">
                <a:latin typeface="+mn-ea"/>
                <a:ea typeface="+mn-ea"/>
                <a:sym typeface="Symbol" panose="05050102010706020507" pitchFamily="18" charset="2"/>
              </a:rPr>
              <a:t>设 </a:t>
            </a:r>
            <a:r>
              <a:rPr lang="en-US" altLang="zh-CN" sz="2000" b="1" dirty="0">
                <a:ea typeface="+mn-ea"/>
                <a:cs typeface="Times New Roman" panose="02020603050405020304" pitchFamily="18" charset="0"/>
                <a:sym typeface="Symbol" panose="05050102010706020507" pitchFamily="18" charset="2"/>
              </a:rPr>
              <a:t>P</a:t>
            </a:r>
            <a:r>
              <a:rPr lang="zh-CN" altLang="en-US" sz="2000" b="1" dirty="0">
                <a:ea typeface="+mn-ea"/>
                <a:cs typeface="Times New Roman" panose="02020603050405020304" pitchFamily="18" charset="0"/>
                <a:sym typeface="Symbol" panose="05050102010706020507" pitchFamily="18" charset="2"/>
              </a:rPr>
              <a:t>、</a:t>
            </a:r>
            <a:r>
              <a:rPr lang="en-US" altLang="zh-CN" sz="2000" b="1" dirty="0">
                <a:ea typeface="+mn-ea"/>
                <a:cs typeface="Times New Roman" panose="02020603050405020304" pitchFamily="18" charset="0"/>
                <a:sym typeface="Symbol" panose="05050102010706020507" pitchFamily="18" charset="2"/>
              </a:rPr>
              <a:t>Q</a:t>
            </a:r>
            <a:r>
              <a:rPr lang="en-US" altLang="zh-CN" sz="2000" dirty="0">
                <a:latin typeface="+mn-ea"/>
                <a:ea typeface="+mn-ea"/>
                <a:sym typeface="Symbol" panose="05050102010706020507" pitchFamily="18" charset="2"/>
              </a:rPr>
              <a:t> </a:t>
            </a:r>
            <a:r>
              <a:rPr lang="zh-CN" altLang="en-US" sz="2000" dirty="0">
                <a:latin typeface="+mn-ea"/>
                <a:ea typeface="+mn-ea"/>
                <a:sym typeface="Symbol" panose="05050102010706020507" pitchFamily="18" charset="2"/>
              </a:rPr>
              <a:t>为两个命题，则</a:t>
            </a:r>
            <a:r>
              <a:rPr lang="zh-CN" altLang="en-US" sz="2000" dirty="0">
                <a:ea typeface="+mn-ea"/>
                <a:cs typeface="Times New Roman" panose="02020603050405020304" pitchFamily="18" charset="0"/>
                <a:sym typeface="Symbol" panose="05050102010706020507" pitchFamily="18" charset="2"/>
              </a:rPr>
              <a:t>常用的五个联结词：</a:t>
            </a:r>
            <a:r>
              <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 </a:t>
            </a:r>
            <a:endParaRPr lang="zh-CN" altLang="en-US" sz="2000" dirty="0">
              <a:latin typeface="+mn-ea"/>
              <a:ea typeface="+mn-ea"/>
              <a:sym typeface="Symbol" panose="05050102010706020507" pitchFamily="18" charset="2"/>
            </a:endParaRPr>
          </a:p>
        </p:txBody>
      </p:sp>
      <p:sp>
        <p:nvSpPr>
          <p:cNvPr id="10" name="Text Box 2"/>
          <p:cNvSpPr txBox="1">
            <a:spLocks noChangeArrowheads="1"/>
          </p:cNvSpPr>
          <p:nvPr/>
        </p:nvSpPr>
        <p:spPr bwMode="auto">
          <a:xfrm>
            <a:off x="378478" y="806028"/>
            <a:ext cx="4088419"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1"/>
              </a:buClr>
              <a:buFont typeface="Wingdings" panose="05000000000000000000" pitchFamily="2" charset="2"/>
              <a:buChar char="&amp;"/>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小结</a:t>
            </a:r>
            <a:endParaRPr lang="zh-CN" altLang="en-US" dirty="0">
              <a:solidFill>
                <a:schemeClr val="bg1"/>
              </a:solidFill>
              <a:latin typeface="Times New Roman" panose="02020603050405020304" pitchFamily="18" charset="0"/>
              <a:cs typeface="Times New Roman" panose="02020603050405020304" pitchFamily="18" charset="0"/>
            </a:endParaRPr>
          </a:p>
        </p:txBody>
      </p:sp>
      <p:graphicFrame>
        <p:nvGraphicFramePr>
          <p:cNvPr id="14" name="Group 102"/>
          <p:cNvGraphicFramePr>
            <a:graphicFrameLocks noGrp="1"/>
          </p:cNvGraphicFramePr>
          <p:nvPr>
            <p:extLst>
              <p:ext uri="{D42A27DB-BD31-4B8C-83A1-F6EECF244321}">
                <p14:modId xmlns:p14="http://schemas.microsoft.com/office/powerpoint/2010/main" val="1478610135"/>
              </p:ext>
            </p:extLst>
          </p:nvPr>
        </p:nvGraphicFramePr>
        <p:xfrm>
          <a:off x="698501" y="2201552"/>
          <a:ext cx="8523671" cy="2978183"/>
        </p:xfrm>
        <a:graphic>
          <a:graphicData uri="http://schemas.openxmlformats.org/drawingml/2006/table">
            <a:tbl>
              <a:tblPr/>
              <a:tblGrid>
                <a:gridCol w="1218313">
                  <a:extLst>
                    <a:ext uri="{9D8B030D-6E8A-4147-A177-3AD203B41FA5}">
                      <a16:colId xmlns:a16="http://schemas.microsoft.com/office/drawing/2014/main" val="20000"/>
                    </a:ext>
                  </a:extLst>
                </a:gridCol>
                <a:gridCol w="1008813">
                  <a:extLst>
                    <a:ext uri="{9D8B030D-6E8A-4147-A177-3AD203B41FA5}">
                      <a16:colId xmlns:a16="http://schemas.microsoft.com/office/drawing/2014/main" val="20001"/>
                    </a:ext>
                  </a:extLst>
                </a:gridCol>
                <a:gridCol w="1210050">
                  <a:extLst>
                    <a:ext uri="{9D8B030D-6E8A-4147-A177-3AD203B41FA5}">
                      <a16:colId xmlns:a16="http://schemas.microsoft.com/office/drawing/2014/main" val="20002"/>
                    </a:ext>
                  </a:extLst>
                </a:gridCol>
                <a:gridCol w="1434927">
                  <a:extLst>
                    <a:ext uri="{9D8B030D-6E8A-4147-A177-3AD203B41FA5}">
                      <a16:colId xmlns:a16="http://schemas.microsoft.com/office/drawing/2014/main" val="20003"/>
                    </a:ext>
                  </a:extLst>
                </a:gridCol>
                <a:gridCol w="3651568">
                  <a:extLst>
                    <a:ext uri="{9D8B030D-6E8A-4147-A177-3AD203B41FA5}">
                      <a16:colId xmlns:a16="http://schemas.microsoft.com/office/drawing/2014/main" val="20004"/>
                    </a:ext>
                  </a:extLst>
                </a:gridCol>
              </a:tblGrid>
              <a:tr h="501293">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zh-CN" altLang="en-US" sz="1600" b="1" i="0" u="none" strike="noStrike" kern="1200"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联结词</a:t>
                      </a:r>
                      <a:endParaRPr kumimoji="1" lang="en-US" altLang="zh-CN" sz="1600" b="1" i="0" u="none" strike="noStrike" kern="1200"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zh-CN" altLang="en-US" sz="1600" b="1" i="0" u="none" strike="noStrike" kern="1200"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记号</a:t>
                      </a:r>
                      <a:endParaRPr kumimoji="1" lang="en-US" altLang="zh-CN" sz="1600" b="1" i="0" u="none" strike="noStrike" kern="1200"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zh-CN" altLang="en-US" sz="1600" b="1" i="0" u="none" strike="noStrike" kern="1200"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复合命题</a:t>
                      </a:r>
                      <a:endParaRPr kumimoji="1" lang="en-US" altLang="zh-CN" sz="1600" b="1" i="0" u="none" strike="noStrike" kern="1200"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zh-CN" altLang="en-US" sz="1600" b="1" i="0" u="none" strike="noStrike" kern="1200"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读法</a:t>
                      </a:r>
                      <a:endParaRPr kumimoji="1" lang="en-US" altLang="zh-CN" sz="1600" b="1" i="0" u="none" strike="noStrike" kern="1200"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zh-CN" altLang="en-US" sz="1600" b="1" i="0" u="none" strike="noStrike" kern="1200"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真值结果</a:t>
                      </a:r>
                      <a:endParaRPr kumimoji="1" lang="en-US" altLang="zh-CN" sz="1600" b="1" i="0" u="none" strike="noStrike" kern="1200"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2656">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否定</a:t>
                      </a:r>
                      <a:endPar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a:t>
                      </a:r>
                      <a:endPar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┐P</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非</a:t>
                      </a:r>
                      <a:r>
                        <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P</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┐P</a:t>
                      </a:r>
                      <a:r>
                        <a:rPr kumimoji="1" lang="zh-CN" altLang="en-US"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为真，当且仅当</a:t>
                      </a:r>
                      <a:r>
                        <a:rPr kumimoji="1" lang="en-US" altLang="zh-CN"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P</a:t>
                      </a:r>
                      <a:r>
                        <a:rPr kumimoji="1" lang="zh-CN" altLang="en-US" sz="16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为假</a:t>
                      </a:r>
                      <a:r>
                        <a:rPr kumimoji="1" lang="en-US" altLang="zh-CN" sz="16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F</a:t>
                      </a:r>
                      <a:r>
                        <a:rPr kumimoji="1" lang="zh-CN" altLang="en-US" sz="1600" b="1" i="0" u="none" strike="noStrike" cap="none" normalizeH="0" baseline="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2090">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合取</a:t>
                      </a:r>
                      <a:r>
                        <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a:t>
                      </a:r>
                    </a:p>
                  </a:txBody>
                  <a:tcPr marL="76200" marR="76200" marT="38100" marB="38100"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P∧Q</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P</a:t>
                      </a:r>
                      <a:r>
                        <a:rPr kumimoji="1" lang="zh-CN" altLang="en-US"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合取</a:t>
                      </a:r>
                      <a:r>
                        <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Q</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P∧Q</a:t>
                      </a:r>
                      <a:r>
                        <a:rPr kumimoji="1" lang="zh-CN" altLang="en-US"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为真，当且仅当</a:t>
                      </a:r>
                      <a:r>
                        <a:rPr kumimoji="1" lang="en-US" altLang="zh-CN"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P</a:t>
                      </a:r>
                      <a:r>
                        <a:rPr kumimoji="1" lang="zh-CN" altLang="en-US"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和</a:t>
                      </a:r>
                      <a:r>
                        <a:rPr kumimoji="1" lang="en-US" altLang="zh-CN"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Q</a:t>
                      </a:r>
                      <a:r>
                        <a:rPr kumimoji="1" lang="zh-CN" altLang="en-US"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都为真。</a:t>
                      </a:r>
                      <a:endPar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3792">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析取</a:t>
                      </a:r>
                      <a:endPar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P∨Q</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Times New Roman" panose="02020603050405020304" pitchFamily="18" charset="0"/>
                          <a:ea typeface="楷体_GB2312" pitchFamily="49" charset="-122"/>
                          <a:cs typeface="Times New Roman" panose="02020603050405020304" pitchFamily="18" charset="0"/>
                        </a:rPr>
                        <a:t>P</a:t>
                      </a:r>
                      <a:r>
                        <a:rPr kumimoji="1" lang="zh-CN" altLang="en-US" sz="16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Times New Roman" panose="02020603050405020304" pitchFamily="18" charset="0"/>
                          <a:ea typeface="楷体_GB2312" pitchFamily="49" charset="-122"/>
                          <a:cs typeface="Times New Roman" panose="02020603050405020304" pitchFamily="18" charset="0"/>
                        </a:rPr>
                        <a:t>析取</a:t>
                      </a:r>
                      <a:r>
                        <a:rPr kumimoji="1" lang="en-US" altLang="zh-CN" sz="16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Times New Roman" panose="02020603050405020304" pitchFamily="18" charset="0"/>
                          <a:ea typeface="楷体_GB2312" pitchFamily="49" charset="-122"/>
                          <a:cs typeface="Times New Roman" panose="02020603050405020304" pitchFamily="18" charset="0"/>
                        </a:rPr>
                        <a:t>Q</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P∨Q</a:t>
                      </a:r>
                      <a:r>
                        <a:rPr kumimoji="1" lang="zh-CN" altLang="en-US"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为假，当且仅当</a:t>
                      </a:r>
                      <a:r>
                        <a:rPr kumimoji="1" lang="en-US" altLang="zh-CN"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P</a:t>
                      </a:r>
                      <a:r>
                        <a:rPr kumimoji="1" lang="zh-CN" altLang="en-US"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和</a:t>
                      </a:r>
                      <a:r>
                        <a:rPr kumimoji="1" lang="en-US" altLang="zh-CN"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Q</a:t>
                      </a:r>
                      <a:r>
                        <a:rPr kumimoji="1" lang="zh-CN" altLang="en-US"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都为假。</a:t>
                      </a:r>
                      <a:endPar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4384">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条件</a:t>
                      </a:r>
                      <a:endPar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P→Q</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Times New Roman" panose="02020603050405020304" pitchFamily="18" charset="0"/>
                          <a:ea typeface="楷体_GB2312" pitchFamily="49" charset="-122"/>
                          <a:cs typeface="Times New Roman" panose="02020603050405020304" pitchFamily="18" charset="0"/>
                        </a:rPr>
                        <a:t>P</a:t>
                      </a:r>
                      <a:r>
                        <a:rPr kumimoji="1" lang="zh-CN" altLang="en-US" sz="16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Times New Roman" panose="02020603050405020304" pitchFamily="18" charset="0"/>
                          <a:ea typeface="楷体_GB2312" pitchFamily="49" charset="-122"/>
                          <a:cs typeface="Times New Roman" panose="02020603050405020304" pitchFamily="18" charset="0"/>
                        </a:rPr>
                        <a:t>条件</a:t>
                      </a:r>
                      <a:r>
                        <a:rPr kumimoji="1" lang="en-US" altLang="zh-CN" sz="16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Times New Roman" panose="02020603050405020304" pitchFamily="18" charset="0"/>
                          <a:ea typeface="楷体_GB2312" pitchFamily="49" charset="-122"/>
                          <a:cs typeface="Times New Roman" panose="02020603050405020304" pitchFamily="18" charset="0"/>
                        </a:rPr>
                        <a:t>Q</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P→Q</a:t>
                      </a:r>
                      <a:r>
                        <a:rPr kumimoji="1" lang="zh-CN" altLang="en-US"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为假，当且仅当</a:t>
                      </a:r>
                      <a:r>
                        <a:rPr kumimoji="1" lang="en-US" altLang="zh-CN"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P</a:t>
                      </a:r>
                      <a:r>
                        <a:rPr kumimoji="1" lang="zh-CN" altLang="en-US"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为真且</a:t>
                      </a:r>
                      <a:r>
                        <a:rPr kumimoji="1" lang="en-US" altLang="zh-CN"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Q</a:t>
                      </a:r>
                      <a:r>
                        <a:rPr kumimoji="1" lang="zh-CN" altLang="en-US"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为假。</a:t>
                      </a:r>
                      <a:endPar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379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双条件</a:t>
                      </a:r>
                      <a:endPar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a:t>
                      </a:r>
                      <a:endPar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P↔Q</a:t>
                      </a:r>
                      <a:endPar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Times New Roman" panose="02020603050405020304" pitchFamily="18" charset="0"/>
                          <a:ea typeface="楷体_GB2312" pitchFamily="49" charset="-122"/>
                          <a:cs typeface="Times New Roman" panose="02020603050405020304" pitchFamily="18" charset="0"/>
                        </a:rPr>
                        <a:t>P</a:t>
                      </a:r>
                      <a:r>
                        <a:rPr kumimoji="1" lang="zh-CN" altLang="en-US" sz="16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Times New Roman" panose="02020603050405020304" pitchFamily="18" charset="0"/>
                          <a:ea typeface="楷体_GB2312" pitchFamily="49" charset="-122"/>
                          <a:cs typeface="Times New Roman" panose="02020603050405020304" pitchFamily="18" charset="0"/>
                        </a:rPr>
                        <a:t>双条件</a:t>
                      </a:r>
                      <a:r>
                        <a:rPr kumimoji="1" lang="en-US" altLang="zh-CN" sz="16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Times New Roman" panose="02020603050405020304" pitchFamily="18" charset="0"/>
                          <a:ea typeface="楷体_GB2312" pitchFamily="49" charset="-122"/>
                          <a:cs typeface="Times New Roman" panose="02020603050405020304" pitchFamily="18" charset="0"/>
                        </a:rPr>
                        <a:t>Q</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P↔Q</a:t>
                      </a:r>
                      <a:r>
                        <a:rPr kumimoji="1" lang="zh-CN" altLang="en-US"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为真，当且仅当</a:t>
                      </a:r>
                      <a:r>
                        <a:rPr kumimoji="1" lang="en-US" altLang="zh-CN"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P</a:t>
                      </a:r>
                      <a:r>
                        <a:rPr kumimoji="1" lang="zh-CN" altLang="en-US"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和</a:t>
                      </a:r>
                      <a:r>
                        <a:rPr kumimoji="1" lang="en-US" altLang="zh-CN"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Q</a:t>
                      </a:r>
                      <a:r>
                        <a:rPr kumimoji="1" lang="zh-CN" altLang="en-US" sz="16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真值相同。</a:t>
                      </a:r>
                      <a:endPar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57099295"/>
                  </a:ext>
                </a:extLst>
              </a:tr>
            </a:tbl>
          </a:graphicData>
        </a:graphic>
      </p:graphicFrame>
    </p:spTree>
    <p:extLst>
      <p:ext uri="{BB962C8B-B14F-4D97-AF65-F5344CB8AC3E}">
        <p14:creationId xmlns:p14="http://schemas.microsoft.com/office/powerpoint/2010/main" val="33763696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52</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graphicFrame>
        <p:nvGraphicFramePr>
          <p:cNvPr id="15" name="Group 102"/>
          <p:cNvGraphicFramePr>
            <a:graphicFrameLocks noGrp="1"/>
          </p:cNvGraphicFramePr>
          <p:nvPr>
            <p:extLst>
              <p:ext uri="{D42A27DB-BD31-4B8C-83A1-F6EECF244321}">
                <p14:modId xmlns:p14="http://schemas.microsoft.com/office/powerpoint/2010/main" val="1669021004"/>
              </p:ext>
            </p:extLst>
          </p:nvPr>
        </p:nvGraphicFramePr>
        <p:xfrm>
          <a:off x="663350" y="1720640"/>
          <a:ext cx="8488650" cy="2599450"/>
        </p:xfrm>
        <a:graphic>
          <a:graphicData uri="http://schemas.openxmlformats.org/drawingml/2006/table">
            <a:tbl>
              <a:tblPr/>
              <a:tblGrid>
                <a:gridCol w="966950">
                  <a:extLst>
                    <a:ext uri="{9D8B030D-6E8A-4147-A177-3AD203B41FA5}">
                      <a16:colId xmlns:a16="http://schemas.microsoft.com/office/drawing/2014/main" val="20000"/>
                    </a:ext>
                  </a:extLst>
                </a:gridCol>
                <a:gridCol w="1045385">
                  <a:extLst>
                    <a:ext uri="{9D8B030D-6E8A-4147-A177-3AD203B41FA5}">
                      <a16:colId xmlns:a16="http://schemas.microsoft.com/office/drawing/2014/main" val="765815129"/>
                    </a:ext>
                  </a:extLst>
                </a:gridCol>
                <a:gridCol w="1212419">
                  <a:extLst>
                    <a:ext uri="{9D8B030D-6E8A-4147-A177-3AD203B41FA5}">
                      <a16:colId xmlns:a16="http://schemas.microsoft.com/office/drawing/2014/main" val="20001"/>
                    </a:ext>
                  </a:extLst>
                </a:gridCol>
                <a:gridCol w="1227773">
                  <a:extLst>
                    <a:ext uri="{9D8B030D-6E8A-4147-A177-3AD203B41FA5}">
                      <a16:colId xmlns:a16="http://schemas.microsoft.com/office/drawing/2014/main" val="20002"/>
                    </a:ext>
                  </a:extLst>
                </a:gridCol>
                <a:gridCol w="1326558">
                  <a:extLst>
                    <a:ext uri="{9D8B030D-6E8A-4147-A177-3AD203B41FA5}">
                      <a16:colId xmlns:a16="http://schemas.microsoft.com/office/drawing/2014/main" val="20003"/>
                    </a:ext>
                  </a:extLst>
                </a:gridCol>
                <a:gridCol w="1411233">
                  <a:extLst>
                    <a:ext uri="{9D8B030D-6E8A-4147-A177-3AD203B41FA5}">
                      <a16:colId xmlns:a16="http://schemas.microsoft.com/office/drawing/2014/main" val="20004"/>
                    </a:ext>
                  </a:extLst>
                </a:gridCol>
                <a:gridCol w="1298332">
                  <a:extLst>
                    <a:ext uri="{9D8B030D-6E8A-4147-A177-3AD203B41FA5}">
                      <a16:colId xmlns:a16="http://schemas.microsoft.com/office/drawing/2014/main" val="20005"/>
                    </a:ext>
                  </a:extLst>
                </a:gridCol>
              </a:tblGrid>
              <a:tr h="567266">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rgbClr val="FF0000"/>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P  </a:t>
                      </a:r>
                    </a:p>
                  </a:txBody>
                  <a:tcPr marL="76200" marR="76200" marT="38100" marB="38100"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rgbClr val="FF0000"/>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Q</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en-US" altLang="zh-CN" sz="2000" b="1" i="0" u="none" strike="noStrike" cap="none" normalizeH="0" baseline="0" dirty="0">
                          <a:ln>
                            <a:noFill/>
                          </a:ln>
                          <a:solidFill>
                            <a:srgbClr val="FF0000"/>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P</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rgbClr val="FF0000"/>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P∧Q</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rgbClr val="FF0000"/>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P∨Q</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rgbClr val="FF0000"/>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P→Q</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P↔</a:t>
                      </a:r>
                      <a:r>
                        <a:rPr kumimoji="1" lang="en-US" altLang="zh-CN" sz="2000" b="1" i="0" u="none" strike="noStrike" cap="none" normalizeH="0" baseline="0" dirty="0">
                          <a:ln>
                            <a:noFill/>
                          </a:ln>
                          <a:solidFill>
                            <a:srgbClr val="FF0000"/>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Q</a:t>
                      </a:r>
                    </a:p>
                  </a:txBody>
                  <a:tcPr marL="76200" marR="76200" marT="38100" marB="3810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46">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T  </a:t>
                      </a:r>
                    </a:p>
                  </a:txBody>
                  <a:tcPr marL="76200" marR="76200" marT="38100" marB="38100"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T</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F </a:t>
                      </a:r>
                      <a:endPar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T</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T</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T</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T</a:t>
                      </a:r>
                    </a:p>
                  </a:txBody>
                  <a:tcPr marL="76200" marR="76200" marT="38100" marB="3810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46">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T  </a:t>
                      </a:r>
                    </a:p>
                  </a:txBody>
                  <a:tcPr marL="76200" marR="76200" marT="38100" marB="38100"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F</a:t>
                      </a:r>
                      <a:endPar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F </a:t>
                      </a:r>
                      <a:endPar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F</a:t>
                      </a:r>
                      <a:endPar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T</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F</a:t>
                      </a:r>
                      <a:endPar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F</a:t>
                      </a:r>
                      <a:endPar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046">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F   </a:t>
                      </a:r>
                      <a:endPar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T</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T </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F</a:t>
                      </a:r>
                      <a:endPar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T</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T</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F</a:t>
                      </a:r>
                      <a:endPar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46">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F   </a:t>
                      </a:r>
                      <a:endPar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F  </a:t>
                      </a:r>
                      <a:endPar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T</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F</a:t>
                      </a:r>
                      <a:endPar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F</a:t>
                      </a:r>
                      <a:endPar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T</a:t>
                      </a:r>
                    </a:p>
                  </a:txBody>
                  <a:tcPr marL="76200" marR="762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C0C0C0"/>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T</a:t>
                      </a:r>
                    </a:p>
                  </a:txBody>
                  <a:tcPr marL="76200" marR="76200" marT="38100" marB="3810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 name="Rectangle 6"/>
          <p:cNvSpPr>
            <a:spLocks noChangeArrowheads="1"/>
          </p:cNvSpPr>
          <p:nvPr/>
        </p:nvSpPr>
        <p:spPr bwMode="auto">
          <a:xfrm>
            <a:off x="663350" y="921077"/>
            <a:ext cx="5947654" cy="553998"/>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nSpc>
                <a:spcPct val="150000"/>
              </a:lnSpc>
              <a:spcAft>
                <a:spcPts val="0"/>
              </a:spcAft>
              <a:buClr>
                <a:srgbClr val="228A88"/>
              </a:buClr>
            </a:pPr>
            <a:r>
              <a:rPr lang="zh-CN" altLang="en-US" sz="2000" dirty="0">
                <a:latin typeface="+mn-ea"/>
                <a:ea typeface="+mn-ea"/>
                <a:sym typeface="Symbol" panose="05050102010706020507" pitchFamily="18" charset="2"/>
              </a:rPr>
              <a:t>设 </a:t>
            </a:r>
            <a:r>
              <a:rPr lang="en-US" altLang="zh-CN" sz="2000" b="1" dirty="0">
                <a:ea typeface="+mn-ea"/>
                <a:cs typeface="Times New Roman" panose="02020603050405020304" pitchFamily="18" charset="0"/>
                <a:sym typeface="Symbol" panose="05050102010706020507" pitchFamily="18" charset="2"/>
              </a:rPr>
              <a:t>P</a:t>
            </a:r>
            <a:r>
              <a:rPr lang="zh-CN" altLang="en-US" sz="2000" b="1" dirty="0">
                <a:ea typeface="+mn-ea"/>
                <a:cs typeface="Times New Roman" panose="02020603050405020304" pitchFamily="18" charset="0"/>
                <a:sym typeface="Symbol" panose="05050102010706020507" pitchFamily="18" charset="2"/>
              </a:rPr>
              <a:t>、</a:t>
            </a:r>
            <a:r>
              <a:rPr lang="en-US" altLang="zh-CN" sz="2000" b="1" dirty="0">
                <a:ea typeface="+mn-ea"/>
                <a:cs typeface="Times New Roman" panose="02020603050405020304" pitchFamily="18" charset="0"/>
                <a:sym typeface="Symbol" panose="05050102010706020507" pitchFamily="18" charset="2"/>
              </a:rPr>
              <a:t>Q</a:t>
            </a:r>
            <a:r>
              <a:rPr lang="en-US" altLang="zh-CN" sz="2000" dirty="0">
                <a:latin typeface="+mn-ea"/>
                <a:ea typeface="+mn-ea"/>
                <a:sym typeface="Symbol" panose="05050102010706020507" pitchFamily="18" charset="2"/>
              </a:rPr>
              <a:t> </a:t>
            </a:r>
            <a:r>
              <a:rPr lang="zh-CN" altLang="en-US" sz="2000" dirty="0">
                <a:latin typeface="+mn-ea"/>
                <a:ea typeface="+mn-ea"/>
                <a:sym typeface="Symbol" panose="05050102010706020507" pitchFamily="18" charset="2"/>
              </a:rPr>
              <a:t>为两个命题，则</a:t>
            </a:r>
            <a:r>
              <a:rPr lang="zh-CN" altLang="en-US" sz="2000" dirty="0">
                <a:ea typeface="+mn-ea"/>
                <a:cs typeface="Times New Roman" panose="02020603050405020304" pitchFamily="18" charset="0"/>
                <a:sym typeface="Symbol" panose="05050102010706020507" pitchFamily="18" charset="2"/>
              </a:rPr>
              <a:t>常用的五个联结词取值为：</a:t>
            </a:r>
            <a:r>
              <a:rPr lang="en-US" altLang="zh-CN" sz="2000" kern="0" dirty="0">
                <a:effectLst>
                  <a:outerShdw blurRad="38100" dist="38100" dir="2700000" algn="tl">
                    <a:srgbClr val="C0C0C0"/>
                  </a:outerShdw>
                </a:effectLst>
                <a:latin typeface="+mn-ea"/>
                <a:ea typeface="+mn-ea"/>
                <a:cs typeface="Times New Roman" panose="02020603050405020304" pitchFamily="18" charset="0"/>
                <a:sym typeface="Symbol" panose="05050102010706020507" pitchFamily="18" charset="2"/>
              </a:rPr>
              <a:t> </a:t>
            </a:r>
            <a:endParaRPr lang="zh-CN" altLang="en-US" sz="2000" dirty="0">
              <a:latin typeface="+mn-ea"/>
              <a:ea typeface="+mn-ea"/>
              <a:sym typeface="Symbol" panose="05050102010706020507" pitchFamily="18" charset="2"/>
            </a:endParaRPr>
          </a:p>
        </p:txBody>
      </p:sp>
    </p:spTree>
    <p:extLst>
      <p:ext uri="{BB962C8B-B14F-4D97-AF65-F5344CB8AC3E}">
        <p14:creationId xmlns:p14="http://schemas.microsoft.com/office/powerpoint/2010/main" val="152048744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53</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8" name="Text Box 2"/>
          <p:cNvSpPr txBox="1">
            <a:spLocks noChangeArrowheads="1"/>
          </p:cNvSpPr>
          <p:nvPr/>
        </p:nvSpPr>
        <p:spPr bwMode="auto">
          <a:xfrm>
            <a:off x="463657" y="930071"/>
            <a:ext cx="3908646"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marL="0" indent="0">
              <a:spcBef>
                <a:spcPct val="50000"/>
              </a:spcBef>
              <a:buClr>
                <a:schemeClr val="bg1"/>
              </a:buClr>
              <a:buNone/>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1-3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命题公式与翻译</a:t>
            </a:r>
          </a:p>
        </p:txBody>
      </p:sp>
      <p:sp>
        <p:nvSpPr>
          <p:cNvPr id="9" name="Rectangle 6"/>
          <p:cNvSpPr>
            <a:spLocks noChangeArrowheads="1"/>
          </p:cNvSpPr>
          <p:nvPr/>
        </p:nvSpPr>
        <p:spPr bwMode="auto">
          <a:xfrm>
            <a:off x="463657" y="1618804"/>
            <a:ext cx="9048205" cy="2862322"/>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lvl="0" eaLnBrk="0" hangingPunct="0">
              <a:lnSpc>
                <a:spcPct val="150000"/>
              </a:lnSpc>
              <a:tabLst>
                <a:tab pos="485775" algn="l"/>
              </a:tabLst>
            </a:pPr>
            <a:r>
              <a:rPr lang="zh-CN" altLang="en-US" sz="2000" dirty="0">
                <a:latin typeface="+mn-ea"/>
                <a:ea typeface="+mn-ea"/>
                <a:cs typeface="Times New Roman" panose="02020603050405020304" pitchFamily="18" charset="0"/>
              </a:rPr>
              <a:t>    涉及命题的逻辑领域称为命题演算或命题逻辑。我们已经讲过命题的概念及表示，讲了原子命题和复合命题，对于一个复合命题我们如何命题公式正确的表示出来呢？</a:t>
            </a:r>
            <a:endParaRPr lang="en-US" altLang="zh-CN" sz="2000" dirty="0">
              <a:latin typeface="+mn-ea"/>
              <a:ea typeface="+mn-ea"/>
              <a:cs typeface="Times New Roman" panose="02020603050405020304" pitchFamily="18" charset="0"/>
            </a:endParaRPr>
          </a:p>
          <a:p>
            <a:pPr lvl="0" eaLnBrk="0" hangingPunct="0">
              <a:lnSpc>
                <a:spcPct val="150000"/>
              </a:lnSpc>
              <a:tabLst>
                <a:tab pos="485775" algn="l"/>
              </a:tabLst>
            </a:pPr>
            <a:r>
              <a:rPr lang="en-US" altLang="zh-CN" sz="2000" dirty="0">
                <a:latin typeface="+mn-ea"/>
                <a:ea typeface="+mn-ea"/>
                <a:cs typeface="Times New Roman" panose="02020603050405020304" pitchFamily="18" charset="0"/>
              </a:rPr>
              <a:t>    </a:t>
            </a:r>
            <a:r>
              <a:rPr lang="zh-CN" altLang="en-US" sz="2000" dirty="0">
                <a:latin typeface="+mn-ea"/>
                <a:ea typeface="+mn-ea"/>
                <a:cs typeface="Times New Roman" panose="02020603050405020304" pitchFamily="18" charset="0"/>
              </a:rPr>
              <a:t>命题的正确表示或翻译，可以消除自然语言的二义性，是实现命题推理或演算的基础。</a:t>
            </a:r>
            <a:endParaRPr lang="en-US" altLang="zh-CN" sz="2000" dirty="0">
              <a:latin typeface="+mn-ea"/>
              <a:ea typeface="+mn-ea"/>
              <a:cs typeface="Times New Roman" panose="02020603050405020304" pitchFamily="18" charset="0"/>
            </a:endParaRPr>
          </a:p>
          <a:p>
            <a:pPr lvl="0" eaLnBrk="0" hangingPunct="0">
              <a:lnSpc>
                <a:spcPct val="150000"/>
              </a:lnSpc>
              <a:tabLst>
                <a:tab pos="485775" algn="l"/>
              </a:tabLst>
            </a:pPr>
            <a:endParaRPr lang="en-US" altLang="zh-CN" sz="2000" dirty="0">
              <a:latin typeface="+mn-ea"/>
              <a:ea typeface="+mn-ea"/>
              <a:cs typeface="Times New Roman" panose="02020603050405020304" pitchFamily="18" charset="0"/>
            </a:endParaRPr>
          </a:p>
        </p:txBody>
      </p:sp>
    </p:spTree>
    <p:extLst>
      <p:ext uri="{BB962C8B-B14F-4D97-AF65-F5344CB8AC3E}">
        <p14:creationId xmlns:p14="http://schemas.microsoft.com/office/powerpoint/2010/main" val="345638687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54</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463657" y="704404"/>
            <a:ext cx="9048205" cy="4708981"/>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lvl="0" eaLnBrk="0" hangingPunct="0">
              <a:lnSpc>
                <a:spcPct val="150000"/>
              </a:lnSpc>
              <a:tabLst>
                <a:tab pos="485775" algn="l"/>
              </a:tabLst>
            </a:pPr>
            <a:r>
              <a:rPr lang="en-US" altLang="zh-CN" sz="2000" b="1" dirty="0">
                <a:ea typeface="黑体" panose="02010609060101010101" pitchFamily="49" charset="-122"/>
                <a:cs typeface="Times New Roman" panose="02020603050405020304" pitchFamily="18" charset="0"/>
              </a:rPr>
              <a:t>【</a:t>
            </a:r>
            <a:r>
              <a:rPr lang="zh-CN" altLang="zh-CN" sz="2000" b="1" dirty="0">
                <a:ea typeface="黑体" panose="02010609060101010101" pitchFamily="49" charset="-122"/>
                <a:cs typeface="Times New Roman" panose="02020603050405020304" pitchFamily="18" charset="0"/>
              </a:rPr>
              <a:t>定义</a:t>
            </a:r>
            <a:r>
              <a:rPr lang="en-US" altLang="zh-CN" sz="2000" b="1" dirty="0">
                <a:ea typeface="黑体" panose="02010609060101010101" pitchFamily="49" charset="-122"/>
                <a:cs typeface="Times New Roman" panose="02020603050405020304" pitchFamily="18" charset="0"/>
              </a:rPr>
              <a:t>1-3.1】</a:t>
            </a:r>
            <a:r>
              <a:rPr kumimoji="0" lang="zh-CN" altLang="zh-CN" sz="2000" b="1" dirty="0">
                <a:solidFill>
                  <a:srgbClr val="FF0000"/>
                </a:solidFill>
                <a:latin typeface="宋体" panose="02010600030101010101" pitchFamily="2" charset="-122"/>
                <a:cs typeface="Times New Roman" panose="02020603050405020304" pitchFamily="18" charset="0"/>
              </a:rPr>
              <a:t>命题公式</a:t>
            </a:r>
            <a:r>
              <a:rPr kumimoji="0" lang="zh-CN" altLang="en-US" sz="2000" b="1" dirty="0">
                <a:solidFill>
                  <a:srgbClr val="FF0000"/>
                </a:solidFill>
                <a:latin typeface="宋体" panose="02010600030101010101" pitchFamily="2" charset="-122"/>
                <a:cs typeface="Times New Roman" panose="02020603050405020304" pitchFamily="18" charset="0"/>
              </a:rPr>
              <a:t>（合式公式）</a:t>
            </a:r>
            <a:endParaRPr kumimoji="0" lang="en-US" altLang="zh-CN" sz="2000" b="1" dirty="0">
              <a:solidFill>
                <a:srgbClr val="FF0000"/>
              </a:solidFill>
              <a:latin typeface="宋体" panose="02010600030101010101" pitchFamily="2" charset="-122"/>
              <a:cs typeface="Times New Roman" panose="02020603050405020304" pitchFamily="18" charset="0"/>
            </a:endParaRPr>
          </a:p>
          <a:p>
            <a:pPr lvl="0" indent="85725" eaLnBrk="0" hangingPunct="0">
              <a:lnSpc>
                <a:spcPct val="150000"/>
              </a:lnSpc>
              <a:tabLst>
                <a:tab pos="266700" algn="l"/>
              </a:tabLst>
            </a:pPr>
            <a:r>
              <a:rPr kumimoji="0" lang="en-US" altLang="zh-CN" sz="2000" b="1" dirty="0">
                <a:latin typeface="宋体" panose="02010600030101010101" pitchFamily="2" charset="-122"/>
                <a:cs typeface="Times New Roman" panose="02020603050405020304" pitchFamily="18" charset="0"/>
              </a:rPr>
              <a:t> </a:t>
            </a:r>
            <a:r>
              <a:rPr kumimoji="0" lang="zh-CN" altLang="en-US" sz="2000" dirty="0">
                <a:cs typeface="Times New Roman" panose="02020603050405020304" pitchFamily="18" charset="0"/>
              </a:rPr>
              <a:t>（</a:t>
            </a:r>
            <a:r>
              <a:rPr kumimoji="0" lang="en-US" altLang="zh-CN" sz="2000" dirty="0">
                <a:cs typeface="Times New Roman" panose="02020603050405020304" pitchFamily="18" charset="0"/>
              </a:rPr>
              <a:t>1</a:t>
            </a:r>
            <a:r>
              <a:rPr kumimoji="0" lang="zh-CN" altLang="en-US" sz="2000" dirty="0">
                <a:cs typeface="Times New Roman" panose="02020603050405020304" pitchFamily="18" charset="0"/>
              </a:rPr>
              <a:t>）单个命题常量或变元是命题公式；</a:t>
            </a:r>
          </a:p>
          <a:p>
            <a:pPr indent="85725" eaLnBrk="0" hangingPunct="0">
              <a:lnSpc>
                <a:spcPct val="150000"/>
              </a:lnSpc>
              <a:tabLst>
                <a:tab pos="485775" algn="l"/>
              </a:tabLst>
            </a:pPr>
            <a:r>
              <a:rPr kumimoji="0" lang="zh-CN" altLang="en-US" sz="2000" dirty="0">
                <a:cs typeface="Times New Roman" panose="02020603050405020304" pitchFamily="18" charset="0"/>
              </a:rPr>
              <a:t>  （</a:t>
            </a:r>
            <a:r>
              <a:rPr kumimoji="0" lang="en-US" altLang="zh-CN" sz="2000" dirty="0">
                <a:cs typeface="Times New Roman" panose="02020603050405020304" pitchFamily="18" charset="0"/>
              </a:rPr>
              <a:t>2</a:t>
            </a:r>
            <a:r>
              <a:rPr kumimoji="0" lang="zh-CN" altLang="en-US" sz="2000" dirty="0">
                <a:cs typeface="Times New Roman" panose="02020603050405020304" pitchFamily="18" charset="0"/>
              </a:rPr>
              <a:t>）如果</a:t>
            </a:r>
            <a:r>
              <a:rPr kumimoji="0" lang="en-US" altLang="zh-CN" sz="2000" dirty="0">
                <a:cs typeface="Times New Roman" panose="02020603050405020304" pitchFamily="18" charset="0"/>
              </a:rPr>
              <a:t>P</a:t>
            </a:r>
            <a:r>
              <a:rPr kumimoji="0" lang="zh-CN" altLang="en-US" sz="2000" dirty="0">
                <a:cs typeface="Times New Roman" panose="02020603050405020304" pitchFamily="18" charset="0"/>
              </a:rPr>
              <a:t>是命题公式，则</a:t>
            </a:r>
            <a:r>
              <a:rPr kumimoji="0" lang="en-US" altLang="zh-CN" sz="2000" dirty="0">
                <a:cs typeface="Times New Roman" panose="02020603050405020304" pitchFamily="18" charset="0"/>
              </a:rPr>
              <a:t>┐P</a:t>
            </a:r>
            <a:r>
              <a:rPr kumimoji="0" lang="zh-CN" altLang="en-US" sz="2000" dirty="0">
                <a:cs typeface="Times New Roman" panose="02020603050405020304" pitchFamily="18" charset="0"/>
              </a:rPr>
              <a:t>也是命题公式；</a:t>
            </a:r>
            <a:endParaRPr kumimoji="0" lang="en-US" altLang="zh-CN" sz="2000" dirty="0">
              <a:cs typeface="Times New Roman" panose="02020603050405020304" pitchFamily="18" charset="0"/>
            </a:endParaRPr>
          </a:p>
          <a:p>
            <a:pPr indent="85725">
              <a:lnSpc>
                <a:spcPct val="150000"/>
              </a:lnSpc>
            </a:pPr>
            <a:r>
              <a:rPr kumimoji="0" lang="zh-CN" altLang="en-US" sz="2000" dirty="0">
                <a:cs typeface="Times New Roman" panose="02020603050405020304" pitchFamily="18" charset="0"/>
                <a:sym typeface="Symbol" panose="05050102010706020507" pitchFamily="18" charset="2"/>
              </a:rPr>
              <a:t>  （</a:t>
            </a:r>
            <a:r>
              <a:rPr kumimoji="0" lang="en-US" altLang="zh-CN" sz="2000" dirty="0">
                <a:cs typeface="Times New Roman" panose="02020603050405020304" pitchFamily="18" charset="0"/>
                <a:sym typeface="Symbol" panose="05050102010706020507" pitchFamily="18" charset="2"/>
              </a:rPr>
              <a:t>3</a:t>
            </a:r>
            <a:r>
              <a:rPr kumimoji="0" lang="zh-CN" altLang="en-US" sz="2000" dirty="0">
                <a:cs typeface="Times New Roman" panose="02020603050405020304" pitchFamily="18" charset="0"/>
                <a:sym typeface="Symbol" panose="05050102010706020507" pitchFamily="18" charset="2"/>
              </a:rPr>
              <a:t>）如果</a:t>
            </a:r>
            <a:r>
              <a:rPr kumimoji="0" lang="en-US" altLang="zh-CN" sz="2000" dirty="0">
                <a:cs typeface="Times New Roman" panose="02020603050405020304" pitchFamily="18" charset="0"/>
                <a:sym typeface="Symbol" panose="05050102010706020507" pitchFamily="18" charset="2"/>
              </a:rPr>
              <a:t>P</a:t>
            </a:r>
            <a:r>
              <a:rPr kumimoji="0" lang="zh-CN" altLang="en-US" sz="2000" dirty="0">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sym typeface="Symbol" panose="05050102010706020507" pitchFamily="18" charset="2"/>
              </a:rPr>
              <a:t>Q</a:t>
            </a:r>
            <a:r>
              <a:rPr kumimoji="0" lang="zh-CN" altLang="en-US" sz="2000" dirty="0">
                <a:cs typeface="Times New Roman" panose="02020603050405020304" pitchFamily="18" charset="0"/>
                <a:sym typeface="Symbol" panose="05050102010706020507" pitchFamily="18" charset="2"/>
              </a:rPr>
              <a:t>是</a:t>
            </a:r>
            <a:r>
              <a:rPr kumimoji="0" lang="zh-CN" altLang="en-US" sz="2000" dirty="0">
                <a:cs typeface="Times New Roman" panose="02020603050405020304" pitchFamily="18" charset="0"/>
              </a:rPr>
              <a:t>命题公式，那么</a:t>
            </a:r>
            <a:r>
              <a:rPr kumimoji="0" lang="en-US" altLang="zh-CN" sz="2000" dirty="0">
                <a:cs typeface="Times New Roman" panose="02020603050405020304" pitchFamily="18" charset="0"/>
              </a:rPr>
              <a:t>(P∧Q)</a:t>
            </a:r>
            <a:r>
              <a:rPr kumimoji="0" lang="zh-CN" altLang="en-US" sz="2000" dirty="0">
                <a:cs typeface="Times New Roman" panose="02020603050405020304" pitchFamily="18" charset="0"/>
              </a:rPr>
              <a:t>、</a:t>
            </a:r>
            <a:r>
              <a:rPr kumimoji="0" lang="en-US" altLang="zh-CN" sz="2000" dirty="0">
                <a:cs typeface="Times New Roman" panose="02020603050405020304" pitchFamily="18" charset="0"/>
              </a:rPr>
              <a:t>(P∨Q)</a:t>
            </a:r>
            <a:r>
              <a:rPr kumimoji="0" lang="zh-CN" altLang="en-US" sz="2000" dirty="0">
                <a:cs typeface="Times New Roman" panose="02020603050405020304" pitchFamily="18" charset="0"/>
              </a:rPr>
              <a:t>、</a:t>
            </a:r>
            <a:r>
              <a:rPr kumimoji="0" lang="en-US" altLang="zh-CN" sz="2000" dirty="0">
                <a:cs typeface="Times New Roman" panose="02020603050405020304" pitchFamily="18" charset="0"/>
              </a:rPr>
              <a:t>(P→Q)</a:t>
            </a:r>
            <a:r>
              <a:rPr kumimoji="0" lang="zh-CN" altLang="en-US" sz="2000" dirty="0">
                <a:cs typeface="Times New Roman" panose="02020603050405020304" pitchFamily="18" charset="0"/>
              </a:rPr>
              <a:t>、</a:t>
            </a:r>
            <a:r>
              <a:rPr kumimoji="0" lang="en-US" altLang="zh-CN" sz="2000" dirty="0">
                <a:cs typeface="Times New Roman" panose="02020603050405020304" pitchFamily="18" charset="0"/>
              </a:rPr>
              <a:t>(P↔Q)</a:t>
            </a:r>
            <a:r>
              <a:rPr kumimoji="0" lang="zh-CN" altLang="en-US" sz="2000" dirty="0">
                <a:cs typeface="Times New Roman" panose="02020603050405020304" pitchFamily="18" charset="0"/>
              </a:rPr>
              <a:t>都是命题公式；</a:t>
            </a:r>
            <a:endParaRPr kumimoji="0" lang="en-US" altLang="zh-CN" sz="2000" dirty="0">
              <a:cs typeface="Times New Roman" panose="02020603050405020304" pitchFamily="18" charset="0"/>
            </a:endParaRPr>
          </a:p>
          <a:p>
            <a:pPr indent="85725">
              <a:lnSpc>
                <a:spcPct val="150000"/>
              </a:lnSpc>
            </a:pPr>
            <a:r>
              <a:rPr lang="zh-CN" altLang="en-US" sz="2000" dirty="0">
                <a:ea typeface="+mn-ea"/>
                <a:cs typeface="Times New Roman" panose="02020603050405020304" pitchFamily="18" charset="0"/>
                <a:sym typeface="Symbol" panose="05050102010706020507" pitchFamily="18" charset="2"/>
              </a:rPr>
              <a:t>  （</a:t>
            </a:r>
            <a:r>
              <a:rPr lang="en-US" altLang="zh-CN" sz="2000" dirty="0">
                <a:ea typeface="+mn-ea"/>
                <a:cs typeface="Times New Roman" panose="02020603050405020304" pitchFamily="18" charset="0"/>
                <a:sym typeface="Symbol" panose="05050102010706020507" pitchFamily="18" charset="2"/>
              </a:rPr>
              <a:t>4</a:t>
            </a:r>
            <a:r>
              <a:rPr lang="zh-CN" altLang="en-US" sz="2000" dirty="0">
                <a:ea typeface="+mn-ea"/>
                <a:cs typeface="Times New Roman" panose="02020603050405020304" pitchFamily="18" charset="0"/>
                <a:sym typeface="Symbol" panose="05050102010706020507" pitchFamily="18" charset="2"/>
              </a:rPr>
              <a:t>）当且仅当能够有限次地应用</a:t>
            </a:r>
            <a:r>
              <a:rPr lang="en-US" altLang="zh-CN" sz="2000" dirty="0">
                <a:ea typeface="+mn-ea"/>
                <a:cs typeface="Times New Roman" panose="02020603050405020304" pitchFamily="18" charset="0"/>
                <a:sym typeface="Symbol" panose="05050102010706020507" pitchFamily="18" charset="2"/>
              </a:rPr>
              <a:t>(1),(2),(3)</a:t>
            </a:r>
            <a:r>
              <a:rPr lang="zh-CN" altLang="en-US" sz="2000" dirty="0">
                <a:ea typeface="+mn-ea"/>
                <a:cs typeface="Times New Roman" panose="02020603050405020304" pitchFamily="18" charset="0"/>
                <a:sym typeface="Symbol" panose="05050102010706020507" pitchFamily="18" charset="2"/>
              </a:rPr>
              <a:t>所得到的的包含命题变元，联结词和括号的符号串是命题公式。</a:t>
            </a:r>
            <a:endParaRPr lang="en-US" altLang="zh-CN" sz="2000" dirty="0">
              <a:ea typeface="+mn-ea"/>
              <a:cs typeface="Times New Roman" panose="02020603050405020304" pitchFamily="18" charset="0"/>
              <a:sym typeface="Symbol" panose="05050102010706020507" pitchFamily="18" charset="2"/>
            </a:endParaRPr>
          </a:p>
          <a:p>
            <a:pPr>
              <a:lnSpc>
                <a:spcPct val="150000"/>
              </a:lnSpc>
            </a:pPr>
            <a:r>
              <a:rPr kumimoji="0" lang="en-US" altLang="zh-CN" sz="2000" b="1" dirty="0">
                <a:ea typeface="+mn-ea"/>
                <a:cs typeface="Times New Roman" panose="02020603050405020304" pitchFamily="18" charset="0"/>
                <a:sym typeface="Symbol" panose="05050102010706020507" pitchFamily="18" charset="2"/>
              </a:rPr>
              <a:t>   </a:t>
            </a:r>
            <a:r>
              <a:rPr kumimoji="0" lang="zh-CN" altLang="en-US" sz="2000" dirty="0">
                <a:cs typeface="Times New Roman" panose="02020603050405020304" pitchFamily="18" charset="0"/>
              </a:rPr>
              <a:t>上面的定义给出命题公式定义的方法称为归纳定义，它包括三部分：</a:t>
            </a:r>
          </a:p>
          <a:p>
            <a:pPr>
              <a:lnSpc>
                <a:spcPct val="150000"/>
              </a:lnSpc>
            </a:pPr>
            <a:r>
              <a:rPr kumimoji="0" lang="zh-CN" altLang="en-US" sz="2000" b="1" dirty="0">
                <a:solidFill>
                  <a:schemeClr val="accent6"/>
                </a:solidFill>
                <a:ea typeface="黑体" panose="02010609060101010101" pitchFamily="49" charset="-122"/>
                <a:cs typeface="Times New Roman" panose="02020603050405020304" pitchFamily="18" charset="0"/>
              </a:rPr>
              <a:t>            </a:t>
            </a:r>
            <a:r>
              <a:rPr kumimoji="0" lang="zh-CN" altLang="en-US" sz="2000" b="1" dirty="0">
                <a:solidFill>
                  <a:srgbClr val="FF0000"/>
                </a:solidFill>
                <a:ea typeface="黑体" panose="02010609060101010101" pitchFamily="49" charset="-122"/>
                <a:cs typeface="Times New Roman" panose="02020603050405020304" pitchFamily="18" charset="0"/>
              </a:rPr>
              <a:t>基础、归纳、界限</a:t>
            </a:r>
          </a:p>
          <a:p>
            <a:pPr>
              <a:lnSpc>
                <a:spcPct val="150000"/>
              </a:lnSpc>
            </a:pPr>
            <a:r>
              <a:rPr kumimoji="0" lang="zh-CN" altLang="en-US" sz="2000" b="1" dirty="0">
                <a:ea typeface="黑体" panose="02010609060101010101" pitchFamily="49" charset="-122"/>
                <a:cs typeface="Times New Roman" panose="02020603050405020304" pitchFamily="18" charset="0"/>
              </a:rPr>
              <a:t>    </a:t>
            </a:r>
            <a:r>
              <a:rPr kumimoji="0" lang="zh-CN" altLang="en-US" sz="2000" dirty="0">
                <a:cs typeface="Times New Roman" panose="02020603050405020304" pitchFamily="18" charset="0"/>
              </a:rPr>
              <a:t>其中（</a:t>
            </a:r>
            <a:r>
              <a:rPr kumimoji="0" lang="en-US" altLang="zh-CN" sz="2000" dirty="0">
                <a:cs typeface="Times New Roman" panose="02020603050405020304" pitchFamily="18" charset="0"/>
              </a:rPr>
              <a:t>1</a:t>
            </a:r>
            <a:r>
              <a:rPr kumimoji="0" lang="zh-CN" altLang="en-US" sz="2000" dirty="0">
                <a:cs typeface="Times New Roman" panose="02020603050405020304" pitchFamily="18" charset="0"/>
              </a:rPr>
              <a:t>）是基础，（</a:t>
            </a:r>
            <a:r>
              <a:rPr kumimoji="0" lang="en-US" altLang="zh-CN" sz="2000" dirty="0">
                <a:cs typeface="Times New Roman" panose="02020603050405020304" pitchFamily="18" charset="0"/>
              </a:rPr>
              <a:t>2</a:t>
            </a:r>
            <a:r>
              <a:rPr kumimoji="0" lang="zh-CN" altLang="en-US" sz="2000" dirty="0">
                <a:cs typeface="Times New Roman" panose="02020603050405020304" pitchFamily="18" charset="0"/>
              </a:rPr>
              <a:t>）（</a:t>
            </a:r>
            <a:r>
              <a:rPr kumimoji="0" lang="en-US" altLang="zh-CN" sz="2000" dirty="0">
                <a:cs typeface="Times New Roman" panose="02020603050405020304" pitchFamily="18" charset="0"/>
              </a:rPr>
              <a:t>3</a:t>
            </a:r>
            <a:r>
              <a:rPr kumimoji="0" lang="zh-CN" altLang="en-US" sz="2000" dirty="0">
                <a:cs typeface="Times New Roman" panose="02020603050405020304" pitchFamily="18" charset="0"/>
              </a:rPr>
              <a:t>）是归纳，（</a:t>
            </a:r>
            <a:r>
              <a:rPr kumimoji="0" lang="en-US" altLang="zh-CN" sz="2000" dirty="0">
                <a:cs typeface="Times New Roman" panose="02020603050405020304" pitchFamily="18" charset="0"/>
              </a:rPr>
              <a:t>4</a:t>
            </a:r>
            <a:r>
              <a:rPr kumimoji="0" lang="zh-CN" altLang="en-US" sz="2000" dirty="0">
                <a:cs typeface="Times New Roman" panose="02020603050405020304" pitchFamily="18" charset="0"/>
              </a:rPr>
              <a:t>）是界限。</a:t>
            </a:r>
            <a:endParaRPr lang="en-US" altLang="zh-CN" sz="2000" dirty="0">
              <a:ea typeface="+mn-ea"/>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309074799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55</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463657" y="704404"/>
            <a:ext cx="9048205" cy="4188904"/>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nSpc>
                <a:spcPct val="150000"/>
              </a:lnSpc>
            </a:pPr>
            <a:r>
              <a:rPr lang="en-US" altLang="zh-CN" sz="2000" dirty="0">
                <a:cs typeface="Times New Roman" panose="02020603050405020304" pitchFamily="18" charset="0"/>
                <a:sym typeface="Symbol" panose="05050102010706020507" pitchFamily="18" charset="2"/>
              </a:rPr>
              <a:t>      </a:t>
            </a:r>
            <a:r>
              <a:rPr lang="en-US" altLang="zh-CN" sz="2000" dirty="0" err="1">
                <a:solidFill>
                  <a:srgbClr val="FF0000"/>
                </a:solidFill>
                <a:cs typeface="Times New Roman" panose="02020603050405020304" pitchFamily="18" charset="0"/>
                <a:sym typeface="Symbol" panose="05050102010706020507" pitchFamily="18" charset="2"/>
              </a:rPr>
              <a:t>x+y</a:t>
            </a:r>
            <a:r>
              <a:rPr lang="zh-CN" altLang="en-US" sz="2000" dirty="0">
                <a:cs typeface="Times New Roman" panose="02020603050405020304" pitchFamily="18" charset="0"/>
                <a:sym typeface="Symbol" panose="05050102010706020507" pitchFamily="18" charset="2"/>
              </a:rPr>
              <a:t>、</a:t>
            </a:r>
            <a:r>
              <a:rPr lang="en-US" altLang="zh-CN" sz="2000" dirty="0">
                <a:solidFill>
                  <a:srgbClr val="FF0000"/>
                </a:solidFill>
                <a:cs typeface="Times New Roman" panose="02020603050405020304" pitchFamily="18" charset="0"/>
                <a:sym typeface="Symbol" panose="05050102010706020507" pitchFamily="18" charset="2"/>
              </a:rPr>
              <a:t>x*(</a:t>
            </a:r>
            <a:r>
              <a:rPr lang="en-US" altLang="zh-CN" sz="2000" dirty="0" err="1">
                <a:solidFill>
                  <a:srgbClr val="FF0000"/>
                </a:solidFill>
                <a:cs typeface="Times New Roman" panose="02020603050405020304" pitchFamily="18" charset="0"/>
                <a:sym typeface="Symbol" panose="05050102010706020507" pitchFamily="18" charset="2"/>
              </a:rPr>
              <a:t>y+z</a:t>
            </a:r>
            <a:r>
              <a:rPr lang="en-US" altLang="zh-CN" sz="2000" dirty="0">
                <a:solidFill>
                  <a:srgbClr val="FF0000"/>
                </a:solidFill>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都是正确的算术公式，但</a:t>
            </a:r>
            <a:r>
              <a:rPr lang="en-US" altLang="zh-CN" sz="2000" dirty="0">
                <a:cs typeface="Times New Roman" panose="02020603050405020304" pitchFamily="18" charset="0"/>
                <a:sym typeface="Symbol" panose="05050102010706020507" pitchFamily="18" charset="2"/>
              </a:rPr>
              <a:t>(</a:t>
            </a:r>
            <a:r>
              <a:rPr lang="en-US" altLang="zh-CN" sz="2000" dirty="0" err="1">
                <a:cs typeface="Times New Roman" panose="02020603050405020304" pitchFamily="18" charset="0"/>
                <a:sym typeface="Symbol" panose="05050102010706020507" pitchFamily="18" charset="2"/>
              </a:rPr>
              <a:t>x+y</a:t>
            </a:r>
            <a:r>
              <a:rPr lang="en-US" altLang="zh-CN" sz="2000" dirty="0">
                <a:cs typeface="Times New Roman" panose="02020603050405020304" pitchFamily="18" charset="0"/>
                <a:sym typeface="Symbol" panose="05050102010706020507" pitchFamily="18" charset="2"/>
              </a:rPr>
              <a:t>*z</a:t>
            </a:r>
            <a:r>
              <a:rPr lang="zh-CN" altLang="en-US" sz="2000" dirty="0">
                <a:cs typeface="Times New Roman" panose="02020603050405020304" pitchFamily="18" charset="0"/>
                <a:sym typeface="Symbol" panose="05050102010706020507" pitchFamily="18" charset="2"/>
              </a:rPr>
              <a:t>、</a:t>
            </a:r>
            <a:r>
              <a:rPr lang="en-US" altLang="zh-CN" sz="2000" dirty="0" err="1">
                <a:cs typeface="Times New Roman" panose="02020603050405020304" pitchFamily="18" charset="0"/>
                <a:sym typeface="Symbol" panose="05050102010706020507" pitchFamily="18" charset="2"/>
              </a:rPr>
              <a:t>xy</a:t>
            </a:r>
            <a:r>
              <a:rPr lang="en-US" altLang="zh-CN" sz="2000" dirty="0">
                <a:cs typeface="Times New Roman" panose="02020603050405020304" pitchFamily="18" charset="0"/>
                <a:sym typeface="Symbol" panose="05050102010706020507" pitchFamily="18" charset="2"/>
              </a:rPr>
              <a:t>+</a:t>
            </a:r>
            <a:r>
              <a:rPr lang="zh-CN" altLang="en-US" sz="2000" dirty="0">
                <a:cs typeface="Times New Roman" panose="02020603050405020304" pitchFamily="18" charset="0"/>
                <a:sym typeface="Symbol" panose="05050102010706020507" pitchFamily="18" charset="2"/>
              </a:rPr>
              <a:t>都不是正确的算术公式。</a:t>
            </a:r>
            <a:endParaRPr lang="en-US" altLang="zh-CN" sz="2000" dirty="0">
              <a:cs typeface="Times New Roman" panose="02020603050405020304" pitchFamily="18" charset="0"/>
              <a:sym typeface="Symbol" panose="05050102010706020507" pitchFamily="18" charset="2"/>
            </a:endParaRPr>
          </a:p>
          <a:p>
            <a:pPr>
              <a:lnSpc>
                <a:spcPct val="150000"/>
              </a:lnSpc>
            </a:pPr>
            <a:r>
              <a:rPr lang="en-US" altLang="zh-CN" sz="2000" dirty="0">
                <a:cs typeface="Times New Roman" panose="02020603050405020304" pitchFamily="18" charset="0"/>
                <a:sym typeface="Symbol" panose="05050102010706020507" pitchFamily="18" charset="2"/>
              </a:rPr>
              <a:t>      </a:t>
            </a:r>
            <a:r>
              <a:rPr lang="en-US" altLang="zh-CN" sz="2000" b="1" dirty="0">
                <a:solidFill>
                  <a:srgbClr val="FF0000"/>
                </a:solidFill>
                <a:cs typeface="Times New Roman" panose="02020603050405020304" pitchFamily="18" charset="0"/>
                <a:sym typeface="Symbol" panose="05050102010706020507" pitchFamily="18" charset="2"/>
              </a:rPr>
              <a:t>(P</a:t>
            </a:r>
            <a:r>
              <a:rPr lang="en-US" altLang="zh-CN" sz="2000" b="1" dirty="0">
                <a:solidFill>
                  <a:srgbClr val="FF0000"/>
                </a:solidFill>
                <a:cs typeface="Times New Roman" panose="02020603050405020304" pitchFamily="18" charset="0"/>
              </a:rPr>
              <a:t>∨Q)</a:t>
            </a:r>
            <a:r>
              <a:rPr lang="zh-CN" altLang="en-US" sz="2000" dirty="0">
                <a:cs typeface="Times New Roman" panose="02020603050405020304" pitchFamily="18" charset="0"/>
                <a:sym typeface="Symbol" panose="05050102010706020507" pitchFamily="18" charset="2"/>
              </a:rPr>
              <a:t>、</a:t>
            </a:r>
            <a:r>
              <a:rPr lang="en-US" altLang="zh-CN" sz="2000" b="1" dirty="0">
                <a:solidFill>
                  <a:srgbClr val="FF0000"/>
                </a:solidFill>
                <a:cs typeface="Times New Roman" panose="02020603050405020304" pitchFamily="18" charset="0"/>
                <a:sym typeface="Symbol" panose="05050102010706020507" pitchFamily="18" charset="2"/>
              </a:rPr>
              <a:t>(P</a:t>
            </a:r>
            <a:r>
              <a:rPr lang="en-US" altLang="zh-CN" sz="2000" b="1" dirty="0">
                <a:solidFill>
                  <a:srgbClr val="FF0000"/>
                </a:solidFill>
                <a:cs typeface="Times New Roman" panose="02020603050405020304" pitchFamily="18" charset="0"/>
              </a:rPr>
              <a:t>∧</a:t>
            </a:r>
            <a:r>
              <a:rPr lang="en-US" altLang="zh-CN" sz="2000" b="1" dirty="0">
                <a:solidFill>
                  <a:srgbClr val="FF0000"/>
                </a:solidFill>
                <a:cs typeface="Times New Roman" panose="02020603050405020304" pitchFamily="18" charset="0"/>
                <a:sym typeface="Symbol" panose="05050102010706020507" pitchFamily="18" charset="2"/>
              </a:rPr>
              <a:t>(</a:t>
            </a:r>
            <a:r>
              <a:rPr lang="en-US" altLang="zh-CN" sz="2000" b="1" dirty="0">
                <a:solidFill>
                  <a:srgbClr val="FF0000"/>
                </a:solidFill>
                <a:cs typeface="Times New Roman" panose="02020603050405020304" pitchFamily="18" charset="0"/>
              </a:rPr>
              <a:t>P↔Q</a:t>
            </a:r>
            <a:r>
              <a:rPr lang="en-US" altLang="zh-CN" sz="2000" b="1" dirty="0">
                <a:solidFill>
                  <a:srgbClr val="FF0000"/>
                </a:solidFill>
                <a:cs typeface="Times New Roman" panose="02020603050405020304" pitchFamily="18" charset="0"/>
                <a:sym typeface="Symbol" panose="05050102010706020507" pitchFamily="18" charset="2"/>
              </a:rPr>
              <a:t>))</a:t>
            </a:r>
            <a:r>
              <a:rPr lang="zh-CN" altLang="en-US" sz="2000" b="1" dirty="0">
                <a:solidFill>
                  <a:srgbClr val="FF0000"/>
                </a:solidFill>
                <a:cs typeface="Times New Roman" panose="02020603050405020304" pitchFamily="18" charset="0"/>
                <a:sym typeface="Symbol" panose="05050102010706020507" pitchFamily="18" charset="2"/>
              </a:rPr>
              <a:t>、</a:t>
            </a:r>
            <a:r>
              <a:rPr lang="en-US" altLang="zh-CN" sz="2000" b="1" dirty="0">
                <a:cs typeface="Times New Roman" panose="02020603050405020304" pitchFamily="18" charset="0"/>
              </a:rPr>
              <a:t> </a:t>
            </a:r>
            <a:r>
              <a:rPr lang="en-US" altLang="zh-CN" sz="2000" b="1" dirty="0">
                <a:solidFill>
                  <a:srgbClr val="FF0000"/>
                </a:solidFill>
                <a:cs typeface="Times New Roman" panose="02020603050405020304" pitchFamily="18" charset="0"/>
              </a:rPr>
              <a:t>¬(P ∧Q)</a:t>
            </a:r>
            <a:r>
              <a:rPr lang="zh-CN" altLang="en-US" sz="2000" dirty="0">
                <a:cs typeface="Times New Roman" panose="02020603050405020304" pitchFamily="18" charset="0"/>
                <a:sym typeface="Symbol" panose="05050102010706020507" pitchFamily="18" charset="2"/>
              </a:rPr>
              <a:t>都是正确的命题公式，但</a:t>
            </a:r>
            <a:r>
              <a:rPr lang="en-US" altLang="zh-CN" sz="2000" b="1" dirty="0">
                <a:solidFill>
                  <a:srgbClr val="FF0000"/>
                </a:solidFill>
                <a:cs typeface="Times New Roman" panose="02020603050405020304" pitchFamily="18" charset="0"/>
                <a:sym typeface="Symbol" panose="05050102010706020507" pitchFamily="18" charset="2"/>
              </a:rPr>
              <a:t>(P</a:t>
            </a:r>
            <a:r>
              <a:rPr lang="en-US" altLang="zh-CN" sz="2000" b="1" dirty="0">
                <a:solidFill>
                  <a:srgbClr val="FF0000"/>
                </a:solidFill>
                <a:cs typeface="Times New Roman" panose="02020603050405020304" pitchFamily="18" charset="0"/>
              </a:rPr>
              <a:t>∨Q</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 </a:t>
            </a:r>
            <a:r>
              <a:rPr lang="en-US" altLang="zh-CN" sz="2000" b="1" dirty="0">
                <a:solidFill>
                  <a:srgbClr val="FF0000"/>
                </a:solidFill>
                <a:cs typeface="Times New Roman" panose="02020603050405020304" pitchFamily="18" charset="0"/>
              </a:rPr>
              <a:t>PQ∧</a:t>
            </a:r>
            <a:r>
              <a:rPr lang="zh-CN" altLang="en-US" sz="2000" dirty="0">
                <a:cs typeface="Times New Roman" panose="02020603050405020304" pitchFamily="18" charset="0"/>
                <a:sym typeface="Symbol" panose="05050102010706020507" pitchFamily="18" charset="2"/>
              </a:rPr>
              <a:t>都不是正确的命题公式。</a:t>
            </a:r>
            <a:endParaRPr lang="en-US" altLang="zh-CN" sz="2000" dirty="0">
              <a:cs typeface="Times New Roman" panose="02020603050405020304" pitchFamily="18" charset="0"/>
              <a:sym typeface="Symbol" panose="05050102010706020507" pitchFamily="18" charset="2"/>
            </a:endParaRPr>
          </a:p>
          <a:p>
            <a:pPr>
              <a:lnSpc>
                <a:spcPct val="150000"/>
              </a:lnSpc>
            </a:pPr>
            <a:r>
              <a:rPr lang="zh-CN" altLang="en-US" sz="2000" dirty="0">
                <a:cs typeface="Times New Roman" panose="02020603050405020304" pitchFamily="18" charset="0"/>
              </a:rPr>
              <a:t>       算术表达式 </a:t>
            </a:r>
            <a:r>
              <a:rPr lang="en-US" altLang="zh-CN" sz="2000" b="1" dirty="0" err="1">
                <a:solidFill>
                  <a:srgbClr val="FF0000"/>
                </a:solidFill>
                <a:cs typeface="Times New Roman" panose="02020603050405020304" pitchFamily="18" charset="0"/>
              </a:rPr>
              <a:t>x+y</a:t>
            </a:r>
            <a:r>
              <a:rPr lang="zh-CN" altLang="en-US" sz="2000" b="1" dirty="0">
                <a:solidFill>
                  <a:srgbClr val="FF0000"/>
                </a:solidFill>
                <a:cs typeface="Times New Roman" panose="02020603050405020304" pitchFamily="18" charset="0"/>
              </a:rPr>
              <a:t>*</a:t>
            </a:r>
            <a:r>
              <a:rPr lang="en-US" altLang="zh-CN" sz="2000" b="1" dirty="0">
                <a:solidFill>
                  <a:srgbClr val="FF0000"/>
                </a:solidFill>
                <a:cs typeface="Times New Roman" panose="02020603050405020304" pitchFamily="18" charset="0"/>
              </a:rPr>
              <a:t>z</a:t>
            </a:r>
            <a:r>
              <a:rPr lang="zh-CN" altLang="en-US" sz="2000" b="1" dirty="0">
                <a:solidFill>
                  <a:srgbClr val="FF0000"/>
                </a:solidFill>
                <a:cs typeface="Times New Roman" panose="02020603050405020304" pitchFamily="18" charset="0"/>
              </a:rPr>
              <a:t>，（</a:t>
            </a:r>
            <a:r>
              <a:rPr lang="en-US" altLang="zh-CN" sz="2000" b="1" dirty="0" err="1">
                <a:solidFill>
                  <a:srgbClr val="FF0000"/>
                </a:solidFill>
                <a:cs typeface="Times New Roman" panose="02020603050405020304" pitchFamily="18" charset="0"/>
              </a:rPr>
              <a:t>x+y</a:t>
            </a:r>
            <a:r>
              <a:rPr lang="en-US" altLang="zh-CN" sz="2000" b="1" dirty="0">
                <a:solidFill>
                  <a:srgbClr val="FF0000"/>
                </a:solidFill>
                <a:cs typeface="Times New Roman" panose="02020603050405020304" pitchFamily="18" charset="0"/>
              </a:rPr>
              <a:t>)</a:t>
            </a:r>
            <a:r>
              <a:rPr lang="zh-CN" altLang="en-US" sz="2000" b="1" dirty="0">
                <a:solidFill>
                  <a:srgbClr val="FF0000"/>
                </a:solidFill>
                <a:cs typeface="Times New Roman" panose="02020603050405020304" pitchFamily="18" charset="0"/>
              </a:rPr>
              <a:t>*</a:t>
            </a:r>
            <a:r>
              <a:rPr lang="en-US" altLang="zh-CN" sz="2000" b="1" dirty="0">
                <a:solidFill>
                  <a:srgbClr val="FF0000"/>
                </a:solidFill>
                <a:cs typeface="Times New Roman" panose="02020603050405020304" pitchFamily="18" charset="0"/>
              </a:rPr>
              <a:t>z </a:t>
            </a:r>
            <a:r>
              <a:rPr lang="zh-CN" altLang="en-US" sz="2000" dirty="0">
                <a:cs typeface="Times New Roman" panose="02020603050405020304" pitchFamily="18" charset="0"/>
              </a:rPr>
              <a:t>运算顺序是不同的，这是因为我们对运算给出了优先级。</a:t>
            </a:r>
            <a:endParaRPr lang="en-US" altLang="zh-CN" sz="2000" dirty="0">
              <a:cs typeface="Times New Roman" panose="02020603050405020304" pitchFamily="18" charset="0"/>
            </a:endParaRPr>
          </a:p>
          <a:p>
            <a:pPr lvl="0" eaLnBrk="0" hangingPunct="0">
              <a:lnSpc>
                <a:spcPct val="150000"/>
              </a:lnSpc>
            </a:pPr>
            <a:r>
              <a:rPr kumimoji="0" lang="zh-CN" altLang="en-US" sz="2000" dirty="0">
                <a:cs typeface="Times New Roman" panose="02020603050405020304" pitchFamily="18" charset="0"/>
              </a:rPr>
              <a:t>       同样的，对于命题演算，我们也把命题运算（联结词）给出其优先级。</a:t>
            </a:r>
            <a:endParaRPr kumimoji="0" lang="en-US" altLang="zh-CN" sz="2000" dirty="0">
              <a:cs typeface="Times New Roman" panose="02020603050405020304" pitchFamily="18" charset="0"/>
            </a:endParaRPr>
          </a:p>
          <a:p>
            <a:pPr lvl="0" indent="447675" eaLnBrk="0" hangingPunct="0">
              <a:lnSpc>
                <a:spcPct val="150000"/>
              </a:lnSpc>
            </a:pPr>
            <a:r>
              <a:rPr lang="en-US" altLang="zh-CN" sz="2000" b="1" dirty="0">
                <a:solidFill>
                  <a:srgbClr val="FF0000"/>
                </a:solidFill>
                <a:cs typeface="Times New Roman" panose="02020603050405020304" pitchFamily="18" charset="0"/>
              </a:rPr>
              <a:t>┐</a:t>
            </a:r>
            <a:r>
              <a:rPr lang="zh-CN" altLang="en-US" sz="2000" b="1" dirty="0">
                <a:solidFill>
                  <a:srgbClr val="FF0000"/>
                </a:solidFill>
                <a:cs typeface="Times New Roman" panose="02020603050405020304" pitchFamily="18" charset="0"/>
              </a:rPr>
              <a:t>、</a:t>
            </a:r>
            <a:r>
              <a:rPr lang="en-US" altLang="zh-CN" sz="2000" b="1" dirty="0">
                <a:solidFill>
                  <a:srgbClr val="FF0000"/>
                </a:solidFill>
                <a:cs typeface="Times New Roman" panose="02020603050405020304" pitchFamily="18" charset="0"/>
              </a:rPr>
              <a:t>∧</a:t>
            </a:r>
            <a:r>
              <a:rPr lang="zh-CN" altLang="en-US" sz="2000" b="1" dirty="0">
                <a:solidFill>
                  <a:srgbClr val="FF0000"/>
                </a:solidFill>
                <a:cs typeface="Times New Roman" panose="02020603050405020304" pitchFamily="18" charset="0"/>
              </a:rPr>
              <a:t>、</a:t>
            </a:r>
            <a:r>
              <a:rPr lang="en-US" altLang="zh-CN" sz="2000" b="1" dirty="0">
                <a:solidFill>
                  <a:srgbClr val="FF0000"/>
                </a:solidFill>
                <a:cs typeface="Times New Roman" panose="02020603050405020304" pitchFamily="18" charset="0"/>
              </a:rPr>
              <a:t>∨</a:t>
            </a:r>
            <a:r>
              <a:rPr lang="zh-CN" altLang="en-US" sz="2000" b="1" dirty="0">
                <a:solidFill>
                  <a:srgbClr val="FF0000"/>
                </a:solidFill>
                <a:cs typeface="Times New Roman" panose="02020603050405020304" pitchFamily="18" charset="0"/>
              </a:rPr>
              <a:t>、</a:t>
            </a:r>
            <a:r>
              <a:rPr lang="en-US" altLang="zh-CN" sz="2000" b="1" dirty="0">
                <a:solidFill>
                  <a:srgbClr val="FF0000"/>
                </a:solidFill>
                <a:cs typeface="Times New Roman" panose="02020603050405020304" pitchFamily="18" charset="0"/>
              </a:rPr>
              <a:t>→</a:t>
            </a:r>
            <a:r>
              <a:rPr lang="zh-CN" altLang="en-US" sz="2000" b="1" dirty="0">
                <a:solidFill>
                  <a:srgbClr val="FF0000"/>
                </a:solidFill>
                <a:cs typeface="Times New Roman" panose="02020603050405020304" pitchFamily="18" charset="0"/>
              </a:rPr>
              <a:t>、</a:t>
            </a:r>
            <a:r>
              <a:rPr lang="en-US" altLang="zh-CN" sz="2000" b="1" dirty="0">
                <a:solidFill>
                  <a:srgbClr val="FF0000"/>
                </a:solidFill>
                <a:cs typeface="Times New Roman" panose="02020603050405020304" pitchFamily="18" charset="0"/>
              </a:rPr>
              <a:t>↔</a:t>
            </a:r>
            <a:endParaRPr kumimoji="0" lang="en-US" altLang="zh-CN" sz="2000" b="1" dirty="0">
              <a:solidFill>
                <a:srgbClr val="FF0000"/>
              </a:solidFill>
              <a:cs typeface="Times New Roman" panose="02020603050405020304" pitchFamily="18" charset="0"/>
            </a:endParaRPr>
          </a:p>
          <a:p>
            <a:pPr lvl="0" eaLnBrk="0" hangingPunct="0">
              <a:lnSpc>
                <a:spcPct val="150000"/>
              </a:lnSpc>
            </a:pPr>
            <a:r>
              <a:rPr lang="zh-CN" altLang="en-US" sz="2000" dirty="0">
                <a:latin typeface="宋体" panose="02010600030101010101" pitchFamily="2" charset="-122"/>
                <a:cs typeface="Times New Roman" panose="02020603050405020304" pitchFamily="18" charset="0"/>
              </a:rPr>
              <a:t>   同时，</a:t>
            </a:r>
            <a:r>
              <a:rPr kumimoji="0" lang="zh-CN" altLang="en-US" sz="2000" dirty="0">
                <a:latin typeface="宋体" panose="02010600030101010101" pitchFamily="2" charset="-122"/>
                <a:cs typeface="Times New Roman" panose="02020603050405020304" pitchFamily="18" charset="0"/>
              </a:rPr>
              <a:t>为了减少公式的括号，我们约定最外层的括号可以省去。</a:t>
            </a:r>
            <a:endParaRPr kumimoji="0" lang="en-US" altLang="zh-CN" sz="2000" dirty="0">
              <a:latin typeface="宋体" panose="02010600030101010101" pitchFamily="2" charset="-122"/>
              <a:cs typeface="Times New Roman" panose="02020603050405020304" pitchFamily="18" charset="0"/>
            </a:endParaRPr>
          </a:p>
          <a:p>
            <a:pPr lvl="0" indent="361950" eaLnBrk="0" hangingPunct="0">
              <a:lnSpc>
                <a:spcPct val="150000"/>
              </a:lnSpc>
            </a:pPr>
            <a:r>
              <a:rPr lang="zh-CN" altLang="en-US" sz="2000" dirty="0">
                <a:latin typeface="宋体" panose="02010600030101010101" pitchFamily="2" charset="-122"/>
                <a:cs typeface="Times New Roman" panose="02020603050405020304" pitchFamily="18" charset="0"/>
                <a:sym typeface="Symbol" panose="05050102010706020507" pitchFamily="18" charset="2"/>
              </a:rPr>
              <a:t>因而，</a:t>
            </a:r>
            <a:r>
              <a:rPr lang="en-US" altLang="zh-CN" sz="2000" dirty="0">
                <a:cs typeface="Times New Roman" panose="02020603050405020304" pitchFamily="18" charset="0"/>
                <a:sym typeface="Symbol" panose="05050102010706020507" pitchFamily="18" charset="2"/>
              </a:rPr>
              <a:t>P</a:t>
            </a:r>
            <a:r>
              <a:rPr lang="en-US" altLang="zh-CN" sz="2000" dirty="0">
                <a:cs typeface="Times New Roman" panose="02020603050405020304" pitchFamily="18" charset="0"/>
              </a:rPr>
              <a:t>∧Q</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Kingsoft Phonetic Plain" pitchFamily="2" charset="2"/>
              </a:rPr>
              <a:t>R</a:t>
            </a:r>
            <a:r>
              <a:rPr lang="zh-CN" altLang="en-US" sz="2000" dirty="0">
                <a:latin typeface="宋体" panose="02010600030101010101" pitchFamily="2" charset="-122"/>
                <a:cs typeface="Times New Roman" panose="02020603050405020304" pitchFamily="18" charset="0"/>
                <a:sym typeface="Kingsoft Phonetic Plain" pitchFamily="2" charset="2"/>
              </a:rPr>
              <a:t>也是命题公式。</a:t>
            </a:r>
            <a:endParaRPr lang="en-US" altLang="zh-CN" sz="2000" dirty="0">
              <a:latin typeface="+mn-ea"/>
              <a:ea typeface="+mn-ea"/>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7333897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56</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463657" y="704404"/>
            <a:ext cx="9048205" cy="2400657"/>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lvl="0" eaLnBrk="0" hangingPunct="0">
              <a:lnSpc>
                <a:spcPct val="150000"/>
              </a:lnSpc>
            </a:pPr>
            <a:r>
              <a:rPr kumimoji="0" lang="zh-CN" altLang="en-US" sz="2000" b="1" dirty="0">
                <a:solidFill>
                  <a:srgbClr val="FF0000"/>
                </a:solidFill>
                <a:latin typeface="宋体" panose="02010600030101010101" pitchFamily="2" charset="-122"/>
                <a:cs typeface="Times New Roman" panose="02020603050405020304" pitchFamily="18" charset="0"/>
              </a:rPr>
              <a:t>命题翻译：</a:t>
            </a:r>
            <a:endParaRPr kumimoji="0" lang="en-US" altLang="zh-CN" sz="2000" b="1" dirty="0">
              <a:solidFill>
                <a:srgbClr val="FF0000"/>
              </a:solidFill>
              <a:latin typeface="宋体" panose="02010600030101010101" pitchFamily="2" charset="-122"/>
              <a:cs typeface="Times New Roman" panose="02020603050405020304" pitchFamily="18" charset="0"/>
            </a:endParaRPr>
          </a:p>
          <a:p>
            <a:pPr indent="361950">
              <a:lnSpc>
                <a:spcPct val="150000"/>
              </a:lnSpc>
            </a:pPr>
            <a:r>
              <a:rPr lang="zh-CN" altLang="en-US" sz="2000" dirty="0">
                <a:latin typeface="宋体" panose="02010600030101010101" pitchFamily="2" charset="-122"/>
                <a:cs typeface="Times New Roman" panose="02020603050405020304" pitchFamily="18" charset="0"/>
              </a:rPr>
              <a:t>（</a:t>
            </a:r>
            <a:r>
              <a:rPr lang="en-US" altLang="zh-CN" sz="2000" dirty="0">
                <a:latin typeface="宋体" panose="02010600030101010101" pitchFamily="2" charset="-122"/>
                <a:cs typeface="Times New Roman" panose="02020603050405020304" pitchFamily="18" charset="0"/>
              </a:rPr>
              <a:t>1</a:t>
            </a:r>
            <a:r>
              <a:rPr lang="zh-CN" altLang="en-US" sz="2000" dirty="0">
                <a:latin typeface="宋体" panose="02010600030101010101" pitchFamily="2" charset="-122"/>
                <a:cs typeface="Times New Roman" panose="02020603050405020304" pitchFamily="18" charset="0"/>
              </a:rPr>
              <a:t>）</a:t>
            </a:r>
            <a:r>
              <a:rPr lang="en-US" altLang="zh-CN" sz="2000" dirty="0">
                <a:latin typeface="宋体" panose="02010600030101010101" pitchFamily="2" charset="-122"/>
                <a:cs typeface="Times New Roman" panose="02020603050405020304" pitchFamily="18" charset="0"/>
              </a:rPr>
              <a:t> </a:t>
            </a:r>
            <a:r>
              <a:rPr lang="zh-CN" altLang="en-US" sz="2000" dirty="0">
                <a:latin typeface="宋体" panose="02010600030101010101" pitchFamily="2" charset="-122"/>
                <a:cs typeface="Times New Roman" panose="02020603050405020304" pitchFamily="18" charset="0"/>
              </a:rPr>
              <a:t>首先要明确给定命题的含义。</a:t>
            </a:r>
          </a:p>
          <a:p>
            <a:pPr indent="361950">
              <a:lnSpc>
                <a:spcPct val="150000"/>
              </a:lnSpc>
            </a:pPr>
            <a:r>
              <a:rPr lang="zh-CN" altLang="en-US" sz="2000" dirty="0">
                <a:latin typeface="宋体" panose="02010600030101010101" pitchFamily="2" charset="-122"/>
                <a:cs typeface="Times New Roman" panose="02020603050405020304" pitchFamily="18" charset="0"/>
              </a:rPr>
              <a:t>（</a:t>
            </a:r>
            <a:r>
              <a:rPr lang="en-US" altLang="zh-CN" sz="2000" dirty="0">
                <a:latin typeface="宋体" panose="02010600030101010101" pitchFamily="2" charset="-122"/>
                <a:cs typeface="Times New Roman" panose="02020603050405020304" pitchFamily="18" charset="0"/>
              </a:rPr>
              <a:t>2</a:t>
            </a:r>
            <a:r>
              <a:rPr lang="zh-CN" altLang="en-US" sz="2000" dirty="0">
                <a:latin typeface="宋体" panose="02010600030101010101" pitchFamily="2" charset="-122"/>
                <a:cs typeface="Times New Roman" panose="02020603050405020304" pitchFamily="18" charset="0"/>
              </a:rPr>
              <a:t>）</a:t>
            </a:r>
            <a:r>
              <a:rPr lang="en-US" altLang="zh-CN" sz="2000" dirty="0">
                <a:latin typeface="宋体" panose="02010600030101010101" pitchFamily="2" charset="-122"/>
                <a:cs typeface="Times New Roman" panose="02020603050405020304" pitchFamily="18" charset="0"/>
              </a:rPr>
              <a:t> </a:t>
            </a:r>
            <a:r>
              <a:rPr lang="zh-CN" altLang="en-US" sz="2000" dirty="0">
                <a:latin typeface="宋体" panose="02010600030101010101" pitchFamily="2" charset="-122"/>
                <a:cs typeface="Times New Roman" panose="02020603050405020304" pitchFamily="18" charset="0"/>
              </a:rPr>
              <a:t>对于复合命题，找联结词，分解出各个原子命题。</a:t>
            </a:r>
            <a:endParaRPr lang="en-US" altLang="zh-CN" sz="2000" dirty="0">
              <a:latin typeface="宋体" panose="02010600030101010101" pitchFamily="2" charset="-122"/>
              <a:cs typeface="Times New Roman" panose="02020603050405020304" pitchFamily="18" charset="0"/>
            </a:endParaRPr>
          </a:p>
          <a:p>
            <a:pPr indent="361950">
              <a:lnSpc>
                <a:spcPct val="150000"/>
              </a:lnSpc>
            </a:pPr>
            <a:r>
              <a:rPr lang="zh-CN" altLang="en-US" sz="2000" dirty="0">
                <a:latin typeface="宋体" panose="02010600030101010101" pitchFamily="2" charset="-122"/>
                <a:cs typeface="Times New Roman" panose="02020603050405020304" pitchFamily="18" charset="0"/>
              </a:rPr>
              <a:t>（</a:t>
            </a:r>
            <a:r>
              <a:rPr lang="en-US" altLang="zh-CN" sz="2000" dirty="0">
                <a:latin typeface="宋体" panose="02010600030101010101" pitchFamily="2" charset="-122"/>
                <a:cs typeface="Times New Roman" panose="02020603050405020304" pitchFamily="18" charset="0"/>
              </a:rPr>
              <a:t>3</a:t>
            </a:r>
            <a:r>
              <a:rPr lang="zh-CN" altLang="en-US" sz="2000" dirty="0">
                <a:latin typeface="宋体" panose="02010600030101010101" pitchFamily="2" charset="-122"/>
                <a:cs typeface="Times New Roman" panose="02020603050405020304" pitchFamily="18" charset="0"/>
              </a:rPr>
              <a:t>）</a:t>
            </a:r>
            <a:r>
              <a:rPr lang="en-US" altLang="zh-CN" sz="2000" dirty="0">
                <a:latin typeface="宋体" panose="02010600030101010101" pitchFamily="2" charset="-122"/>
                <a:cs typeface="Times New Roman" panose="02020603050405020304" pitchFamily="18" charset="0"/>
              </a:rPr>
              <a:t> </a:t>
            </a:r>
            <a:r>
              <a:rPr lang="zh-CN" altLang="en-US" sz="2000" dirty="0">
                <a:latin typeface="宋体" panose="02010600030101010101" pitchFamily="2" charset="-122"/>
                <a:cs typeface="Times New Roman" panose="02020603050405020304" pitchFamily="18" charset="0"/>
              </a:rPr>
              <a:t>设原子命题符号，并用逻辑联结词和原子命题符号，构成给定命题的符号表达式。</a:t>
            </a:r>
            <a:endParaRPr lang="en-US" altLang="zh-CN" sz="2000" dirty="0">
              <a:latin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3992671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57</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133351" y="699907"/>
            <a:ext cx="9791700" cy="4708981"/>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nSpc>
                <a:spcPct val="150000"/>
              </a:lnSpc>
            </a:pPr>
            <a:r>
              <a:rPr lang="en-US" altLang="zh-CN" sz="1800" b="1" dirty="0">
                <a:solidFill>
                  <a:srgbClr val="3366FF"/>
                </a:solidFill>
                <a:latin typeface="+mn-ea"/>
                <a:cs typeface="Arial" panose="020B0604020202020204" pitchFamily="34" charset="0"/>
              </a:rPr>
              <a:t>【</a:t>
            </a:r>
            <a:r>
              <a:rPr lang="zh-CN" altLang="en-US" sz="1800" b="1" dirty="0">
                <a:solidFill>
                  <a:srgbClr val="3366FF"/>
                </a:solidFill>
                <a:latin typeface="+mn-ea"/>
                <a:cs typeface="Arial" panose="020B0604020202020204" pitchFamily="34" charset="0"/>
              </a:rPr>
              <a:t>例</a:t>
            </a:r>
            <a:r>
              <a:rPr lang="en-US" altLang="zh-CN" sz="1800" b="1" dirty="0">
                <a:solidFill>
                  <a:srgbClr val="3366FF"/>
                </a:solidFill>
                <a:latin typeface="+mn-ea"/>
                <a:cs typeface="Arial" panose="020B0604020202020204" pitchFamily="34" charset="0"/>
              </a:rPr>
              <a:t>1-3.1】</a:t>
            </a:r>
            <a:r>
              <a:rPr lang="zh-CN" altLang="en-US" sz="1800" dirty="0">
                <a:latin typeface="+mn-ea"/>
                <a:cs typeface="Arial" panose="020B0604020202020204" pitchFamily="34" charset="0"/>
              </a:rPr>
              <a:t>翻译下面的命题</a:t>
            </a:r>
            <a:endParaRPr lang="en-US" altLang="zh-CN" sz="1800" dirty="0">
              <a:latin typeface="+mn-ea"/>
              <a:cs typeface="Arial" panose="020B0604020202020204" pitchFamily="34" charset="0"/>
            </a:endParaRPr>
          </a:p>
          <a:p>
            <a:pPr indent="361950">
              <a:lnSpc>
                <a:spcPct val="150000"/>
              </a:lnSpc>
            </a:pPr>
            <a:r>
              <a:rPr lang="zh-CN" altLang="en-US" sz="1800" dirty="0">
                <a:latin typeface="+mn-ea"/>
                <a:cs typeface="Arial" panose="020B0604020202020204" pitchFamily="34" charset="0"/>
              </a:rPr>
              <a:t>（</a:t>
            </a:r>
            <a:r>
              <a:rPr lang="en-US" altLang="zh-CN" sz="1800" dirty="0">
                <a:latin typeface="+mn-ea"/>
                <a:cs typeface="Arial" panose="020B0604020202020204" pitchFamily="34" charset="0"/>
              </a:rPr>
              <a:t>1</a:t>
            </a:r>
            <a:r>
              <a:rPr lang="zh-CN" altLang="en-US" sz="1800" dirty="0">
                <a:latin typeface="+mn-ea"/>
                <a:cs typeface="Arial" panose="020B0604020202020204" pitchFamily="34" charset="0"/>
              </a:rPr>
              <a:t>）他既聪明又用功</a:t>
            </a:r>
            <a:endParaRPr lang="en-US" altLang="zh-CN" sz="1800" dirty="0">
              <a:latin typeface="+mn-ea"/>
              <a:cs typeface="Arial" panose="020B0604020202020204" pitchFamily="34" charset="0"/>
            </a:endParaRPr>
          </a:p>
          <a:p>
            <a:pPr indent="361950">
              <a:lnSpc>
                <a:spcPct val="150000"/>
              </a:lnSpc>
            </a:pPr>
            <a:r>
              <a:rPr lang="zh-CN" altLang="en-US" sz="1800" dirty="0">
                <a:latin typeface="+mn-ea"/>
                <a:cs typeface="Arial" panose="020B0604020202020204" pitchFamily="34" charset="0"/>
              </a:rPr>
              <a:t>（</a:t>
            </a:r>
            <a:r>
              <a:rPr lang="en-US" altLang="zh-CN" sz="1800" dirty="0">
                <a:latin typeface="+mn-ea"/>
                <a:cs typeface="Arial" panose="020B0604020202020204" pitchFamily="34" charset="0"/>
              </a:rPr>
              <a:t>2</a:t>
            </a:r>
            <a:r>
              <a:rPr lang="zh-CN" altLang="en-US" sz="1800" dirty="0">
                <a:latin typeface="+mn-ea"/>
                <a:cs typeface="Arial" panose="020B0604020202020204" pitchFamily="34" charset="0"/>
              </a:rPr>
              <a:t>）他虽聪明但不用功</a:t>
            </a:r>
            <a:endParaRPr lang="en-US" altLang="zh-CN" sz="1800" dirty="0">
              <a:latin typeface="+mn-ea"/>
              <a:cs typeface="Arial" panose="020B0604020202020204" pitchFamily="34" charset="0"/>
            </a:endParaRPr>
          </a:p>
          <a:p>
            <a:pPr indent="361950">
              <a:lnSpc>
                <a:spcPct val="150000"/>
              </a:lnSpc>
            </a:pPr>
            <a:r>
              <a:rPr lang="zh-CN" altLang="en-US" sz="1800" dirty="0">
                <a:latin typeface="+mn-ea"/>
                <a:cs typeface="Arial" panose="020B0604020202020204" pitchFamily="34" charset="0"/>
              </a:rPr>
              <a:t>（</a:t>
            </a:r>
            <a:r>
              <a:rPr lang="en-US" altLang="zh-CN" sz="1800" dirty="0">
                <a:latin typeface="+mn-ea"/>
                <a:cs typeface="Arial" panose="020B0604020202020204" pitchFamily="34" charset="0"/>
              </a:rPr>
              <a:t>3</a:t>
            </a:r>
            <a:r>
              <a:rPr lang="zh-CN" altLang="en-US" sz="1800" dirty="0">
                <a:latin typeface="+mn-ea"/>
                <a:cs typeface="Arial" panose="020B0604020202020204" pitchFamily="34" charset="0"/>
              </a:rPr>
              <a:t>）张三和李四都可以做这件事</a:t>
            </a:r>
            <a:endParaRPr lang="en-US" altLang="zh-CN" sz="1800" dirty="0">
              <a:latin typeface="+mn-ea"/>
              <a:cs typeface="Arial" panose="020B0604020202020204" pitchFamily="34" charset="0"/>
            </a:endParaRPr>
          </a:p>
          <a:p>
            <a:pPr indent="361950">
              <a:lnSpc>
                <a:spcPct val="150000"/>
              </a:lnSpc>
            </a:pPr>
            <a:r>
              <a:rPr lang="zh-CN" altLang="en-US" sz="1800" dirty="0">
                <a:latin typeface="+mn-ea"/>
                <a:cs typeface="Arial" panose="020B0604020202020204" pitchFamily="34" charset="0"/>
              </a:rPr>
              <a:t>（</a:t>
            </a:r>
            <a:r>
              <a:rPr lang="en-US" altLang="zh-CN" sz="1800" dirty="0">
                <a:latin typeface="+mn-ea"/>
                <a:cs typeface="Arial" panose="020B0604020202020204" pitchFamily="34" charset="0"/>
              </a:rPr>
              <a:t>4</a:t>
            </a:r>
            <a:r>
              <a:rPr lang="zh-CN" altLang="en-US" sz="1800" dirty="0">
                <a:latin typeface="+mn-ea"/>
                <a:cs typeface="Arial" panose="020B0604020202020204" pitchFamily="34" charset="0"/>
              </a:rPr>
              <a:t>）教室的灯不亮可能是灯管坏了或者是停电了。</a:t>
            </a:r>
            <a:endParaRPr lang="en-US" altLang="zh-CN" sz="1800" dirty="0">
              <a:latin typeface="+mn-ea"/>
              <a:cs typeface="Arial" panose="020B0604020202020204" pitchFamily="34" charset="0"/>
            </a:endParaRPr>
          </a:p>
          <a:p>
            <a:pPr lvl="0" eaLnBrk="0" hangingPunct="0">
              <a:lnSpc>
                <a:spcPct val="150000"/>
              </a:lnSpc>
            </a:pPr>
            <a:r>
              <a:rPr lang="en-US" altLang="zh-CN" sz="1800" b="1" dirty="0">
                <a:solidFill>
                  <a:srgbClr val="3366FF"/>
                </a:solidFill>
                <a:latin typeface="+mn-ea"/>
                <a:cs typeface="Arial" panose="020B0604020202020204" pitchFamily="34" charset="0"/>
              </a:rPr>
              <a:t>【</a:t>
            </a:r>
            <a:r>
              <a:rPr lang="zh-CN" altLang="en-US" sz="1800" b="1" dirty="0">
                <a:solidFill>
                  <a:srgbClr val="3366FF"/>
                </a:solidFill>
                <a:latin typeface="+mn-ea"/>
                <a:cs typeface="Arial" panose="020B0604020202020204" pitchFamily="34" charset="0"/>
              </a:rPr>
              <a:t>解</a:t>
            </a:r>
            <a:r>
              <a:rPr lang="en-US" altLang="zh-CN" sz="1800" b="1" dirty="0">
                <a:solidFill>
                  <a:srgbClr val="3366FF"/>
                </a:solidFill>
                <a:latin typeface="+mn-ea"/>
                <a:cs typeface="Arial" panose="020B0604020202020204" pitchFamily="34" charset="0"/>
              </a:rPr>
              <a:t>】</a:t>
            </a:r>
            <a:r>
              <a:rPr lang="zh-CN" altLang="en-US" sz="1800" b="1" dirty="0">
                <a:solidFill>
                  <a:srgbClr val="3366FF"/>
                </a:solidFill>
                <a:latin typeface="+mn-ea"/>
                <a:cs typeface="Arial" panose="020B0604020202020204" pitchFamily="34" charset="0"/>
              </a:rPr>
              <a:t>：</a:t>
            </a:r>
            <a:endParaRPr lang="en-US" altLang="zh-CN" sz="1800" b="1" dirty="0">
              <a:solidFill>
                <a:srgbClr val="3366FF"/>
              </a:solidFill>
              <a:latin typeface="+mn-ea"/>
              <a:cs typeface="Arial" panose="020B0604020202020204" pitchFamily="34" charset="0"/>
            </a:endParaRPr>
          </a:p>
          <a:p>
            <a:pPr lvl="0" indent="446088" eaLnBrk="0" hangingPunct="0">
              <a:lnSpc>
                <a:spcPct val="150000"/>
              </a:lnSpc>
            </a:pPr>
            <a:r>
              <a:rPr lang="zh-CN" altLang="en-US" sz="1800" dirty="0">
                <a:latin typeface="宋体" panose="02010600030101010101" pitchFamily="2" charset="-122"/>
                <a:cs typeface="Times New Roman" panose="02020603050405020304" pitchFamily="18" charset="0"/>
              </a:rPr>
              <a:t>（</a:t>
            </a:r>
            <a:r>
              <a:rPr lang="en-US" altLang="zh-CN" sz="1800" dirty="0">
                <a:latin typeface="宋体" panose="02010600030101010101" pitchFamily="2" charset="-122"/>
                <a:cs typeface="Times New Roman" panose="02020603050405020304" pitchFamily="18" charset="0"/>
              </a:rPr>
              <a:t>1</a:t>
            </a:r>
            <a:r>
              <a:rPr lang="zh-CN" altLang="en-US" sz="1800" dirty="0">
                <a:latin typeface="宋体" panose="02010600030101010101" pitchFamily="2" charset="-122"/>
                <a:cs typeface="Times New Roman" panose="02020603050405020304" pitchFamily="18" charset="0"/>
              </a:rPr>
              <a:t>）</a:t>
            </a:r>
            <a:r>
              <a:rPr lang="en-US" altLang="zh-CN" sz="1800" dirty="0">
                <a:latin typeface="宋体" panose="02010600030101010101" pitchFamily="2" charset="-122"/>
                <a:cs typeface="Times New Roman" panose="02020603050405020304" pitchFamily="18" charset="0"/>
              </a:rPr>
              <a:t> </a:t>
            </a:r>
            <a:r>
              <a:rPr lang="zh-CN" altLang="en-US" sz="1800" dirty="0">
                <a:latin typeface="宋体" panose="02010600030101010101" pitchFamily="2" charset="-122"/>
                <a:cs typeface="Times New Roman" panose="02020603050405020304" pitchFamily="18" charset="0"/>
              </a:rPr>
              <a:t>设 </a:t>
            </a:r>
            <a:r>
              <a:rPr lang="en-US" altLang="zh-CN" sz="1800" dirty="0">
                <a:latin typeface="宋体" panose="02010600030101010101" pitchFamily="2" charset="-122"/>
                <a:cs typeface="Times New Roman" panose="02020603050405020304" pitchFamily="18" charset="0"/>
              </a:rPr>
              <a:t>P</a:t>
            </a:r>
            <a:r>
              <a:rPr lang="zh-CN" altLang="en-US" sz="1800" dirty="0">
                <a:latin typeface="宋体" panose="02010600030101010101" pitchFamily="2" charset="-122"/>
                <a:cs typeface="Times New Roman" panose="02020603050405020304" pitchFamily="18" charset="0"/>
              </a:rPr>
              <a:t>：他聪明   </a:t>
            </a:r>
            <a:r>
              <a:rPr lang="en-US" altLang="zh-CN" sz="1800" dirty="0">
                <a:latin typeface="宋体" panose="02010600030101010101" pitchFamily="2" charset="-122"/>
                <a:cs typeface="Times New Roman" panose="02020603050405020304" pitchFamily="18" charset="0"/>
              </a:rPr>
              <a:t>Q: </a:t>
            </a:r>
            <a:r>
              <a:rPr lang="zh-CN" altLang="en-US" sz="1800" dirty="0">
                <a:latin typeface="宋体" panose="02010600030101010101" pitchFamily="2" charset="-122"/>
                <a:cs typeface="Times New Roman" panose="02020603050405020304" pitchFamily="18" charset="0"/>
              </a:rPr>
              <a:t>他用功  则命题可表示为：</a:t>
            </a:r>
            <a:r>
              <a:rPr kumimoji="0" lang="en-US" altLang="zh-CN" sz="1800" dirty="0">
                <a:latin typeface="宋体" panose="02010600030101010101" pitchFamily="2" charset="-122"/>
                <a:cs typeface="Times New Roman" panose="02020603050405020304" pitchFamily="18" charset="0"/>
              </a:rPr>
              <a:t> </a:t>
            </a:r>
            <a:r>
              <a:rPr kumimoji="0" lang="en-US" altLang="zh-CN" sz="1800" dirty="0">
                <a:solidFill>
                  <a:srgbClr val="FF0000"/>
                </a:solidFill>
                <a:cs typeface="Times New Roman" panose="02020603050405020304" pitchFamily="18" charset="0"/>
              </a:rPr>
              <a:t>P∧Q</a:t>
            </a:r>
          </a:p>
          <a:p>
            <a:pPr indent="446088">
              <a:lnSpc>
                <a:spcPct val="150000"/>
              </a:lnSpc>
            </a:pPr>
            <a:r>
              <a:rPr lang="zh-CN" altLang="en-US" sz="1800" dirty="0">
                <a:latin typeface="宋体" panose="02010600030101010101" pitchFamily="2" charset="-122"/>
                <a:cs typeface="Times New Roman" panose="02020603050405020304" pitchFamily="18" charset="0"/>
              </a:rPr>
              <a:t>（</a:t>
            </a:r>
            <a:r>
              <a:rPr lang="en-US" altLang="zh-CN" sz="1800" dirty="0">
                <a:latin typeface="宋体" panose="02010600030101010101" pitchFamily="2" charset="-122"/>
                <a:cs typeface="Times New Roman" panose="02020603050405020304" pitchFamily="18" charset="0"/>
              </a:rPr>
              <a:t>2</a:t>
            </a:r>
            <a:r>
              <a:rPr lang="zh-CN" altLang="en-US" sz="1800" dirty="0">
                <a:latin typeface="宋体" panose="02010600030101010101" pitchFamily="2" charset="-122"/>
                <a:cs typeface="Times New Roman" panose="02020603050405020304" pitchFamily="18" charset="0"/>
              </a:rPr>
              <a:t>）</a:t>
            </a:r>
            <a:r>
              <a:rPr kumimoji="0" lang="en-US" altLang="zh-CN" sz="1800" dirty="0">
                <a:latin typeface="宋体" panose="02010600030101010101" pitchFamily="2" charset="-122"/>
                <a:cs typeface="Times New Roman" panose="02020603050405020304" pitchFamily="18" charset="0"/>
              </a:rPr>
              <a:t> </a:t>
            </a:r>
            <a:r>
              <a:rPr kumimoji="0" lang="en-US" altLang="zh-CN" sz="1800" dirty="0">
                <a:solidFill>
                  <a:srgbClr val="FF0000"/>
                </a:solidFill>
                <a:cs typeface="Times New Roman" panose="02020603050405020304" pitchFamily="18" charset="0"/>
              </a:rPr>
              <a:t>P∧</a:t>
            </a:r>
            <a:r>
              <a:rPr lang="en-US" altLang="zh-CN" sz="1800" b="1" dirty="0">
                <a:solidFill>
                  <a:srgbClr val="FF0000"/>
                </a:solidFill>
                <a:cs typeface="Times New Roman" panose="02020603050405020304" pitchFamily="18" charset="0"/>
              </a:rPr>
              <a:t> ┐ </a:t>
            </a:r>
            <a:r>
              <a:rPr kumimoji="0" lang="en-US" altLang="zh-CN" sz="1800" dirty="0">
                <a:solidFill>
                  <a:srgbClr val="FF0000"/>
                </a:solidFill>
                <a:cs typeface="Times New Roman" panose="02020603050405020304" pitchFamily="18" charset="0"/>
              </a:rPr>
              <a:t>Q </a:t>
            </a:r>
          </a:p>
          <a:p>
            <a:pPr indent="446088">
              <a:lnSpc>
                <a:spcPct val="150000"/>
              </a:lnSpc>
            </a:pPr>
            <a:r>
              <a:rPr lang="zh-CN" altLang="en-US" sz="1800" dirty="0">
                <a:latin typeface="宋体" panose="02010600030101010101" pitchFamily="2" charset="-122"/>
                <a:cs typeface="Times New Roman" panose="02020603050405020304" pitchFamily="18" charset="0"/>
              </a:rPr>
              <a:t>（</a:t>
            </a:r>
            <a:r>
              <a:rPr lang="en-US" altLang="zh-CN" sz="1800" dirty="0">
                <a:latin typeface="宋体" panose="02010600030101010101" pitchFamily="2" charset="-122"/>
                <a:cs typeface="Times New Roman" panose="02020603050405020304" pitchFamily="18" charset="0"/>
              </a:rPr>
              <a:t>3</a:t>
            </a:r>
            <a:r>
              <a:rPr lang="zh-CN" altLang="en-US" sz="1800" dirty="0">
                <a:latin typeface="宋体" panose="02010600030101010101" pitchFamily="2" charset="-122"/>
                <a:cs typeface="Times New Roman" panose="02020603050405020304" pitchFamily="18" charset="0"/>
              </a:rPr>
              <a:t>）设 </a:t>
            </a:r>
            <a:r>
              <a:rPr lang="en-US" altLang="zh-CN" sz="1800" dirty="0">
                <a:latin typeface="宋体" panose="02010600030101010101" pitchFamily="2" charset="-122"/>
                <a:cs typeface="Times New Roman" panose="02020603050405020304" pitchFamily="18" charset="0"/>
              </a:rPr>
              <a:t>P</a:t>
            </a:r>
            <a:r>
              <a:rPr lang="zh-CN" altLang="en-US" sz="1800" dirty="0">
                <a:latin typeface="宋体" panose="02010600030101010101" pitchFamily="2" charset="-122"/>
                <a:cs typeface="Times New Roman" panose="02020603050405020304" pitchFamily="18" charset="0"/>
              </a:rPr>
              <a:t>：张三可以做这件事  </a:t>
            </a:r>
            <a:r>
              <a:rPr lang="en-US" altLang="zh-CN" sz="1800" dirty="0">
                <a:latin typeface="宋体" panose="02010600030101010101" pitchFamily="2" charset="-122"/>
                <a:cs typeface="Times New Roman" panose="02020603050405020304" pitchFamily="18" charset="0"/>
              </a:rPr>
              <a:t>Q</a:t>
            </a:r>
            <a:r>
              <a:rPr lang="zh-CN" altLang="en-US" sz="1800" dirty="0">
                <a:latin typeface="宋体" panose="02010600030101010101" pitchFamily="2" charset="-122"/>
                <a:cs typeface="Times New Roman" panose="02020603050405020304" pitchFamily="18" charset="0"/>
              </a:rPr>
              <a:t>：李四可以做这件事，则命题可表示为：</a:t>
            </a:r>
            <a:r>
              <a:rPr kumimoji="0" lang="en-US" altLang="zh-CN" sz="1800" dirty="0">
                <a:latin typeface="宋体" panose="02010600030101010101" pitchFamily="2" charset="-122"/>
                <a:cs typeface="Times New Roman" panose="02020603050405020304" pitchFamily="18" charset="0"/>
              </a:rPr>
              <a:t> </a:t>
            </a:r>
            <a:r>
              <a:rPr kumimoji="0" lang="en-US" altLang="zh-CN" sz="1800" dirty="0">
                <a:solidFill>
                  <a:srgbClr val="FF0000"/>
                </a:solidFill>
                <a:cs typeface="Times New Roman" panose="02020603050405020304" pitchFamily="18" charset="0"/>
              </a:rPr>
              <a:t>P∧Q</a:t>
            </a:r>
          </a:p>
          <a:p>
            <a:pPr indent="446088">
              <a:lnSpc>
                <a:spcPct val="150000"/>
              </a:lnSpc>
            </a:pPr>
            <a:r>
              <a:rPr lang="zh-CN" altLang="en-US" sz="1800" dirty="0">
                <a:latin typeface="宋体" panose="02010600030101010101" pitchFamily="2" charset="-122"/>
                <a:cs typeface="Times New Roman" panose="02020603050405020304" pitchFamily="18" charset="0"/>
              </a:rPr>
              <a:t>（</a:t>
            </a:r>
            <a:r>
              <a:rPr lang="en-US" altLang="zh-CN" sz="1800" dirty="0">
                <a:latin typeface="宋体" panose="02010600030101010101" pitchFamily="2" charset="-122"/>
                <a:cs typeface="Times New Roman" panose="02020603050405020304" pitchFamily="18" charset="0"/>
              </a:rPr>
              <a:t>4</a:t>
            </a:r>
            <a:r>
              <a:rPr lang="zh-CN" altLang="en-US" sz="1800" dirty="0">
                <a:latin typeface="宋体" panose="02010600030101010101" pitchFamily="2" charset="-122"/>
                <a:cs typeface="Times New Roman" panose="02020603050405020304" pitchFamily="18" charset="0"/>
              </a:rPr>
              <a:t>）设 </a:t>
            </a:r>
            <a:r>
              <a:rPr lang="en-US" altLang="zh-CN" sz="1800" dirty="0">
                <a:latin typeface="宋体" panose="02010600030101010101" pitchFamily="2" charset="-122"/>
                <a:cs typeface="Times New Roman" panose="02020603050405020304" pitchFamily="18" charset="0"/>
              </a:rPr>
              <a:t>P</a:t>
            </a:r>
            <a:r>
              <a:rPr lang="zh-CN" altLang="en-US" sz="1800" dirty="0">
                <a:latin typeface="宋体" panose="02010600030101010101" pitchFamily="2" charset="-122"/>
                <a:cs typeface="Times New Roman" panose="02020603050405020304" pitchFamily="18" charset="0"/>
              </a:rPr>
              <a:t>：教室的灯亮了   </a:t>
            </a:r>
            <a:r>
              <a:rPr lang="en-US" altLang="zh-CN" sz="1800" dirty="0">
                <a:latin typeface="宋体" panose="02010600030101010101" pitchFamily="2" charset="-122"/>
                <a:cs typeface="Times New Roman" panose="02020603050405020304" pitchFamily="18" charset="0"/>
              </a:rPr>
              <a:t>Q: (</a:t>
            </a:r>
            <a:r>
              <a:rPr lang="zh-CN" altLang="en-US" sz="1800" dirty="0">
                <a:latin typeface="宋体" panose="02010600030101010101" pitchFamily="2" charset="-122"/>
                <a:cs typeface="Times New Roman" panose="02020603050405020304" pitchFamily="18" charset="0"/>
              </a:rPr>
              <a:t>教室</a:t>
            </a:r>
            <a:r>
              <a:rPr lang="en-US" altLang="zh-CN" sz="1800" dirty="0">
                <a:latin typeface="宋体" panose="02010600030101010101" pitchFamily="2" charset="-122"/>
                <a:cs typeface="Times New Roman" panose="02020603050405020304" pitchFamily="18" charset="0"/>
              </a:rPr>
              <a:t>)</a:t>
            </a:r>
            <a:r>
              <a:rPr lang="zh-CN" altLang="en-US" sz="1800" dirty="0">
                <a:latin typeface="宋体" panose="02010600030101010101" pitchFamily="2" charset="-122"/>
                <a:cs typeface="Times New Roman" panose="02020603050405020304" pitchFamily="18" charset="0"/>
              </a:rPr>
              <a:t>灯管坏了  </a:t>
            </a:r>
            <a:r>
              <a:rPr lang="en-US" altLang="zh-CN" sz="1800" dirty="0">
                <a:latin typeface="宋体" panose="02010600030101010101" pitchFamily="2" charset="-122"/>
                <a:cs typeface="Times New Roman" panose="02020603050405020304" pitchFamily="18" charset="0"/>
              </a:rPr>
              <a:t>R:</a:t>
            </a:r>
            <a:r>
              <a:rPr lang="en-US" altLang="zh-CN" sz="1800" dirty="0">
                <a:latin typeface="宋体" panose="02010600030101010101" pitchFamily="2" charset="-122"/>
                <a:cs typeface="Times New Roman" panose="02020603050405020304" pitchFamily="18" charset="0"/>
                <a:sym typeface="Wingdings" panose="05000000000000000000" pitchFamily="2" charset="2"/>
              </a:rPr>
              <a:t>(</a:t>
            </a:r>
            <a:r>
              <a:rPr lang="zh-CN" altLang="en-US" sz="1800" dirty="0">
                <a:latin typeface="宋体" panose="02010600030101010101" pitchFamily="2" charset="-122"/>
                <a:cs typeface="Times New Roman" panose="02020603050405020304" pitchFamily="18" charset="0"/>
              </a:rPr>
              <a:t>教室</a:t>
            </a:r>
            <a:r>
              <a:rPr lang="en-US" altLang="zh-CN" sz="1800" dirty="0">
                <a:latin typeface="宋体" panose="02010600030101010101" pitchFamily="2" charset="-122"/>
                <a:cs typeface="Times New Roman" panose="02020603050405020304" pitchFamily="18" charset="0"/>
              </a:rPr>
              <a:t>)</a:t>
            </a:r>
            <a:r>
              <a:rPr lang="zh-CN" altLang="en-US" sz="1800" dirty="0">
                <a:latin typeface="宋体" panose="02010600030101010101" pitchFamily="2" charset="-122"/>
                <a:cs typeface="Times New Roman" panose="02020603050405020304" pitchFamily="18" charset="0"/>
              </a:rPr>
              <a:t>停电了</a:t>
            </a:r>
            <a:endParaRPr lang="en-US" altLang="zh-CN" sz="1800" dirty="0">
              <a:latin typeface="宋体" panose="02010600030101010101" pitchFamily="2" charset="-122"/>
              <a:cs typeface="Times New Roman" panose="02020603050405020304" pitchFamily="18" charset="0"/>
            </a:endParaRPr>
          </a:p>
          <a:p>
            <a:pPr indent="446088">
              <a:lnSpc>
                <a:spcPct val="150000"/>
              </a:lnSpc>
            </a:pPr>
            <a:r>
              <a:rPr lang="zh-CN" altLang="en-US" sz="1800" dirty="0">
                <a:latin typeface="宋体" panose="02010600030101010101" pitchFamily="2" charset="-122"/>
                <a:cs typeface="Times New Roman" panose="02020603050405020304" pitchFamily="18" charset="0"/>
              </a:rPr>
              <a:t>则命题可表示为：</a:t>
            </a:r>
            <a:r>
              <a:rPr lang="en-US" altLang="zh-CN" sz="1800" dirty="0">
                <a:latin typeface="宋体" panose="02010600030101010101" pitchFamily="2" charset="-122"/>
                <a:cs typeface="Times New Roman" panose="02020603050405020304" pitchFamily="18" charset="0"/>
              </a:rPr>
              <a:t> </a:t>
            </a:r>
            <a:r>
              <a:rPr lang="en-US" altLang="zh-CN" sz="1800" b="1" dirty="0">
                <a:solidFill>
                  <a:srgbClr val="FF0000"/>
                </a:solidFill>
                <a:cs typeface="Times New Roman" panose="02020603050405020304" pitchFamily="18" charset="0"/>
              </a:rPr>
              <a:t>┐ </a:t>
            </a:r>
            <a:r>
              <a:rPr kumimoji="0" lang="en-US" altLang="zh-CN" sz="1800" dirty="0">
                <a:solidFill>
                  <a:srgbClr val="FF0000"/>
                </a:solidFill>
                <a:cs typeface="Times New Roman" panose="02020603050405020304" pitchFamily="18" charset="0"/>
              </a:rPr>
              <a:t>P</a:t>
            </a:r>
            <a:r>
              <a:rPr kumimoji="0" lang="en-US" altLang="zh-CN" sz="1800" dirty="0">
                <a:solidFill>
                  <a:srgbClr val="FF0000"/>
                </a:solidFill>
                <a:cs typeface="Times New Roman" panose="02020603050405020304" pitchFamily="18" charset="0"/>
                <a:sym typeface="Symbol" panose="05050102010706020507" pitchFamily="18" charset="2"/>
              </a:rPr>
              <a:t>(Q</a:t>
            </a:r>
            <a:r>
              <a:rPr kumimoji="0" lang="en-US" altLang="zh-CN" sz="1800" dirty="0">
                <a:solidFill>
                  <a:srgbClr val="FF0000"/>
                </a:solidFill>
                <a:cs typeface="Times New Roman" panose="02020603050405020304" pitchFamily="18" charset="0"/>
              </a:rPr>
              <a:t>∨R</a:t>
            </a:r>
            <a:r>
              <a:rPr kumimoji="0" lang="en-US" altLang="zh-CN" sz="1800" dirty="0">
                <a:solidFill>
                  <a:srgbClr val="FF0000"/>
                </a:solidFill>
                <a:cs typeface="Times New Roman" panose="02020603050405020304" pitchFamily="18" charset="0"/>
                <a:sym typeface="Symbol" panose="05050102010706020507" pitchFamily="18" charset="2"/>
              </a:rPr>
              <a:t>)</a:t>
            </a:r>
            <a:endParaRPr kumimoji="0" lang="en-US" altLang="zh-CN" sz="1800" dirty="0">
              <a:solidFill>
                <a:srgbClr val="FF0000"/>
              </a:solidFill>
              <a:cs typeface="Times New Roman" panose="02020603050405020304" pitchFamily="18" charset="0"/>
            </a:endParaRPr>
          </a:p>
        </p:txBody>
      </p:sp>
    </p:spTree>
    <p:extLst>
      <p:ext uri="{BB962C8B-B14F-4D97-AF65-F5344CB8AC3E}">
        <p14:creationId xmlns:p14="http://schemas.microsoft.com/office/powerpoint/2010/main" val="314524471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1000"/>
                                        <p:tgtEl>
                                          <p:spTgt spid="9">
                                            <p:txEl>
                                              <p:pRg st="5" end="5"/>
                                            </p:txEl>
                                          </p:spTgt>
                                        </p:tgtEl>
                                      </p:cBhvr>
                                    </p:animEffect>
                                    <p:anim calcmode="lin" valueType="num">
                                      <p:cBhvr>
                                        <p:cTn id="28"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9">
                                            <p:txEl>
                                              <p:pRg st="6" end="6"/>
                                            </p:txEl>
                                          </p:spTgt>
                                        </p:tgtEl>
                                        <p:attrNameLst>
                                          <p:attrName>style.visibility</p:attrName>
                                        </p:attrNameLst>
                                      </p:cBhvr>
                                      <p:to>
                                        <p:strVal val="visible"/>
                                      </p:to>
                                    </p:set>
                                    <p:animEffect transition="in" filter="fade">
                                      <p:cBhvr>
                                        <p:cTn id="34" dur="1000"/>
                                        <p:tgtEl>
                                          <p:spTgt spid="9">
                                            <p:txEl>
                                              <p:pRg st="6" end="6"/>
                                            </p:txEl>
                                          </p:spTgt>
                                        </p:tgtEl>
                                      </p:cBhvr>
                                    </p:animEffect>
                                    <p:anim calcmode="lin" valueType="num">
                                      <p:cBhvr>
                                        <p:cTn id="35"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58</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177907" y="692043"/>
            <a:ext cx="9747143" cy="4247317"/>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nSpc>
                <a:spcPct val="150000"/>
              </a:lnSpc>
            </a:pPr>
            <a:r>
              <a:rPr lang="en-US" altLang="zh-CN" sz="1800" b="1" dirty="0">
                <a:solidFill>
                  <a:srgbClr val="3366FF"/>
                </a:solidFill>
                <a:latin typeface="+mn-ea"/>
                <a:cs typeface="Arial" panose="020B0604020202020204" pitchFamily="34" charset="0"/>
              </a:rPr>
              <a:t>【</a:t>
            </a:r>
            <a:r>
              <a:rPr lang="zh-CN" altLang="en-US" sz="1800" b="1" dirty="0">
                <a:solidFill>
                  <a:srgbClr val="3366FF"/>
                </a:solidFill>
                <a:latin typeface="+mn-ea"/>
                <a:cs typeface="Arial" panose="020B0604020202020204" pitchFamily="34" charset="0"/>
              </a:rPr>
              <a:t>例</a:t>
            </a:r>
            <a:r>
              <a:rPr lang="en-US" altLang="zh-CN" sz="1800" b="1" dirty="0">
                <a:solidFill>
                  <a:srgbClr val="3366FF"/>
                </a:solidFill>
                <a:latin typeface="+mn-ea"/>
                <a:cs typeface="Arial" panose="020B0604020202020204" pitchFamily="34" charset="0"/>
              </a:rPr>
              <a:t>1-3.2】</a:t>
            </a:r>
            <a:r>
              <a:rPr lang="zh-CN" altLang="en-US" sz="1800" dirty="0">
                <a:latin typeface="+mn-ea"/>
                <a:cs typeface="Arial" panose="020B0604020202020204" pitchFamily="34" charset="0"/>
              </a:rPr>
              <a:t>翻译下面的命题</a:t>
            </a:r>
            <a:endParaRPr lang="en-US" altLang="zh-CN" sz="1800" dirty="0">
              <a:latin typeface="+mn-ea"/>
              <a:cs typeface="Arial" panose="020B0604020202020204" pitchFamily="34" charset="0"/>
            </a:endParaRPr>
          </a:p>
          <a:p>
            <a:pPr indent="361950">
              <a:lnSpc>
                <a:spcPct val="150000"/>
              </a:lnSpc>
            </a:pPr>
            <a:r>
              <a:rPr lang="zh-CN" altLang="en-US" sz="1800" dirty="0">
                <a:latin typeface="+mn-ea"/>
                <a:cs typeface="Arial" panose="020B0604020202020204" pitchFamily="34" charset="0"/>
              </a:rPr>
              <a:t>（</a:t>
            </a:r>
            <a:r>
              <a:rPr lang="en-US" altLang="zh-CN" sz="1800" dirty="0">
                <a:latin typeface="+mn-ea"/>
                <a:cs typeface="Arial" panose="020B0604020202020204" pitchFamily="34" charset="0"/>
              </a:rPr>
              <a:t>1</a:t>
            </a:r>
            <a:r>
              <a:rPr lang="zh-CN" altLang="en-US" sz="1800" dirty="0">
                <a:latin typeface="+mn-ea"/>
                <a:cs typeface="Arial" panose="020B0604020202020204" pitchFamily="34" charset="0"/>
              </a:rPr>
              <a:t>）人不犯我，我不犯人；人若犯我，我必犯人。</a:t>
            </a:r>
            <a:endParaRPr lang="en-US" altLang="zh-CN" sz="1800" dirty="0">
              <a:latin typeface="+mn-ea"/>
              <a:cs typeface="Arial" panose="020B0604020202020204" pitchFamily="34" charset="0"/>
            </a:endParaRPr>
          </a:p>
          <a:p>
            <a:pPr indent="361950">
              <a:lnSpc>
                <a:spcPct val="150000"/>
              </a:lnSpc>
            </a:pPr>
            <a:r>
              <a:rPr lang="zh-CN" altLang="en-US" sz="1800" dirty="0">
                <a:latin typeface="+mn-ea"/>
                <a:cs typeface="Arial" panose="020B0604020202020204" pitchFamily="34" charset="0"/>
              </a:rPr>
              <a:t>（</a:t>
            </a:r>
            <a:r>
              <a:rPr lang="en-US" altLang="zh-CN" sz="1800" dirty="0">
                <a:latin typeface="+mn-ea"/>
                <a:cs typeface="Arial" panose="020B0604020202020204" pitchFamily="34" charset="0"/>
              </a:rPr>
              <a:t>2</a:t>
            </a:r>
            <a:r>
              <a:rPr lang="zh-CN" altLang="en-US" sz="1800" dirty="0">
                <a:latin typeface="+mn-ea"/>
                <a:cs typeface="Arial" panose="020B0604020202020204" pitchFamily="34" charset="0"/>
              </a:rPr>
              <a:t>）两个三角形全等当且仅当三角形三边对应相等。</a:t>
            </a:r>
            <a:endParaRPr lang="en-US" altLang="zh-CN" sz="1800" dirty="0">
              <a:latin typeface="+mn-ea"/>
              <a:cs typeface="Arial" panose="020B0604020202020204" pitchFamily="34" charset="0"/>
            </a:endParaRPr>
          </a:p>
          <a:p>
            <a:pPr indent="361950">
              <a:lnSpc>
                <a:spcPct val="150000"/>
              </a:lnSpc>
            </a:pPr>
            <a:r>
              <a:rPr lang="zh-CN" altLang="en-US" sz="1800" dirty="0">
                <a:latin typeface="+mn-ea"/>
                <a:cs typeface="Arial" panose="020B0604020202020204" pitchFamily="34" charset="0"/>
              </a:rPr>
              <a:t>（</a:t>
            </a:r>
            <a:r>
              <a:rPr lang="en-US" altLang="zh-CN" sz="1800" dirty="0">
                <a:latin typeface="+mn-ea"/>
                <a:cs typeface="Arial" panose="020B0604020202020204" pitchFamily="34" charset="0"/>
              </a:rPr>
              <a:t>3</a:t>
            </a:r>
            <a:r>
              <a:rPr lang="zh-CN" altLang="en-US" sz="1800" dirty="0">
                <a:latin typeface="+mn-ea"/>
                <a:cs typeface="Arial" panose="020B0604020202020204" pitchFamily="34" charset="0"/>
              </a:rPr>
              <a:t>）如果上午不下雨，我去看电影，否则就在家里读书或看报。</a:t>
            </a:r>
            <a:endParaRPr lang="en-US" altLang="zh-CN" sz="1800" dirty="0">
              <a:latin typeface="+mn-ea"/>
              <a:cs typeface="Arial" panose="020B0604020202020204" pitchFamily="34" charset="0"/>
            </a:endParaRPr>
          </a:p>
          <a:p>
            <a:pPr lvl="0" eaLnBrk="0" hangingPunct="0">
              <a:lnSpc>
                <a:spcPct val="150000"/>
              </a:lnSpc>
            </a:pPr>
            <a:r>
              <a:rPr lang="en-US" altLang="zh-CN" sz="1800" b="1" dirty="0">
                <a:solidFill>
                  <a:srgbClr val="3366FF"/>
                </a:solidFill>
                <a:latin typeface="+mn-ea"/>
                <a:cs typeface="Arial" panose="020B0604020202020204" pitchFamily="34" charset="0"/>
              </a:rPr>
              <a:t>【</a:t>
            </a:r>
            <a:r>
              <a:rPr lang="zh-CN" altLang="en-US" sz="1800" b="1" dirty="0">
                <a:solidFill>
                  <a:srgbClr val="3366FF"/>
                </a:solidFill>
                <a:latin typeface="+mn-ea"/>
                <a:cs typeface="Arial" panose="020B0604020202020204" pitchFamily="34" charset="0"/>
              </a:rPr>
              <a:t>解</a:t>
            </a:r>
            <a:r>
              <a:rPr lang="en-US" altLang="zh-CN" sz="1800" b="1" dirty="0">
                <a:solidFill>
                  <a:srgbClr val="3366FF"/>
                </a:solidFill>
                <a:latin typeface="+mn-ea"/>
                <a:cs typeface="Arial" panose="020B0604020202020204" pitchFamily="34" charset="0"/>
              </a:rPr>
              <a:t>】</a:t>
            </a:r>
            <a:r>
              <a:rPr lang="zh-CN" altLang="en-US" sz="1800" b="1" dirty="0">
                <a:solidFill>
                  <a:srgbClr val="3366FF"/>
                </a:solidFill>
                <a:latin typeface="+mn-ea"/>
                <a:cs typeface="Arial" panose="020B0604020202020204" pitchFamily="34" charset="0"/>
              </a:rPr>
              <a:t>：</a:t>
            </a:r>
            <a:endParaRPr lang="en-US" altLang="zh-CN" sz="1800" b="1" dirty="0">
              <a:solidFill>
                <a:srgbClr val="3366FF"/>
              </a:solidFill>
              <a:latin typeface="+mn-ea"/>
              <a:cs typeface="Arial" panose="020B0604020202020204" pitchFamily="34" charset="0"/>
            </a:endParaRPr>
          </a:p>
          <a:p>
            <a:pPr indent="447675">
              <a:lnSpc>
                <a:spcPct val="150000"/>
              </a:lnSpc>
              <a:defRPr/>
            </a:pPr>
            <a:r>
              <a:rPr lang="zh-CN" altLang="en-US" sz="1800" dirty="0">
                <a:latin typeface="宋体" panose="02010600030101010101" pitchFamily="2" charset="-122"/>
                <a:cs typeface="Times New Roman" panose="02020603050405020304" pitchFamily="18" charset="0"/>
              </a:rPr>
              <a:t>（</a:t>
            </a:r>
            <a:r>
              <a:rPr lang="en-US" altLang="zh-CN" sz="1800" dirty="0">
                <a:latin typeface="宋体" panose="02010600030101010101" pitchFamily="2" charset="-122"/>
                <a:cs typeface="Times New Roman" panose="02020603050405020304" pitchFamily="18" charset="0"/>
              </a:rPr>
              <a:t>1</a:t>
            </a:r>
            <a:r>
              <a:rPr lang="zh-CN" altLang="en-US" sz="1800" dirty="0">
                <a:latin typeface="宋体" panose="02010600030101010101" pitchFamily="2" charset="-122"/>
                <a:cs typeface="Times New Roman" panose="02020603050405020304" pitchFamily="18" charset="0"/>
              </a:rPr>
              <a:t>）设</a:t>
            </a:r>
            <a:r>
              <a:rPr lang="zh-CN" altLang="en-US" sz="1800" b="1" dirty="0">
                <a:latin typeface="黑体" panose="02010609060101010101" pitchFamily="49" charset="-122"/>
                <a:ea typeface="黑体" panose="02010609060101010101" pitchFamily="49" charset="-122"/>
              </a:rPr>
              <a:t> </a:t>
            </a:r>
            <a:r>
              <a:rPr lang="en-US" altLang="zh-CN" sz="1800" dirty="0">
                <a:latin typeface="+mn-ea"/>
                <a:cs typeface="Arial" panose="020B0604020202020204" pitchFamily="34" charset="0"/>
              </a:rPr>
              <a:t>P</a:t>
            </a:r>
            <a:r>
              <a:rPr lang="zh-CN" altLang="en-US" sz="1800" dirty="0">
                <a:latin typeface="+mn-ea"/>
                <a:cs typeface="Arial" panose="020B0604020202020204" pitchFamily="34" charset="0"/>
              </a:rPr>
              <a:t>：人犯我  </a:t>
            </a:r>
            <a:r>
              <a:rPr lang="en-US" altLang="zh-CN" sz="1800" dirty="0">
                <a:latin typeface="+mn-ea"/>
                <a:cs typeface="Arial" panose="020B0604020202020204" pitchFamily="34" charset="0"/>
              </a:rPr>
              <a:t>Q</a:t>
            </a:r>
            <a:r>
              <a:rPr lang="zh-CN" altLang="en-US" sz="1800" dirty="0">
                <a:latin typeface="+mn-ea"/>
                <a:cs typeface="Arial" panose="020B0604020202020204" pitchFamily="34" charset="0"/>
              </a:rPr>
              <a:t>：我犯人  该命题</a:t>
            </a:r>
            <a:r>
              <a:rPr lang="zh-CN" altLang="en-US" sz="1800" dirty="0">
                <a:latin typeface="宋体" panose="02010600030101010101" pitchFamily="2" charset="-122"/>
                <a:cs typeface="Times New Roman" panose="02020603050405020304" pitchFamily="18" charset="0"/>
              </a:rPr>
              <a:t>表示为</a:t>
            </a:r>
            <a:r>
              <a:rPr lang="zh-CN" altLang="en-US" sz="1800" dirty="0">
                <a:latin typeface="+mn-ea"/>
                <a:cs typeface="Arial" panose="020B0604020202020204" pitchFamily="34" charset="0"/>
              </a:rPr>
              <a:t>：</a:t>
            </a:r>
            <a:r>
              <a:rPr lang="en-US" altLang="zh-CN" sz="1800" b="1" dirty="0">
                <a:solidFill>
                  <a:srgbClr val="FF0000"/>
                </a:solidFill>
                <a:cs typeface="Times New Roman" panose="02020603050405020304" pitchFamily="18" charset="0"/>
              </a:rPr>
              <a:t>(</a:t>
            </a:r>
            <a:r>
              <a:rPr lang="en-US" altLang="zh-CN" sz="1800" b="1" dirty="0">
                <a:solidFill>
                  <a:srgbClr val="FF0000"/>
                </a:solidFill>
                <a:cs typeface="Times New Roman" panose="02020603050405020304" pitchFamily="18" charset="0"/>
                <a:sym typeface="Symbol" panose="05050102010706020507" pitchFamily="18" charset="2"/>
              </a:rPr>
              <a:t>P</a:t>
            </a:r>
            <a:r>
              <a:rPr lang="en-US" altLang="zh-CN" sz="1800" b="1" dirty="0">
                <a:solidFill>
                  <a:srgbClr val="FF0000"/>
                </a:solidFill>
                <a:cs typeface="Times New Roman" panose="02020603050405020304" pitchFamily="18" charset="0"/>
                <a:sym typeface="Kingsoft Phonetic Plain" pitchFamily="2" charset="2"/>
              </a:rPr>
              <a:t>Q)∧</a:t>
            </a:r>
            <a:r>
              <a:rPr lang="en-US" altLang="zh-CN" sz="1800" b="1" dirty="0">
                <a:solidFill>
                  <a:srgbClr val="FF0000"/>
                </a:solidFill>
                <a:cs typeface="Times New Roman" panose="02020603050405020304" pitchFamily="18" charset="0"/>
              </a:rPr>
              <a:t>(P</a:t>
            </a:r>
            <a:r>
              <a:rPr lang="en-US" altLang="zh-CN" sz="1800" b="1" dirty="0">
                <a:solidFill>
                  <a:srgbClr val="FF0000"/>
                </a:solidFill>
                <a:cs typeface="Times New Roman" panose="02020603050405020304" pitchFamily="18" charset="0"/>
                <a:sym typeface="Symbol" panose="05050102010706020507" pitchFamily="18" charset="2"/>
              </a:rPr>
              <a:t></a:t>
            </a:r>
            <a:r>
              <a:rPr lang="en-US" altLang="zh-CN" sz="1800" b="1" dirty="0">
                <a:solidFill>
                  <a:srgbClr val="FF0000"/>
                </a:solidFill>
                <a:cs typeface="Times New Roman" panose="02020603050405020304" pitchFamily="18" charset="0"/>
                <a:sym typeface="Kingsoft Phonetic Plain" pitchFamily="2" charset="2"/>
              </a:rPr>
              <a:t>Q)</a:t>
            </a:r>
          </a:p>
          <a:p>
            <a:pPr indent="447675">
              <a:lnSpc>
                <a:spcPct val="150000"/>
              </a:lnSpc>
              <a:defRPr/>
            </a:pPr>
            <a:r>
              <a:rPr lang="zh-CN" altLang="en-US" sz="1800" dirty="0">
                <a:latin typeface="+mn-ea"/>
                <a:cs typeface="Arial" panose="020B0604020202020204" pitchFamily="34" charset="0"/>
              </a:rPr>
              <a:t>（</a:t>
            </a:r>
            <a:r>
              <a:rPr lang="en-US" altLang="zh-CN" sz="1800" dirty="0">
                <a:latin typeface="+mn-ea"/>
                <a:cs typeface="Arial" panose="020B0604020202020204" pitchFamily="34" charset="0"/>
              </a:rPr>
              <a:t>2</a:t>
            </a:r>
            <a:r>
              <a:rPr lang="zh-CN" altLang="en-US" sz="1800" dirty="0">
                <a:latin typeface="+mn-ea"/>
                <a:cs typeface="Arial" panose="020B0604020202020204" pitchFamily="34" charset="0"/>
              </a:rPr>
              <a:t>）</a:t>
            </a:r>
            <a:r>
              <a:rPr lang="zh-CN" altLang="en-US" sz="1800" dirty="0">
                <a:latin typeface="宋体" panose="02010600030101010101" pitchFamily="2" charset="-122"/>
                <a:cs typeface="Times New Roman" panose="02020603050405020304" pitchFamily="18" charset="0"/>
              </a:rPr>
              <a:t>设</a:t>
            </a:r>
            <a:r>
              <a:rPr lang="zh-CN" altLang="en-US" sz="1800" b="1" dirty="0">
                <a:latin typeface="黑体" panose="02010609060101010101" pitchFamily="49" charset="-122"/>
                <a:ea typeface="黑体" panose="02010609060101010101" pitchFamily="49" charset="-122"/>
              </a:rPr>
              <a:t> </a:t>
            </a:r>
            <a:r>
              <a:rPr lang="en-US" altLang="zh-CN" sz="1800" dirty="0">
                <a:latin typeface="+mn-ea"/>
                <a:cs typeface="Arial" panose="020B0604020202020204" pitchFamily="34" charset="0"/>
              </a:rPr>
              <a:t>P</a:t>
            </a:r>
            <a:r>
              <a:rPr lang="zh-CN" altLang="en-US" sz="1800" dirty="0">
                <a:latin typeface="+mn-ea"/>
                <a:cs typeface="Arial" panose="020B0604020202020204" pitchFamily="34" charset="0"/>
              </a:rPr>
              <a:t>：两个三角形全等  </a:t>
            </a:r>
            <a:r>
              <a:rPr lang="en-US" altLang="zh-CN" sz="1800" dirty="0">
                <a:latin typeface="+mn-ea"/>
                <a:cs typeface="Arial" panose="020B0604020202020204" pitchFamily="34" charset="0"/>
              </a:rPr>
              <a:t>Q</a:t>
            </a:r>
            <a:r>
              <a:rPr lang="zh-CN" altLang="en-US" sz="1800" dirty="0">
                <a:latin typeface="+mn-ea"/>
                <a:cs typeface="Arial" panose="020B0604020202020204" pitchFamily="34" charset="0"/>
              </a:rPr>
              <a:t>：两个三角形三边对应相等。</a:t>
            </a:r>
            <a:endParaRPr lang="en-US" altLang="zh-CN" sz="1800" dirty="0">
              <a:latin typeface="+mn-ea"/>
              <a:cs typeface="Arial" panose="020B0604020202020204" pitchFamily="34" charset="0"/>
            </a:endParaRPr>
          </a:p>
          <a:p>
            <a:pPr indent="1076325">
              <a:lnSpc>
                <a:spcPct val="150000"/>
              </a:lnSpc>
              <a:defRPr/>
            </a:pPr>
            <a:r>
              <a:rPr lang="zh-CN" altLang="en-US" sz="1800" dirty="0">
                <a:latin typeface="+mn-ea"/>
                <a:cs typeface="Arial" panose="020B0604020202020204" pitchFamily="34" charset="0"/>
              </a:rPr>
              <a:t>该命题</a:t>
            </a:r>
            <a:r>
              <a:rPr lang="zh-CN" altLang="en-US" sz="1800" dirty="0">
                <a:latin typeface="宋体" panose="02010600030101010101" pitchFamily="2" charset="-122"/>
                <a:cs typeface="Times New Roman" panose="02020603050405020304" pitchFamily="18" charset="0"/>
              </a:rPr>
              <a:t>表示为</a:t>
            </a:r>
            <a:r>
              <a:rPr lang="zh-CN" altLang="en-US" sz="1800" dirty="0">
                <a:latin typeface="+mn-ea"/>
                <a:cs typeface="Arial" panose="020B0604020202020204" pitchFamily="34" charset="0"/>
              </a:rPr>
              <a:t>：</a:t>
            </a:r>
            <a:r>
              <a:rPr lang="en-US" altLang="zh-CN" sz="1800" b="1" dirty="0">
                <a:solidFill>
                  <a:srgbClr val="FF0000"/>
                </a:solidFill>
                <a:cs typeface="Times New Roman" panose="02020603050405020304" pitchFamily="18" charset="0"/>
              </a:rPr>
              <a:t>P</a:t>
            </a:r>
            <a:r>
              <a:rPr lang="en-US" altLang="zh-CN" sz="1800" b="1" dirty="0">
                <a:solidFill>
                  <a:srgbClr val="FF0000"/>
                </a:solidFill>
                <a:cs typeface="Times New Roman" panose="02020603050405020304" pitchFamily="18" charset="0"/>
                <a:sym typeface="Symbol" panose="05050102010706020507" pitchFamily="18" charset="2"/>
              </a:rPr>
              <a:t></a:t>
            </a:r>
            <a:r>
              <a:rPr lang="en-US" altLang="zh-CN" sz="1800" b="1" dirty="0">
                <a:solidFill>
                  <a:srgbClr val="FF0000"/>
                </a:solidFill>
                <a:cs typeface="Times New Roman" panose="02020603050405020304" pitchFamily="18" charset="0"/>
                <a:sym typeface="Kingsoft Phonetic Plain" pitchFamily="2" charset="2"/>
              </a:rPr>
              <a:t>Q</a:t>
            </a:r>
          </a:p>
          <a:p>
            <a:pPr indent="447675">
              <a:lnSpc>
                <a:spcPct val="150000"/>
              </a:lnSpc>
              <a:defRPr/>
            </a:pPr>
            <a:r>
              <a:rPr lang="zh-CN" altLang="en-US" sz="1800" dirty="0">
                <a:latin typeface="+mn-ea"/>
                <a:cs typeface="Arial" panose="020B0604020202020204" pitchFamily="34" charset="0"/>
                <a:sym typeface="Kingsoft Phonetic Plain" pitchFamily="2" charset="2"/>
              </a:rPr>
              <a:t>（</a:t>
            </a:r>
            <a:r>
              <a:rPr lang="en-US" altLang="zh-CN" sz="1800" dirty="0">
                <a:latin typeface="+mn-ea"/>
                <a:cs typeface="Arial" panose="020B0604020202020204" pitchFamily="34" charset="0"/>
                <a:sym typeface="Kingsoft Phonetic Plain" pitchFamily="2" charset="2"/>
              </a:rPr>
              <a:t>3</a:t>
            </a:r>
            <a:r>
              <a:rPr lang="zh-CN" altLang="en-US" sz="1800" dirty="0">
                <a:latin typeface="+mn-ea"/>
                <a:cs typeface="Arial" panose="020B0604020202020204" pitchFamily="34" charset="0"/>
                <a:sym typeface="Kingsoft Phonetic Plain" pitchFamily="2" charset="2"/>
              </a:rPr>
              <a:t>）</a:t>
            </a:r>
            <a:r>
              <a:rPr lang="zh-CN" altLang="en-US" sz="1800" dirty="0">
                <a:latin typeface="+mn-ea"/>
                <a:cs typeface="Arial" panose="020B0604020202020204" pitchFamily="34" charset="0"/>
              </a:rPr>
              <a:t>设 </a:t>
            </a:r>
            <a:r>
              <a:rPr lang="en-US" altLang="zh-CN" sz="1800" dirty="0">
                <a:latin typeface="+mn-ea"/>
                <a:cs typeface="Arial" panose="020B0604020202020204" pitchFamily="34" charset="0"/>
              </a:rPr>
              <a:t>P</a:t>
            </a:r>
            <a:r>
              <a:rPr lang="zh-CN" altLang="en-US" sz="1800" dirty="0">
                <a:latin typeface="+mn-ea"/>
                <a:cs typeface="Arial" panose="020B0604020202020204" pitchFamily="34" charset="0"/>
              </a:rPr>
              <a:t>：上午下雨  </a:t>
            </a:r>
            <a:r>
              <a:rPr lang="en-US" altLang="zh-CN" sz="1800" dirty="0">
                <a:latin typeface="+mn-ea"/>
                <a:cs typeface="Arial" panose="020B0604020202020204" pitchFamily="34" charset="0"/>
              </a:rPr>
              <a:t>Q</a:t>
            </a:r>
            <a:r>
              <a:rPr lang="zh-CN" altLang="en-US" sz="1800" dirty="0">
                <a:latin typeface="+mn-ea"/>
                <a:cs typeface="Arial" panose="020B0604020202020204" pitchFamily="34" charset="0"/>
              </a:rPr>
              <a:t>：我去看电影  </a:t>
            </a:r>
            <a:r>
              <a:rPr lang="en-US" altLang="zh-CN" sz="1800" dirty="0">
                <a:latin typeface="+mn-ea"/>
                <a:cs typeface="Arial" panose="020B0604020202020204" pitchFamily="34" charset="0"/>
              </a:rPr>
              <a:t>R</a:t>
            </a:r>
            <a:r>
              <a:rPr lang="zh-CN" altLang="en-US" sz="1800" dirty="0">
                <a:latin typeface="+mn-ea"/>
                <a:cs typeface="Arial" panose="020B0604020202020204" pitchFamily="34" charset="0"/>
              </a:rPr>
              <a:t>：我在家里读书  </a:t>
            </a:r>
            <a:r>
              <a:rPr lang="en-US" altLang="zh-CN" sz="1800" dirty="0">
                <a:latin typeface="+mn-ea"/>
                <a:cs typeface="Arial" panose="020B0604020202020204" pitchFamily="34" charset="0"/>
              </a:rPr>
              <a:t>S</a:t>
            </a:r>
            <a:r>
              <a:rPr lang="zh-CN" altLang="en-US" sz="1800" dirty="0">
                <a:latin typeface="+mn-ea"/>
                <a:cs typeface="Arial" panose="020B0604020202020204" pitchFamily="34" charset="0"/>
              </a:rPr>
              <a:t>：我在家里看报</a:t>
            </a:r>
            <a:endParaRPr lang="en-US" altLang="zh-CN" sz="1800" dirty="0">
              <a:latin typeface="+mn-ea"/>
              <a:cs typeface="Arial" panose="020B0604020202020204" pitchFamily="34" charset="0"/>
            </a:endParaRPr>
          </a:p>
          <a:p>
            <a:pPr indent="1076325">
              <a:lnSpc>
                <a:spcPct val="150000"/>
              </a:lnSpc>
              <a:defRPr/>
            </a:pPr>
            <a:r>
              <a:rPr lang="zh-CN" altLang="en-US" sz="1800" dirty="0">
                <a:latin typeface="+mn-ea"/>
                <a:cs typeface="Arial" panose="020B0604020202020204" pitchFamily="34" charset="0"/>
              </a:rPr>
              <a:t>该命题表示为：</a:t>
            </a:r>
            <a:endParaRPr lang="en-US" altLang="zh-CN" sz="1800" dirty="0">
              <a:latin typeface="+mn-ea"/>
              <a:cs typeface="Arial" panose="020B0604020202020204" pitchFamily="34" charset="0"/>
            </a:endParaRPr>
          </a:p>
        </p:txBody>
      </p:sp>
      <p:sp>
        <p:nvSpPr>
          <p:cNvPr id="4" name="文本框 3"/>
          <p:cNvSpPr txBox="1"/>
          <p:nvPr/>
        </p:nvSpPr>
        <p:spPr>
          <a:xfrm>
            <a:off x="2885335" y="4514041"/>
            <a:ext cx="1019175" cy="369332"/>
          </a:xfrm>
          <a:prstGeom prst="rect">
            <a:avLst/>
          </a:prstGeom>
          <a:noFill/>
        </p:spPr>
        <p:txBody>
          <a:bodyPr wrap="square" rtlCol="0">
            <a:spAutoFit/>
          </a:bodyPr>
          <a:lstStyle/>
          <a:p>
            <a:r>
              <a:rPr lang="en-US" altLang="zh-CN" b="1" dirty="0">
                <a:solidFill>
                  <a:schemeClr val="accent6"/>
                </a:solidFill>
                <a:cs typeface="Times New Roman" panose="02020603050405020304" pitchFamily="18" charset="0"/>
                <a:sym typeface="Symbol" panose="05050102010706020507" pitchFamily="18" charset="2"/>
              </a:rPr>
              <a:t>P</a:t>
            </a:r>
            <a:r>
              <a:rPr lang="en-US" altLang="zh-CN" b="1" dirty="0">
                <a:solidFill>
                  <a:schemeClr val="accent6"/>
                </a:solidFill>
                <a:cs typeface="Times New Roman" panose="02020603050405020304" pitchFamily="18" charset="0"/>
                <a:sym typeface="Kingsoft Phonetic Plain" pitchFamily="2" charset="2"/>
              </a:rPr>
              <a:t>Q</a:t>
            </a:r>
            <a:endParaRPr lang="zh-CN" altLang="en-US" dirty="0"/>
          </a:p>
        </p:txBody>
      </p:sp>
      <p:sp>
        <p:nvSpPr>
          <p:cNvPr id="8" name="文本框 7"/>
          <p:cNvSpPr txBox="1"/>
          <p:nvPr/>
        </p:nvSpPr>
        <p:spPr>
          <a:xfrm>
            <a:off x="3714750" y="4522985"/>
            <a:ext cx="1562100" cy="369332"/>
          </a:xfrm>
          <a:prstGeom prst="rect">
            <a:avLst/>
          </a:prstGeom>
          <a:noFill/>
        </p:spPr>
        <p:txBody>
          <a:bodyPr wrap="square" rtlCol="0">
            <a:spAutoFit/>
          </a:bodyPr>
          <a:lstStyle/>
          <a:p>
            <a:r>
              <a:rPr lang="zh-CN" altLang="en-US" b="1" dirty="0">
                <a:solidFill>
                  <a:schemeClr val="accent6"/>
                </a:solidFill>
                <a:latin typeface="Times New Roman" panose="02020603050405020304" pitchFamily="18" charset="0"/>
                <a:cs typeface="Times New Roman" panose="02020603050405020304" pitchFamily="18" charset="0"/>
              </a:rPr>
              <a:t>，</a:t>
            </a:r>
            <a:r>
              <a:rPr lang="en-US" altLang="zh-CN" b="1" dirty="0">
                <a:solidFill>
                  <a:schemeClr val="accent6"/>
                </a:solidFill>
                <a:latin typeface="Times New Roman" panose="02020603050405020304" pitchFamily="18" charset="0"/>
                <a:cs typeface="Times New Roman" panose="02020603050405020304" pitchFamily="18" charset="0"/>
              </a:rPr>
              <a:t>P</a:t>
            </a:r>
            <a:r>
              <a:rPr lang="en-US" altLang="zh-CN" b="1"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(R</a:t>
            </a:r>
            <a:r>
              <a:rPr lang="en-US" altLang="zh-CN" b="1" dirty="0">
                <a:solidFill>
                  <a:schemeClr val="accent6"/>
                </a:solidFill>
                <a:latin typeface="Times New Roman" panose="02020603050405020304" pitchFamily="18" charset="0"/>
                <a:cs typeface="Times New Roman" panose="02020603050405020304" pitchFamily="18" charset="0"/>
              </a:rPr>
              <a:t>∨S</a:t>
            </a:r>
            <a:r>
              <a:rPr lang="en-US" altLang="zh-CN" b="1"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a:t>
            </a:r>
            <a:endParaRPr lang="zh-CN"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5429250" y="4538305"/>
            <a:ext cx="2962275" cy="369332"/>
          </a:xfrm>
          <a:prstGeom prst="rect">
            <a:avLst/>
          </a:prstGeom>
          <a:noFill/>
        </p:spPr>
        <p:txBody>
          <a:bodyPr wrap="square" rtlCol="0">
            <a:spAutoFit/>
          </a:bodyPr>
          <a:lstStyle/>
          <a:p>
            <a:r>
              <a:rPr lang="zh-CN" altLang="en-US" b="1" dirty="0">
                <a:solidFill>
                  <a:schemeClr val="accent6"/>
                </a:solidFill>
                <a:cs typeface="Times New Roman" panose="02020603050405020304" pitchFamily="18" charset="0"/>
                <a:sym typeface="Symbol" panose="05050102010706020507" pitchFamily="18" charset="2"/>
              </a:rPr>
              <a:t> </a:t>
            </a:r>
            <a:r>
              <a:rPr lang="en-US" altLang="zh-CN" b="1" dirty="0">
                <a:solidFill>
                  <a:schemeClr val="accent6"/>
                </a:solidFill>
                <a:cs typeface="Times New Roman" panose="02020603050405020304" pitchFamily="18" charset="0"/>
                <a:sym typeface="Symbol" panose="05050102010706020507" pitchFamily="18" charset="2"/>
              </a:rPr>
              <a:t>(P</a:t>
            </a:r>
            <a:r>
              <a:rPr lang="en-US" altLang="zh-CN" b="1" dirty="0">
                <a:solidFill>
                  <a:schemeClr val="accent6"/>
                </a:solidFill>
                <a:cs typeface="Times New Roman" panose="02020603050405020304" pitchFamily="18" charset="0"/>
                <a:sym typeface="Kingsoft Phonetic Plain" pitchFamily="2" charset="2"/>
              </a:rPr>
              <a:t>Q) ∧(</a:t>
            </a:r>
            <a:r>
              <a:rPr lang="en-US" altLang="zh-CN" b="1" dirty="0">
                <a:solidFill>
                  <a:schemeClr val="accent6"/>
                </a:solidFill>
                <a:latin typeface="Times New Roman" panose="02020603050405020304" pitchFamily="18" charset="0"/>
                <a:cs typeface="Times New Roman" panose="02020603050405020304" pitchFamily="18" charset="0"/>
              </a:rPr>
              <a:t>P</a:t>
            </a:r>
            <a:r>
              <a:rPr lang="en-US" altLang="zh-CN" b="1"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(R</a:t>
            </a:r>
            <a:r>
              <a:rPr lang="en-US" altLang="zh-CN" b="1" dirty="0">
                <a:solidFill>
                  <a:schemeClr val="accent6"/>
                </a:solidFill>
                <a:latin typeface="Times New Roman" panose="02020603050405020304" pitchFamily="18" charset="0"/>
                <a:cs typeface="Times New Roman" panose="02020603050405020304" pitchFamily="18" charset="0"/>
              </a:rPr>
              <a:t>∨S</a:t>
            </a:r>
            <a:r>
              <a:rPr lang="en-US" altLang="zh-CN" b="1" dirty="0">
                <a:solidFill>
                  <a:schemeClr val="accent6"/>
                </a:solidFill>
                <a:latin typeface="Times New Roman" panose="02020603050405020304" pitchFamily="18" charset="0"/>
                <a:cs typeface="Times New Roman" panose="02020603050405020304" pitchFamily="18" charset="0"/>
                <a:sym typeface="Symbol" panose="05050102010706020507" pitchFamily="18" charset="2"/>
              </a:rPr>
              <a:t>))</a:t>
            </a:r>
            <a:endParaRPr lang="zh-CN" altLang="en-US" dirty="0">
              <a:solidFill>
                <a:schemeClr val="accent6"/>
              </a:solidFill>
              <a:latin typeface="Times New Roman" panose="02020603050405020304" pitchFamily="18" charset="0"/>
              <a:cs typeface="Times New Roman" panose="02020603050405020304" pitchFamily="18" charset="0"/>
            </a:endParaRPr>
          </a:p>
        </p:txBody>
      </p:sp>
      <p:sp>
        <p:nvSpPr>
          <p:cNvPr id="11" name="文本框 10"/>
          <p:cNvSpPr txBox="1"/>
          <p:nvPr/>
        </p:nvSpPr>
        <p:spPr>
          <a:xfrm>
            <a:off x="2780560" y="4975904"/>
            <a:ext cx="4715615" cy="369332"/>
          </a:xfrm>
          <a:prstGeom prst="rect">
            <a:avLst/>
          </a:prstGeom>
          <a:noFill/>
        </p:spPr>
        <p:txBody>
          <a:bodyPr wrap="square" rtlCol="0">
            <a:spAutoFit/>
          </a:bodyPr>
          <a:lstStyle/>
          <a:p>
            <a:r>
              <a:rPr lang="zh-CN" altLang="en-US" b="1" dirty="0">
                <a:solidFill>
                  <a:srgbClr val="FF0000"/>
                </a:solidFill>
                <a:cs typeface="Times New Roman" panose="02020603050405020304" pitchFamily="18" charset="0"/>
                <a:sym typeface="Symbol" panose="05050102010706020507" pitchFamily="18" charset="2"/>
              </a:rPr>
              <a:t>则 </a:t>
            </a:r>
            <a:r>
              <a:rPr lang="en-US" altLang="zh-CN" b="1" dirty="0">
                <a:solidFill>
                  <a:srgbClr val="FF0000"/>
                </a:solidFill>
                <a:cs typeface="Times New Roman" panose="02020603050405020304" pitchFamily="18" charset="0"/>
                <a:sym typeface="Symbol" panose="05050102010706020507" pitchFamily="18" charset="2"/>
              </a:rPr>
              <a:t>(P  </a:t>
            </a:r>
            <a:r>
              <a:rPr lang="en-US" altLang="zh-CN" b="1" dirty="0">
                <a:solidFill>
                  <a:srgbClr val="FF0000"/>
                </a:solidFill>
                <a:cs typeface="Times New Roman" panose="02020603050405020304" pitchFamily="18" charset="0"/>
                <a:sym typeface="Kingsoft Phonetic Plain" pitchFamily="2" charset="2"/>
              </a:rPr>
              <a:t>Q) ∧(</a:t>
            </a:r>
            <a:r>
              <a:rPr lang="en-US" altLang="zh-CN" b="1" dirty="0">
                <a:solidFill>
                  <a:srgbClr val="FF0000"/>
                </a:solidFill>
                <a:latin typeface="Times New Roman" panose="02020603050405020304" pitchFamily="18" charset="0"/>
                <a:cs typeface="Times New Roman" panose="02020603050405020304" pitchFamily="18" charset="0"/>
              </a:rPr>
              <a:t>P</a:t>
            </a:r>
            <a:r>
              <a:rPr lang="en-US" altLang="zh-CN" b="1" dirty="0">
                <a:solidFill>
                  <a:srgbClr val="FF0000"/>
                </a:solidFill>
                <a:cs typeface="Times New Roman" panose="02020603050405020304" pitchFamily="18" charset="0"/>
                <a:sym typeface="Symbol" panose="05050102010706020507" pitchFamily="18" charset="2"/>
              </a:rPr>
              <a:t> </a:t>
            </a:r>
            <a:r>
              <a:rPr lang="en-US" altLang="zh-CN"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(R</a:t>
            </a:r>
            <a:r>
              <a:rPr lang="en-US" altLang="zh-CN" b="1" dirty="0">
                <a:solidFill>
                  <a:srgbClr val="FF0000"/>
                </a:solidFill>
                <a:latin typeface="Times New Roman" panose="02020603050405020304" pitchFamily="18" charset="0"/>
                <a:cs typeface="Times New Roman" panose="02020603050405020304" pitchFamily="18" charset="0"/>
              </a:rPr>
              <a:t>∨S</a:t>
            </a:r>
            <a:r>
              <a:rPr lang="en-US" altLang="zh-CN"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46675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down)">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59</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177907" y="692043"/>
            <a:ext cx="9747143" cy="4136517"/>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nSpc>
                <a:spcPct val="150000"/>
              </a:lnSpc>
            </a:pPr>
            <a:r>
              <a:rPr lang="en-US" altLang="zh-CN" sz="1800" b="1" dirty="0">
                <a:solidFill>
                  <a:srgbClr val="3366FF"/>
                </a:solidFill>
                <a:latin typeface="+mn-ea"/>
                <a:cs typeface="Arial" panose="020B0604020202020204" pitchFamily="34" charset="0"/>
              </a:rPr>
              <a:t>【</a:t>
            </a:r>
            <a:r>
              <a:rPr lang="zh-CN" altLang="en-US" sz="1800" b="1" dirty="0">
                <a:solidFill>
                  <a:srgbClr val="3366FF"/>
                </a:solidFill>
                <a:latin typeface="+mn-ea"/>
                <a:cs typeface="Arial" panose="020B0604020202020204" pitchFamily="34" charset="0"/>
              </a:rPr>
              <a:t>例</a:t>
            </a:r>
            <a:r>
              <a:rPr lang="en-US" altLang="zh-CN" sz="1800" b="1" dirty="0">
                <a:solidFill>
                  <a:srgbClr val="3366FF"/>
                </a:solidFill>
                <a:latin typeface="+mn-ea"/>
                <a:cs typeface="Arial" panose="020B0604020202020204" pitchFamily="34" charset="0"/>
              </a:rPr>
              <a:t>1-3.3】</a:t>
            </a:r>
            <a:r>
              <a:rPr lang="zh-CN" altLang="en-US" sz="1800" dirty="0">
                <a:latin typeface="+mn-ea"/>
                <a:cs typeface="Arial" panose="020B0604020202020204" pitchFamily="34" charset="0"/>
              </a:rPr>
              <a:t>翻译下面的命题</a:t>
            </a:r>
            <a:endParaRPr lang="en-US" altLang="zh-CN" sz="1800" dirty="0">
              <a:latin typeface="+mn-ea"/>
              <a:cs typeface="Arial" panose="020B0604020202020204" pitchFamily="34" charset="0"/>
            </a:endParaRPr>
          </a:p>
          <a:p>
            <a:pPr indent="447675">
              <a:lnSpc>
                <a:spcPct val="140000"/>
              </a:lnSpc>
            </a:pPr>
            <a:r>
              <a:rPr kumimoji="0" lang="zh-CN" altLang="en-US" sz="1800" dirty="0">
                <a:latin typeface="+mn-ea"/>
                <a:ea typeface="+mn-ea"/>
              </a:rPr>
              <a:t>（</a:t>
            </a:r>
            <a:r>
              <a:rPr kumimoji="0" lang="en-US" altLang="zh-CN" sz="1800" dirty="0">
                <a:latin typeface="+mn-ea"/>
                <a:ea typeface="+mn-ea"/>
              </a:rPr>
              <a:t>1</a:t>
            </a:r>
            <a:r>
              <a:rPr kumimoji="0" lang="zh-CN" altLang="en-US" sz="1800" dirty="0">
                <a:latin typeface="+mn-ea"/>
                <a:ea typeface="+mn-ea"/>
              </a:rPr>
              <a:t>）</a:t>
            </a:r>
            <a:r>
              <a:rPr kumimoji="0" lang="zh-CN" altLang="en-US" sz="1800" b="1" dirty="0">
                <a:solidFill>
                  <a:srgbClr val="FF0000"/>
                </a:solidFill>
                <a:latin typeface="+mn-ea"/>
                <a:ea typeface="+mn-ea"/>
              </a:rPr>
              <a:t>除非</a:t>
            </a:r>
            <a:r>
              <a:rPr kumimoji="0" lang="zh-CN" altLang="en-US" sz="1800" b="1" dirty="0">
                <a:solidFill>
                  <a:srgbClr val="003366"/>
                </a:solidFill>
                <a:latin typeface="+mn-ea"/>
                <a:ea typeface="+mn-ea"/>
              </a:rPr>
              <a:t>明天不下雨且不下雪，否则我将不去学校；</a:t>
            </a:r>
          </a:p>
          <a:p>
            <a:pPr indent="447675">
              <a:lnSpc>
                <a:spcPct val="140000"/>
              </a:lnSpc>
            </a:pPr>
            <a:r>
              <a:rPr kumimoji="0" lang="zh-CN" altLang="en-US" sz="1800" dirty="0">
                <a:latin typeface="+mn-ea"/>
                <a:ea typeface="+mn-ea"/>
              </a:rPr>
              <a:t>（</a:t>
            </a:r>
            <a:r>
              <a:rPr kumimoji="0" lang="en-US" altLang="zh-CN" sz="1800" dirty="0">
                <a:latin typeface="+mn-ea"/>
                <a:ea typeface="+mn-ea"/>
              </a:rPr>
              <a:t>2</a:t>
            </a:r>
            <a:r>
              <a:rPr kumimoji="0" lang="zh-CN" altLang="en-US" sz="1800" dirty="0">
                <a:latin typeface="+mn-ea"/>
                <a:ea typeface="+mn-ea"/>
              </a:rPr>
              <a:t>）</a:t>
            </a:r>
            <a:r>
              <a:rPr kumimoji="0" lang="zh-CN" altLang="en-US" sz="1800" b="1" dirty="0">
                <a:solidFill>
                  <a:srgbClr val="FF0000"/>
                </a:solidFill>
                <a:latin typeface="+mn-ea"/>
                <a:ea typeface="+mn-ea"/>
              </a:rPr>
              <a:t>只要</a:t>
            </a:r>
            <a:r>
              <a:rPr kumimoji="0" lang="zh-CN" altLang="en-US" sz="1800" b="1" noProof="1">
                <a:solidFill>
                  <a:srgbClr val="003366"/>
                </a:solidFill>
                <a:latin typeface="+mn-ea"/>
                <a:ea typeface="+mn-ea"/>
              </a:rPr>
              <a:t>明天</a:t>
            </a:r>
            <a:r>
              <a:rPr kumimoji="0" lang="zh-CN" altLang="en-US" sz="1800" b="1" noProof="1">
                <a:solidFill>
                  <a:srgbClr val="FF0000"/>
                </a:solidFill>
                <a:latin typeface="+mn-ea"/>
                <a:ea typeface="+mn-ea"/>
              </a:rPr>
              <a:t>不</a:t>
            </a:r>
            <a:r>
              <a:rPr kumimoji="0" lang="zh-CN" altLang="en-US" sz="1800" b="1" noProof="1">
                <a:solidFill>
                  <a:srgbClr val="003366"/>
                </a:solidFill>
                <a:latin typeface="+mn-ea"/>
                <a:ea typeface="+mn-ea"/>
              </a:rPr>
              <a:t>下雨</a:t>
            </a:r>
            <a:r>
              <a:rPr kumimoji="0" lang="zh-CN" altLang="en-US" sz="1800" b="1" dirty="0">
                <a:solidFill>
                  <a:srgbClr val="FF0000"/>
                </a:solidFill>
                <a:latin typeface="+mn-ea"/>
                <a:ea typeface="+mn-ea"/>
              </a:rPr>
              <a:t>或</a:t>
            </a:r>
            <a:r>
              <a:rPr kumimoji="0" lang="en-US" altLang="zh-CN" sz="1800" b="1" dirty="0" err="1">
                <a:solidFill>
                  <a:srgbClr val="0000FF"/>
                </a:solidFill>
                <a:latin typeface="+mn-ea"/>
                <a:ea typeface="+mn-ea"/>
              </a:rPr>
              <a:t>不</a:t>
            </a:r>
            <a:r>
              <a:rPr kumimoji="0" lang="en-US" altLang="zh-CN" sz="1800" b="1" dirty="0" err="1">
                <a:solidFill>
                  <a:srgbClr val="003366"/>
                </a:solidFill>
                <a:latin typeface="+mn-ea"/>
                <a:ea typeface="+mn-ea"/>
              </a:rPr>
              <a:t>下雪</a:t>
            </a:r>
            <a:r>
              <a:rPr kumimoji="0" lang="en-US" altLang="zh-CN" sz="1800" b="1" dirty="0">
                <a:solidFill>
                  <a:srgbClr val="003366"/>
                </a:solidFill>
                <a:latin typeface="+mn-ea"/>
                <a:ea typeface="+mn-ea"/>
              </a:rPr>
              <a:t>，</a:t>
            </a:r>
            <a:r>
              <a:rPr kumimoji="0" lang="zh-CN" altLang="en-US" sz="1800" b="1" dirty="0">
                <a:solidFill>
                  <a:srgbClr val="003366"/>
                </a:solidFill>
                <a:latin typeface="+mn-ea"/>
                <a:ea typeface="+mn-ea"/>
              </a:rPr>
              <a:t>我就去学校；</a:t>
            </a:r>
          </a:p>
          <a:p>
            <a:pPr indent="447675">
              <a:lnSpc>
                <a:spcPct val="140000"/>
              </a:lnSpc>
            </a:pPr>
            <a:r>
              <a:rPr kumimoji="0" lang="zh-CN" altLang="en-US" sz="1800" dirty="0">
                <a:latin typeface="+mn-ea"/>
                <a:ea typeface="+mn-ea"/>
              </a:rPr>
              <a:t>（</a:t>
            </a:r>
            <a:r>
              <a:rPr kumimoji="0" lang="en-US" altLang="zh-CN" sz="1800" dirty="0">
                <a:latin typeface="+mn-ea"/>
                <a:ea typeface="+mn-ea"/>
              </a:rPr>
              <a:t>3</a:t>
            </a:r>
            <a:r>
              <a:rPr kumimoji="0" lang="zh-CN" altLang="en-US" sz="1800" dirty="0">
                <a:latin typeface="+mn-ea"/>
                <a:ea typeface="+mn-ea"/>
              </a:rPr>
              <a:t>）</a:t>
            </a:r>
            <a:r>
              <a:rPr kumimoji="0" lang="zh-CN" altLang="en-US" sz="1800" b="1" dirty="0">
                <a:solidFill>
                  <a:srgbClr val="FF0000"/>
                </a:solidFill>
                <a:latin typeface="+mn-ea"/>
                <a:ea typeface="+mn-ea"/>
              </a:rPr>
              <a:t>只有明天不是雨夹雪</a:t>
            </a:r>
            <a:r>
              <a:rPr kumimoji="0" lang="en-US" altLang="zh-CN" sz="1800" b="1" dirty="0">
                <a:solidFill>
                  <a:srgbClr val="003366"/>
                </a:solidFill>
                <a:latin typeface="+mn-ea"/>
                <a:ea typeface="+mn-ea"/>
              </a:rPr>
              <a:t>，我</a:t>
            </a:r>
            <a:r>
              <a:rPr kumimoji="0" lang="zh-CN" altLang="en-US" sz="1800" b="1" dirty="0">
                <a:solidFill>
                  <a:srgbClr val="003366"/>
                </a:solidFill>
                <a:latin typeface="+mn-ea"/>
                <a:ea typeface="+mn-ea"/>
              </a:rPr>
              <a:t>才</a:t>
            </a:r>
            <a:r>
              <a:rPr kumimoji="0" lang="zh-CN" altLang="en-US" sz="1800" b="1" noProof="1">
                <a:solidFill>
                  <a:srgbClr val="003366"/>
                </a:solidFill>
                <a:latin typeface="+mn-ea"/>
                <a:ea typeface="+mn-ea"/>
              </a:rPr>
              <a:t>去学校</a:t>
            </a:r>
            <a:r>
              <a:rPr kumimoji="0" lang="zh-CN" altLang="en-US" sz="1800" b="1" dirty="0">
                <a:solidFill>
                  <a:srgbClr val="003366"/>
                </a:solidFill>
                <a:latin typeface="+mn-ea"/>
                <a:ea typeface="+mn-ea"/>
              </a:rPr>
              <a:t>；</a:t>
            </a:r>
          </a:p>
          <a:p>
            <a:pPr indent="447675">
              <a:lnSpc>
                <a:spcPct val="140000"/>
              </a:lnSpc>
            </a:pPr>
            <a:r>
              <a:rPr kumimoji="0" lang="zh-CN" altLang="en-US" sz="1800" dirty="0">
                <a:latin typeface="+mn-ea"/>
                <a:ea typeface="+mn-ea"/>
              </a:rPr>
              <a:t>（</a:t>
            </a:r>
            <a:r>
              <a:rPr kumimoji="0" lang="en-US" altLang="zh-CN" sz="1800" dirty="0">
                <a:latin typeface="+mn-ea"/>
                <a:ea typeface="+mn-ea"/>
              </a:rPr>
              <a:t>4</a:t>
            </a:r>
            <a:r>
              <a:rPr kumimoji="0" lang="zh-CN" altLang="en-US" sz="1800" dirty="0">
                <a:latin typeface="+mn-ea"/>
                <a:ea typeface="+mn-ea"/>
              </a:rPr>
              <a:t>）</a:t>
            </a:r>
            <a:r>
              <a:rPr kumimoji="0" lang="zh-CN" altLang="en-US" sz="1800" b="1" noProof="1">
                <a:solidFill>
                  <a:srgbClr val="003366"/>
                </a:solidFill>
                <a:latin typeface="+mn-ea"/>
                <a:ea typeface="+mn-ea"/>
              </a:rPr>
              <a:t>明天上午我将</a:t>
            </a:r>
            <a:r>
              <a:rPr kumimoji="0" lang="zh-CN" altLang="en-US" sz="1800" b="1" noProof="1">
                <a:solidFill>
                  <a:srgbClr val="FF0000"/>
                </a:solidFill>
                <a:latin typeface="+mn-ea"/>
                <a:ea typeface="+mn-ea"/>
              </a:rPr>
              <a:t>雨雪无阻</a:t>
            </a:r>
            <a:r>
              <a:rPr kumimoji="0" lang="zh-CN" altLang="en-US" sz="1800" b="1" noProof="1">
                <a:solidFill>
                  <a:srgbClr val="003366"/>
                </a:solidFill>
                <a:latin typeface="+mn-ea"/>
                <a:ea typeface="+mn-ea"/>
              </a:rPr>
              <a:t>一定去学校</a:t>
            </a:r>
            <a:r>
              <a:rPr kumimoji="0" lang="zh-CN" altLang="en-US" sz="1800" b="1" dirty="0">
                <a:solidFill>
                  <a:srgbClr val="003366"/>
                </a:solidFill>
                <a:latin typeface="+mn-ea"/>
                <a:ea typeface="+mn-ea"/>
              </a:rPr>
              <a:t>。</a:t>
            </a:r>
          </a:p>
          <a:p>
            <a:pPr lvl="0" eaLnBrk="0" hangingPunct="0">
              <a:lnSpc>
                <a:spcPct val="150000"/>
              </a:lnSpc>
            </a:pPr>
            <a:r>
              <a:rPr lang="en-US" altLang="zh-CN" sz="1800" b="1" dirty="0">
                <a:solidFill>
                  <a:srgbClr val="3366FF"/>
                </a:solidFill>
                <a:latin typeface="+mn-ea"/>
                <a:cs typeface="Arial" panose="020B0604020202020204" pitchFamily="34" charset="0"/>
              </a:rPr>
              <a:t>【</a:t>
            </a:r>
            <a:r>
              <a:rPr lang="zh-CN" altLang="en-US" sz="1800" b="1" dirty="0">
                <a:solidFill>
                  <a:srgbClr val="3366FF"/>
                </a:solidFill>
                <a:latin typeface="+mn-ea"/>
                <a:cs typeface="Arial" panose="020B0604020202020204" pitchFamily="34" charset="0"/>
              </a:rPr>
              <a:t>解</a:t>
            </a:r>
            <a:r>
              <a:rPr lang="en-US" altLang="zh-CN" sz="1800" b="1" dirty="0">
                <a:solidFill>
                  <a:srgbClr val="3366FF"/>
                </a:solidFill>
                <a:latin typeface="+mn-ea"/>
                <a:cs typeface="Arial" panose="020B0604020202020204" pitchFamily="34" charset="0"/>
              </a:rPr>
              <a:t>】</a:t>
            </a:r>
            <a:r>
              <a:rPr lang="zh-CN" altLang="en-US" sz="1800" b="1" dirty="0">
                <a:solidFill>
                  <a:srgbClr val="3366FF"/>
                </a:solidFill>
                <a:latin typeface="+mn-ea"/>
                <a:cs typeface="Arial" panose="020B0604020202020204" pitchFamily="34" charset="0"/>
              </a:rPr>
              <a:t>：</a:t>
            </a:r>
            <a:r>
              <a:rPr lang="zh-CN" altLang="en-US" sz="1800" dirty="0">
                <a:latin typeface="宋体" panose="02010600030101010101" pitchFamily="2" charset="-122"/>
                <a:cs typeface="Times New Roman" panose="02020603050405020304" pitchFamily="18" charset="0"/>
              </a:rPr>
              <a:t>设</a:t>
            </a:r>
            <a:r>
              <a:rPr lang="zh-CN" altLang="en-US" sz="1800" b="1" dirty="0">
                <a:latin typeface="黑体" panose="02010609060101010101" pitchFamily="49" charset="-122"/>
                <a:ea typeface="黑体" panose="02010609060101010101" pitchFamily="49" charset="-122"/>
              </a:rPr>
              <a:t> </a:t>
            </a:r>
            <a:r>
              <a:rPr lang="en-US" altLang="zh-CN" sz="1800" dirty="0">
                <a:latin typeface="+mn-ea"/>
                <a:cs typeface="Arial" panose="020B0604020202020204" pitchFamily="34" charset="0"/>
              </a:rPr>
              <a:t>P</a:t>
            </a:r>
            <a:r>
              <a:rPr lang="zh-CN" altLang="en-US" sz="1800" dirty="0">
                <a:latin typeface="+mn-ea"/>
                <a:cs typeface="Arial" panose="020B0604020202020204" pitchFamily="34" charset="0"/>
              </a:rPr>
              <a:t>：明天下雨  </a:t>
            </a:r>
            <a:r>
              <a:rPr lang="en-US" altLang="zh-CN" sz="1800" dirty="0">
                <a:latin typeface="+mn-ea"/>
                <a:cs typeface="Arial" panose="020B0604020202020204" pitchFamily="34" charset="0"/>
              </a:rPr>
              <a:t>Q</a:t>
            </a:r>
            <a:r>
              <a:rPr lang="zh-CN" altLang="en-US" sz="1800" dirty="0">
                <a:latin typeface="+mn-ea"/>
                <a:cs typeface="Arial" panose="020B0604020202020204" pitchFamily="34" charset="0"/>
              </a:rPr>
              <a:t>：明天下雪  </a:t>
            </a:r>
            <a:r>
              <a:rPr lang="en-US" altLang="zh-CN" sz="1800" dirty="0">
                <a:latin typeface="+mn-ea"/>
                <a:cs typeface="Arial" panose="020B0604020202020204" pitchFamily="34" charset="0"/>
              </a:rPr>
              <a:t>R</a:t>
            </a:r>
            <a:r>
              <a:rPr lang="zh-CN" altLang="en-US" sz="1800" dirty="0">
                <a:latin typeface="+mn-ea"/>
                <a:cs typeface="Arial" panose="020B0604020202020204" pitchFamily="34" charset="0"/>
              </a:rPr>
              <a:t>：我去学校</a:t>
            </a:r>
            <a:endParaRPr lang="en-US" altLang="zh-CN" sz="1800" b="1" dirty="0">
              <a:solidFill>
                <a:srgbClr val="3366FF"/>
              </a:solidFill>
              <a:latin typeface="+mn-ea"/>
              <a:cs typeface="Arial" panose="020B0604020202020204" pitchFamily="34" charset="0"/>
            </a:endParaRPr>
          </a:p>
          <a:p>
            <a:pPr indent="447675">
              <a:lnSpc>
                <a:spcPct val="150000"/>
              </a:lnSpc>
              <a:defRPr/>
            </a:pPr>
            <a:r>
              <a:rPr lang="zh-CN" altLang="en-US" sz="1800" dirty="0">
                <a:latin typeface="宋体" panose="02010600030101010101" pitchFamily="2" charset="-122"/>
                <a:cs typeface="Times New Roman" panose="02020603050405020304" pitchFamily="18" charset="0"/>
              </a:rPr>
              <a:t>（</a:t>
            </a:r>
            <a:r>
              <a:rPr lang="en-US" altLang="zh-CN" sz="1800" dirty="0">
                <a:latin typeface="宋体" panose="02010600030101010101" pitchFamily="2" charset="-122"/>
                <a:cs typeface="Times New Roman" panose="02020603050405020304" pitchFamily="18" charset="0"/>
              </a:rPr>
              <a:t>1</a:t>
            </a:r>
            <a:r>
              <a:rPr lang="zh-CN" altLang="en-US" sz="1800" dirty="0">
                <a:latin typeface="宋体" panose="02010600030101010101" pitchFamily="2" charset="-122"/>
                <a:cs typeface="Times New Roman" panose="02020603050405020304" pitchFamily="18" charset="0"/>
              </a:rPr>
              <a:t>）</a:t>
            </a:r>
            <a:r>
              <a:rPr lang="en-US" altLang="zh-CN" sz="1800" b="1" dirty="0">
                <a:solidFill>
                  <a:srgbClr val="FF0000"/>
                </a:solidFill>
                <a:cs typeface="Times New Roman" panose="02020603050405020304" pitchFamily="18" charset="0"/>
              </a:rPr>
              <a:t>(</a:t>
            </a:r>
            <a:r>
              <a:rPr lang="en-US" altLang="zh-CN" sz="1800" b="1" dirty="0">
                <a:solidFill>
                  <a:srgbClr val="FF0000"/>
                </a:solidFill>
                <a:cs typeface="Times New Roman" panose="02020603050405020304" pitchFamily="18" charset="0"/>
                <a:sym typeface="Symbol" panose="05050102010706020507" pitchFamily="18" charset="2"/>
              </a:rPr>
              <a:t>P</a:t>
            </a:r>
            <a:r>
              <a:rPr lang="en-US" altLang="zh-CN" sz="1800" b="1" dirty="0">
                <a:solidFill>
                  <a:srgbClr val="FF0000"/>
                </a:solidFill>
                <a:cs typeface="Times New Roman" panose="02020603050405020304" pitchFamily="18" charset="0"/>
                <a:sym typeface="Kingsoft Phonetic Plain" pitchFamily="2" charset="2"/>
              </a:rPr>
              <a:t> </a:t>
            </a:r>
            <a:r>
              <a:rPr lang="en-US" altLang="zh-CN" sz="1800" b="1" dirty="0">
                <a:solidFill>
                  <a:srgbClr val="FF0000"/>
                </a:solidFill>
                <a:cs typeface="Times New Roman" panose="02020603050405020304" pitchFamily="18" charset="0"/>
              </a:rPr>
              <a:t>∨</a:t>
            </a:r>
            <a:r>
              <a:rPr lang="en-US" altLang="zh-CN" sz="1800" b="1" dirty="0">
                <a:solidFill>
                  <a:srgbClr val="FF0000"/>
                </a:solidFill>
                <a:cs typeface="Times New Roman" panose="02020603050405020304" pitchFamily="18" charset="0"/>
                <a:sym typeface="Kingsoft Phonetic Plain" pitchFamily="2" charset="2"/>
              </a:rPr>
              <a:t> Q)</a:t>
            </a:r>
            <a:r>
              <a:rPr kumimoji="0" lang="en-US" altLang="zh-CN" sz="1800" dirty="0">
                <a:solidFill>
                  <a:srgbClr val="FF0000"/>
                </a:solidFill>
                <a:cs typeface="Times New Roman" panose="02020603050405020304" pitchFamily="18" charset="0"/>
                <a:sym typeface="Symbol" panose="05050102010706020507" pitchFamily="18" charset="2"/>
              </a:rPr>
              <a:t> </a:t>
            </a:r>
            <a:r>
              <a:rPr lang="en-US" altLang="zh-CN" sz="1800" b="1" dirty="0">
                <a:solidFill>
                  <a:srgbClr val="FF0000"/>
                </a:solidFill>
                <a:cs typeface="Times New Roman" panose="02020603050405020304" pitchFamily="18" charset="0"/>
                <a:sym typeface="Symbol" panose="05050102010706020507" pitchFamily="18" charset="2"/>
              </a:rPr>
              <a:t> </a:t>
            </a:r>
            <a:r>
              <a:rPr lang="en-US" altLang="zh-CN" sz="1800" b="1">
                <a:solidFill>
                  <a:srgbClr val="FF0000"/>
                </a:solidFill>
                <a:cs typeface="Times New Roman" panose="02020603050405020304" pitchFamily="18" charset="0"/>
                <a:sym typeface="Symbol" panose="05050102010706020507" pitchFamily="18" charset="2"/>
              </a:rPr>
              <a:t> </a:t>
            </a:r>
            <a:r>
              <a:rPr kumimoji="0" lang="en-US" altLang="zh-CN" sz="1800">
                <a:solidFill>
                  <a:srgbClr val="FF0000"/>
                </a:solidFill>
                <a:cs typeface="Times New Roman" panose="02020603050405020304" pitchFamily="18" charset="0"/>
                <a:sym typeface="Symbol" panose="05050102010706020507" pitchFamily="18" charset="2"/>
              </a:rPr>
              <a:t>R </a:t>
            </a:r>
            <a:r>
              <a:rPr kumimoji="0" lang="zh-CN" altLang="en-US" sz="1800" dirty="0">
                <a:solidFill>
                  <a:srgbClr val="FF0000"/>
                </a:solidFill>
                <a:cs typeface="Times New Roman" panose="02020603050405020304" pitchFamily="18" charset="0"/>
                <a:sym typeface="Symbol" panose="05050102010706020507" pitchFamily="18" charset="2"/>
              </a:rPr>
              <a:t>  </a:t>
            </a:r>
            <a:r>
              <a:rPr kumimoji="0" lang="zh-CN" altLang="en-US" sz="1800" b="1" dirty="0">
                <a:cs typeface="Times New Roman" panose="02020603050405020304" pitchFamily="18" charset="0"/>
                <a:sym typeface="Symbol" panose="05050102010706020507" pitchFamily="18" charset="2"/>
              </a:rPr>
              <a:t>或</a:t>
            </a:r>
            <a:r>
              <a:rPr kumimoji="0" lang="zh-CN" altLang="en-US" sz="1800" dirty="0">
                <a:solidFill>
                  <a:srgbClr val="FF0000"/>
                </a:solidFill>
                <a:cs typeface="Times New Roman" panose="02020603050405020304" pitchFamily="18" charset="0"/>
                <a:sym typeface="Symbol" panose="05050102010706020507" pitchFamily="18" charset="2"/>
              </a:rPr>
              <a:t>  </a:t>
            </a:r>
            <a:r>
              <a:rPr kumimoji="0" lang="en-US" altLang="zh-CN" sz="1800" dirty="0">
                <a:solidFill>
                  <a:srgbClr val="FF0000"/>
                </a:solidFill>
                <a:cs typeface="Times New Roman" panose="02020603050405020304" pitchFamily="18" charset="0"/>
                <a:sym typeface="Symbol" panose="05050102010706020507" pitchFamily="18" charset="2"/>
              </a:rPr>
              <a:t>R</a:t>
            </a:r>
            <a:r>
              <a:rPr lang="en-US" altLang="zh-CN" sz="1800" b="1" dirty="0">
                <a:solidFill>
                  <a:srgbClr val="FF0000"/>
                </a:solidFill>
                <a:cs typeface="Times New Roman" panose="02020603050405020304" pitchFamily="18" charset="0"/>
              </a:rPr>
              <a:t>(</a:t>
            </a:r>
            <a:r>
              <a:rPr lang="en-US" altLang="zh-CN" sz="1800" b="1" dirty="0">
                <a:solidFill>
                  <a:srgbClr val="FF0000"/>
                </a:solidFill>
                <a:cs typeface="Times New Roman" panose="02020603050405020304" pitchFamily="18" charset="0"/>
                <a:sym typeface="Symbol" panose="05050102010706020507" pitchFamily="18" charset="2"/>
              </a:rPr>
              <a:t>P</a:t>
            </a:r>
            <a:r>
              <a:rPr lang="en-US" altLang="zh-CN" sz="1800" b="1" dirty="0">
                <a:solidFill>
                  <a:srgbClr val="FF0000"/>
                </a:solidFill>
                <a:cs typeface="Times New Roman" panose="02020603050405020304" pitchFamily="18" charset="0"/>
                <a:sym typeface="Kingsoft Phonetic Plain" pitchFamily="2" charset="2"/>
              </a:rPr>
              <a:t> ∧ </a:t>
            </a:r>
            <a:r>
              <a:rPr lang="en-US" altLang="zh-CN" sz="1800" b="1" dirty="0">
                <a:solidFill>
                  <a:srgbClr val="FF0000"/>
                </a:solidFill>
                <a:cs typeface="Times New Roman" panose="02020603050405020304" pitchFamily="18" charset="0"/>
                <a:sym typeface="Symbol" panose="05050102010706020507" pitchFamily="18" charset="2"/>
              </a:rPr>
              <a:t></a:t>
            </a:r>
            <a:r>
              <a:rPr lang="en-US" altLang="zh-CN" sz="1800" b="1" dirty="0">
                <a:solidFill>
                  <a:srgbClr val="FF0000"/>
                </a:solidFill>
                <a:cs typeface="Times New Roman" panose="02020603050405020304" pitchFamily="18" charset="0"/>
                <a:sym typeface="Kingsoft Phonetic Plain" pitchFamily="2" charset="2"/>
              </a:rPr>
              <a:t>Q)</a:t>
            </a:r>
          </a:p>
          <a:p>
            <a:pPr indent="447675">
              <a:lnSpc>
                <a:spcPct val="150000"/>
              </a:lnSpc>
              <a:defRPr/>
            </a:pPr>
            <a:r>
              <a:rPr lang="zh-CN" altLang="en-US" sz="1800" dirty="0">
                <a:latin typeface="+mn-ea"/>
                <a:cs typeface="Arial" panose="020B0604020202020204" pitchFamily="34" charset="0"/>
              </a:rPr>
              <a:t>（</a:t>
            </a:r>
            <a:r>
              <a:rPr lang="en-US" altLang="zh-CN" sz="1800" dirty="0">
                <a:latin typeface="+mn-ea"/>
                <a:cs typeface="Arial" panose="020B0604020202020204" pitchFamily="34" charset="0"/>
              </a:rPr>
              <a:t>2</a:t>
            </a:r>
            <a:r>
              <a:rPr lang="zh-CN" altLang="en-US" sz="1800" dirty="0">
                <a:latin typeface="+mn-ea"/>
                <a:cs typeface="Arial" panose="020B0604020202020204" pitchFamily="34" charset="0"/>
              </a:rPr>
              <a:t>）</a:t>
            </a:r>
            <a:r>
              <a:rPr lang="en-US" altLang="zh-CN" sz="1800" b="1" dirty="0">
                <a:solidFill>
                  <a:srgbClr val="FF0000"/>
                </a:solidFill>
                <a:cs typeface="Times New Roman" panose="02020603050405020304" pitchFamily="18" charset="0"/>
              </a:rPr>
              <a:t>(</a:t>
            </a:r>
            <a:r>
              <a:rPr lang="en-US" altLang="zh-CN" sz="1800" b="1" dirty="0">
                <a:solidFill>
                  <a:srgbClr val="FF0000"/>
                </a:solidFill>
                <a:cs typeface="Times New Roman" panose="02020603050405020304" pitchFamily="18" charset="0"/>
                <a:sym typeface="Symbol" panose="05050102010706020507" pitchFamily="18" charset="2"/>
              </a:rPr>
              <a:t>P</a:t>
            </a:r>
            <a:r>
              <a:rPr lang="en-US" altLang="zh-CN" sz="1800" b="1" dirty="0">
                <a:solidFill>
                  <a:srgbClr val="FF0000"/>
                </a:solidFill>
                <a:cs typeface="Times New Roman" panose="02020603050405020304" pitchFamily="18" charset="0"/>
                <a:sym typeface="Kingsoft Phonetic Plain" pitchFamily="2" charset="2"/>
              </a:rPr>
              <a:t> </a:t>
            </a:r>
            <a:r>
              <a:rPr lang="en-US" altLang="zh-CN" sz="1800" b="1" dirty="0">
                <a:solidFill>
                  <a:srgbClr val="FF0000"/>
                </a:solidFill>
                <a:cs typeface="Times New Roman" panose="02020603050405020304" pitchFamily="18" charset="0"/>
              </a:rPr>
              <a:t>∨</a:t>
            </a:r>
            <a:r>
              <a:rPr lang="en-US" altLang="zh-CN" sz="1800" b="1" dirty="0">
                <a:solidFill>
                  <a:srgbClr val="FF0000"/>
                </a:solidFill>
                <a:cs typeface="Times New Roman" panose="02020603050405020304" pitchFamily="18" charset="0"/>
                <a:sym typeface="Kingsoft Phonetic Plain" pitchFamily="2" charset="2"/>
              </a:rPr>
              <a:t> </a:t>
            </a:r>
            <a:r>
              <a:rPr lang="en-US" altLang="zh-CN" sz="1800" b="1" dirty="0">
                <a:solidFill>
                  <a:srgbClr val="FF0000"/>
                </a:solidFill>
                <a:cs typeface="Times New Roman" panose="02020603050405020304" pitchFamily="18" charset="0"/>
                <a:sym typeface="Symbol" panose="05050102010706020507" pitchFamily="18" charset="2"/>
              </a:rPr>
              <a:t></a:t>
            </a:r>
            <a:r>
              <a:rPr lang="en-US" altLang="zh-CN" sz="1800" b="1" dirty="0">
                <a:solidFill>
                  <a:srgbClr val="FF0000"/>
                </a:solidFill>
                <a:cs typeface="Times New Roman" panose="02020603050405020304" pitchFamily="18" charset="0"/>
                <a:sym typeface="Kingsoft Phonetic Plain" pitchFamily="2" charset="2"/>
              </a:rPr>
              <a:t>Q)</a:t>
            </a:r>
            <a:r>
              <a:rPr kumimoji="0" lang="en-US" altLang="zh-CN" sz="1800" dirty="0">
                <a:solidFill>
                  <a:srgbClr val="FF0000"/>
                </a:solidFill>
                <a:cs typeface="Times New Roman" panose="02020603050405020304" pitchFamily="18" charset="0"/>
                <a:sym typeface="Symbol" panose="05050102010706020507" pitchFamily="18" charset="2"/>
              </a:rPr>
              <a:t> </a:t>
            </a:r>
            <a:r>
              <a:rPr lang="en-US" altLang="zh-CN" sz="1800" b="1" dirty="0">
                <a:solidFill>
                  <a:srgbClr val="FF0000"/>
                </a:solidFill>
                <a:cs typeface="Times New Roman" panose="02020603050405020304" pitchFamily="18" charset="0"/>
                <a:sym typeface="Symbol" panose="05050102010706020507" pitchFamily="18" charset="2"/>
              </a:rPr>
              <a:t>  </a:t>
            </a:r>
            <a:r>
              <a:rPr kumimoji="0" lang="en-US" altLang="zh-CN" sz="1800" dirty="0">
                <a:solidFill>
                  <a:srgbClr val="FF0000"/>
                </a:solidFill>
                <a:cs typeface="Times New Roman" panose="02020603050405020304" pitchFamily="18" charset="0"/>
                <a:sym typeface="Symbol" panose="05050102010706020507" pitchFamily="18" charset="2"/>
              </a:rPr>
              <a:t>R</a:t>
            </a:r>
            <a:endParaRPr lang="en-US" altLang="zh-CN" sz="1800" b="1" dirty="0">
              <a:solidFill>
                <a:srgbClr val="FF0000"/>
              </a:solidFill>
              <a:cs typeface="Times New Roman" panose="02020603050405020304" pitchFamily="18" charset="0"/>
              <a:sym typeface="Kingsoft Phonetic Plain" pitchFamily="2" charset="2"/>
            </a:endParaRPr>
          </a:p>
          <a:p>
            <a:pPr indent="447675">
              <a:lnSpc>
                <a:spcPct val="150000"/>
              </a:lnSpc>
              <a:defRPr/>
            </a:pPr>
            <a:r>
              <a:rPr lang="zh-CN" altLang="en-US" sz="1800" dirty="0">
                <a:cs typeface="Times New Roman" panose="02020603050405020304" pitchFamily="18" charset="0"/>
                <a:sym typeface="Kingsoft Phonetic Plain" pitchFamily="2" charset="2"/>
              </a:rPr>
              <a:t>（</a:t>
            </a:r>
            <a:r>
              <a:rPr lang="en-US" altLang="zh-CN" sz="1800" dirty="0">
                <a:cs typeface="Times New Roman" panose="02020603050405020304" pitchFamily="18" charset="0"/>
                <a:sym typeface="Kingsoft Phonetic Plain" pitchFamily="2" charset="2"/>
              </a:rPr>
              <a:t>3</a:t>
            </a:r>
            <a:r>
              <a:rPr lang="zh-CN" altLang="en-US" sz="1800" dirty="0">
                <a:cs typeface="Times New Roman" panose="02020603050405020304" pitchFamily="18" charset="0"/>
                <a:sym typeface="Kingsoft Phonetic Plain" pitchFamily="2" charset="2"/>
              </a:rPr>
              <a:t>）</a:t>
            </a:r>
            <a:r>
              <a:rPr kumimoji="0" lang="en-US" altLang="zh-CN" sz="1800" dirty="0">
                <a:solidFill>
                  <a:srgbClr val="FF0000"/>
                </a:solidFill>
                <a:cs typeface="Times New Roman" panose="02020603050405020304" pitchFamily="18" charset="0"/>
                <a:sym typeface="Symbol" panose="05050102010706020507" pitchFamily="18" charset="2"/>
              </a:rPr>
              <a:t>R </a:t>
            </a:r>
            <a:r>
              <a:rPr lang="en-US" altLang="zh-CN" sz="1800" b="1" dirty="0">
                <a:solidFill>
                  <a:srgbClr val="FF0000"/>
                </a:solidFill>
                <a:cs typeface="Times New Roman" panose="02020603050405020304" pitchFamily="18" charset="0"/>
                <a:sym typeface="Symbol" panose="05050102010706020507" pitchFamily="18" charset="2"/>
              </a:rPr>
              <a:t> </a:t>
            </a:r>
            <a:r>
              <a:rPr lang="en-US" altLang="zh-CN" sz="1800" b="1" dirty="0">
                <a:solidFill>
                  <a:srgbClr val="FF0000"/>
                </a:solidFill>
                <a:cs typeface="Times New Roman" panose="02020603050405020304" pitchFamily="18" charset="0"/>
              </a:rPr>
              <a:t>(</a:t>
            </a:r>
            <a:r>
              <a:rPr lang="en-US" altLang="zh-CN" sz="1800" b="1" dirty="0">
                <a:solidFill>
                  <a:srgbClr val="FF0000"/>
                </a:solidFill>
                <a:cs typeface="Times New Roman" panose="02020603050405020304" pitchFamily="18" charset="0"/>
                <a:sym typeface="Symbol" panose="05050102010706020507" pitchFamily="18" charset="2"/>
              </a:rPr>
              <a:t>P</a:t>
            </a:r>
            <a:r>
              <a:rPr lang="en-US" altLang="zh-CN" sz="1800" b="1" dirty="0">
                <a:solidFill>
                  <a:srgbClr val="FF0000"/>
                </a:solidFill>
                <a:cs typeface="Times New Roman" panose="02020603050405020304" pitchFamily="18" charset="0"/>
                <a:sym typeface="Kingsoft Phonetic Plain" pitchFamily="2" charset="2"/>
              </a:rPr>
              <a:t> ∧ Q)</a:t>
            </a:r>
          </a:p>
          <a:p>
            <a:pPr indent="447675">
              <a:lnSpc>
                <a:spcPct val="150000"/>
              </a:lnSpc>
              <a:defRPr/>
            </a:pPr>
            <a:r>
              <a:rPr lang="zh-CN" altLang="en-US" sz="1800" dirty="0">
                <a:cs typeface="Times New Roman" panose="02020603050405020304" pitchFamily="18" charset="0"/>
                <a:sym typeface="Kingsoft Phonetic Plain" pitchFamily="2" charset="2"/>
              </a:rPr>
              <a:t>（</a:t>
            </a:r>
            <a:r>
              <a:rPr lang="en-US" altLang="zh-CN" sz="1800" dirty="0">
                <a:cs typeface="Times New Roman" panose="02020603050405020304" pitchFamily="18" charset="0"/>
                <a:sym typeface="Kingsoft Phonetic Plain" pitchFamily="2" charset="2"/>
              </a:rPr>
              <a:t>4</a:t>
            </a:r>
            <a:r>
              <a:rPr lang="zh-CN" altLang="en-US" sz="1800" dirty="0">
                <a:cs typeface="Times New Roman" panose="02020603050405020304" pitchFamily="18" charset="0"/>
                <a:sym typeface="Kingsoft Phonetic Plain" pitchFamily="2" charset="2"/>
              </a:rPr>
              <a:t>）</a:t>
            </a:r>
            <a:r>
              <a:rPr lang="en-US" altLang="zh-CN" sz="1800" b="1" dirty="0">
                <a:solidFill>
                  <a:srgbClr val="FF0000"/>
                </a:solidFill>
                <a:cs typeface="Times New Roman" panose="02020603050405020304" pitchFamily="18" charset="0"/>
                <a:sym typeface="Kingsoft Phonetic Plain" pitchFamily="2" charset="2"/>
              </a:rPr>
              <a:t>R</a:t>
            </a:r>
            <a:endParaRPr lang="en-US" altLang="zh-CN" sz="1800" dirty="0">
              <a:latin typeface="+mn-ea"/>
              <a:cs typeface="Arial" panose="020B0604020202020204" pitchFamily="34" charset="0"/>
            </a:endParaRPr>
          </a:p>
        </p:txBody>
      </p:sp>
    </p:spTree>
    <p:extLst>
      <p:ext uri="{BB962C8B-B14F-4D97-AF65-F5344CB8AC3E}">
        <p14:creationId xmlns:p14="http://schemas.microsoft.com/office/powerpoint/2010/main" val="333419474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339833" y="793293"/>
            <a:ext cx="9392745" cy="449341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fontScale="92500" lnSpcReduction="10000"/>
          </a:bodyPr>
          <a:lstStyle/>
          <a:p>
            <a:pPr marL="0" indent="0" algn="just" fontAlgn="auto">
              <a:lnSpc>
                <a:spcPct val="170000"/>
              </a:lnSpc>
              <a:spcAft>
                <a:spcPts val="0"/>
              </a:spcAft>
              <a:buSzPct val="80000"/>
              <a:buNone/>
              <a:defRPr/>
            </a:pPr>
            <a:r>
              <a:rPr lang="zh-CN" altLang="en-US" sz="1900" b="1" dirty="0"/>
              <a:t>引入：计算机中的数据（常见的图像为例）</a:t>
            </a:r>
            <a:endParaRPr lang="en-US" altLang="zh-CN" sz="1900" b="1" dirty="0"/>
          </a:p>
          <a:p>
            <a:pPr marL="0" indent="0" algn="just" fontAlgn="auto">
              <a:lnSpc>
                <a:spcPct val="170000"/>
              </a:lnSpc>
              <a:spcAft>
                <a:spcPts val="0"/>
              </a:spcAft>
              <a:buSzPct val="80000"/>
              <a:buNone/>
              <a:defRPr/>
            </a:pPr>
            <a:endParaRPr lang="en-US" altLang="zh-CN" sz="1900" b="1" dirty="0"/>
          </a:p>
          <a:p>
            <a:pPr marL="0" indent="0" algn="just" fontAlgn="auto">
              <a:lnSpc>
                <a:spcPct val="170000"/>
              </a:lnSpc>
              <a:spcAft>
                <a:spcPts val="0"/>
              </a:spcAft>
              <a:buSzPct val="80000"/>
              <a:buNone/>
              <a:defRPr/>
            </a:pPr>
            <a:endParaRPr lang="en-US" altLang="zh-CN" sz="1900" b="1" dirty="0"/>
          </a:p>
          <a:p>
            <a:pPr marL="0" indent="0" algn="just" fontAlgn="auto">
              <a:lnSpc>
                <a:spcPct val="170000"/>
              </a:lnSpc>
              <a:spcAft>
                <a:spcPts val="0"/>
              </a:spcAft>
              <a:buSzPct val="80000"/>
              <a:buNone/>
              <a:defRPr/>
            </a:pPr>
            <a:endParaRPr lang="en-US" altLang="zh-CN" sz="1900" b="1" dirty="0"/>
          </a:p>
          <a:p>
            <a:pPr marL="0" indent="0" algn="just" fontAlgn="auto">
              <a:lnSpc>
                <a:spcPct val="170000"/>
              </a:lnSpc>
              <a:spcAft>
                <a:spcPts val="0"/>
              </a:spcAft>
              <a:buSzPct val="80000"/>
              <a:buNone/>
              <a:defRPr/>
            </a:pPr>
            <a:endParaRPr lang="en-US" altLang="zh-CN" sz="1900" b="1" dirty="0"/>
          </a:p>
          <a:p>
            <a:pPr marL="0" indent="0" algn="just" fontAlgn="auto">
              <a:lnSpc>
                <a:spcPct val="170000"/>
              </a:lnSpc>
              <a:spcAft>
                <a:spcPts val="0"/>
              </a:spcAft>
              <a:buSzPct val="80000"/>
              <a:buNone/>
              <a:defRPr/>
            </a:pPr>
            <a:r>
              <a:rPr lang="zh-CN" altLang="en-US" sz="1900" dirty="0"/>
              <a:t>问题：</a:t>
            </a:r>
            <a:endParaRPr lang="en-US" altLang="zh-CN" sz="1900" dirty="0"/>
          </a:p>
          <a:p>
            <a:pPr marL="0" indent="0" algn="just" fontAlgn="auto">
              <a:lnSpc>
                <a:spcPct val="170000"/>
              </a:lnSpc>
              <a:spcAft>
                <a:spcPts val="0"/>
              </a:spcAft>
              <a:buSzPct val="80000"/>
              <a:buNone/>
              <a:defRPr/>
            </a:pPr>
            <a:r>
              <a:rPr lang="en-US" altLang="zh-CN" sz="1900" dirty="0"/>
              <a:t>1.</a:t>
            </a:r>
            <a:r>
              <a:rPr lang="zh-CN" altLang="en-US" sz="1900" dirty="0"/>
              <a:t>图像整体上都用什么样的数据形式（结构）表示呢？</a:t>
            </a:r>
            <a:endParaRPr lang="en-US" altLang="zh-CN" sz="1900" dirty="0"/>
          </a:p>
          <a:p>
            <a:pPr marL="0" indent="0" algn="just" fontAlgn="auto">
              <a:lnSpc>
                <a:spcPct val="170000"/>
              </a:lnSpc>
              <a:spcAft>
                <a:spcPts val="0"/>
              </a:spcAft>
              <a:buSzPct val="80000"/>
              <a:buNone/>
              <a:defRPr/>
            </a:pPr>
            <a:r>
              <a:rPr lang="en-US" altLang="zh-CN" sz="1900" dirty="0"/>
              <a:t>2.</a:t>
            </a:r>
            <a:r>
              <a:rPr lang="zh-CN" altLang="en-US" sz="1900" dirty="0"/>
              <a:t>这些数据间的关系呢？</a:t>
            </a:r>
            <a:endParaRPr lang="en-US" altLang="zh-CN" sz="1900" dirty="0"/>
          </a:p>
          <a:p>
            <a:pPr marL="0" indent="0" algn="just" fontAlgn="auto">
              <a:lnSpc>
                <a:spcPct val="170000"/>
              </a:lnSpc>
              <a:spcAft>
                <a:spcPts val="0"/>
              </a:spcAft>
              <a:buSzPct val="80000"/>
              <a:buNone/>
              <a:defRPr/>
            </a:pPr>
            <a:r>
              <a:rPr lang="en-US" altLang="zh-CN" sz="1900" dirty="0"/>
              <a:t>3.</a:t>
            </a:r>
            <a:r>
              <a:rPr lang="zh-CN" altLang="en-US" sz="1900" dirty="0"/>
              <a:t>怎么表示才能被计算机处理？</a:t>
            </a:r>
            <a:endParaRPr lang="en-US" altLang="zh-CN" sz="1900" dirty="0"/>
          </a:p>
          <a:p>
            <a:pPr marL="0" indent="0" algn="just" fontAlgn="auto">
              <a:lnSpc>
                <a:spcPct val="170000"/>
              </a:lnSpc>
              <a:spcAft>
                <a:spcPts val="0"/>
              </a:spcAft>
              <a:buSzPct val="80000"/>
              <a:buNone/>
              <a:defRPr/>
            </a:pPr>
            <a:endParaRPr lang="en-US" altLang="zh-CN" sz="1900" dirty="0"/>
          </a:p>
          <a:p>
            <a:pPr marL="0" indent="0" algn="just" fontAlgn="auto">
              <a:lnSpc>
                <a:spcPct val="170000"/>
              </a:lnSpc>
              <a:spcAft>
                <a:spcPts val="0"/>
              </a:spcAft>
              <a:buSzPct val="80000"/>
              <a:buNone/>
              <a:defRPr/>
            </a:pPr>
            <a:endParaRPr lang="en-US" altLang="zh-CN" sz="2100" dirty="0"/>
          </a:p>
          <a:p>
            <a:pPr marL="268287" indent="0" algn="just" fontAlgn="auto">
              <a:lnSpc>
                <a:spcPct val="150000"/>
              </a:lnSpc>
              <a:spcAft>
                <a:spcPts val="0"/>
              </a:spcAft>
              <a:buClr>
                <a:srgbClr val="7030A0"/>
              </a:buClr>
              <a:buSzPct val="80000"/>
              <a:buNone/>
              <a:defRPr/>
            </a:pPr>
            <a:endParaRPr lang="zh-CN" altLang="zh-CN" sz="2100" dirty="0"/>
          </a:p>
          <a:p>
            <a:pPr marL="717550" indent="-449263" algn="just" fontAlgn="auto">
              <a:lnSpc>
                <a:spcPct val="150000"/>
              </a:lnSpc>
              <a:spcAft>
                <a:spcPts val="0"/>
              </a:spcAft>
              <a:buClr>
                <a:srgbClr val="7030A0"/>
              </a:buClr>
              <a:buSzPct val="80000"/>
              <a:buFont typeface="Wingdings" panose="05000000000000000000" pitchFamily="2" charset="2"/>
              <a:buChar char="n"/>
              <a:defRPr/>
            </a:pPr>
            <a:endParaRPr lang="zh-CN" altLang="zh-CN" sz="3600" b="1" dirty="0">
              <a:solidFill>
                <a:srgbClr val="3366FF"/>
              </a:solidFill>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6</a:t>
            </a:fld>
            <a:endParaRPr lang="zh-CN" altLang="en-US" dirty="0"/>
          </a:p>
        </p:txBody>
      </p:sp>
      <p:sp>
        <p:nvSpPr>
          <p:cNvPr id="4" name="文本框 3"/>
          <p:cNvSpPr txBox="1"/>
          <p:nvPr/>
        </p:nvSpPr>
        <p:spPr>
          <a:xfrm>
            <a:off x="1534508" y="126595"/>
            <a:ext cx="1660635" cy="492443"/>
          </a:xfrm>
          <a:prstGeom prst="rect">
            <a:avLst/>
          </a:prstGeom>
          <a:noFill/>
        </p:spPr>
        <p:txBody>
          <a:bodyPr wrap="square" rtlCol="0">
            <a:spAutoFit/>
          </a:bodyPr>
          <a:lstStyle/>
          <a:p>
            <a:r>
              <a:rPr lang="en-US" altLang="zh-CN" dirty="0">
                <a:solidFill>
                  <a:schemeClr val="bg1"/>
                </a:solidFill>
              </a:rPr>
              <a:t>——</a:t>
            </a:r>
            <a:r>
              <a:rPr lang="zh-CN" altLang="en-US" sz="2600" b="1" dirty="0">
                <a:solidFill>
                  <a:schemeClr val="bg1"/>
                </a:solidFill>
              </a:rPr>
              <a:t>引言</a:t>
            </a:r>
          </a:p>
        </p:txBody>
      </p:sp>
      <p:pic>
        <p:nvPicPr>
          <p:cNvPr id="6" name="图片 5">
            <a:extLst>
              <a:ext uri="{FF2B5EF4-FFF2-40B4-BE49-F238E27FC236}">
                <a16:creationId xmlns:a16="http://schemas.microsoft.com/office/drawing/2014/main" id="{19642FE4-3C73-4ECF-9CE0-389E4F0C383D}"/>
              </a:ext>
            </a:extLst>
          </p:cNvPr>
          <p:cNvPicPr>
            <a:picLocks noChangeAspect="1"/>
          </p:cNvPicPr>
          <p:nvPr/>
        </p:nvPicPr>
        <p:blipFill rotWithShape="1">
          <a:blip r:embed="rId3"/>
          <a:srcRect b="53584"/>
          <a:stretch/>
        </p:blipFill>
        <p:spPr>
          <a:xfrm>
            <a:off x="665419" y="1619460"/>
            <a:ext cx="3398811" cy="1676176"/>
          </a:xfrm>
          <a:prstGeom prst="rect">
            <a:avLst/>
          </a:prstGeom>
        </p:spPr>
      </p:pic>
      <p:pic>
        <p:nvPicPr>
          <p:cNvPr id="7" name="图片 6">
            <a:extLst>
              <a:ext uri="{FF2B5EF4-FFF2-40B4-BE49-F238E27FC236}">
                <a16:creationId xmlns:a16="http://schemas.microsoft.com/office/drawing/2014/main" id="{31FD4ECE-7900-425A-ADF6-C3C23E62356F}"/>
              </a:ext>
            </a:extLst>
          </p:cNvPr>
          <p:cNvPicPr>
            <a:picLocks noChangeAspect="1"/>
          </p:cNvPicPr>
          <p:nvPr/>
        </p:nvPicPr>
        <p:blipFill rotWithShape="1">
          <a:blip r:embed="rId3"/>
          <a:srcRect t="46627"/>
          <a:stretch/>
        </p:blipFill>
        <p:spPr>
          <a:xfrm>
            <a:off x="4518045" y="1493828"/>
            <a:ext cx="3398811" cy="1927440"/>
          </a:xfrm>
          <a:prstGeom prst="rect">
            <a:avLst/>
          </a:prstGeom>
        </p:spPr>
      </p:pic>
      <p:sp>
        <p:nvSpPr>
          <p:cNvPr id="5" name="箭头: 右 4">
            <a:extLst>
              <a:ext uri="{FF2B5EF4-FFF2-40B4-BE49-F238E27FC236}">
                <a16:creationId xmlns:a16="http://schemas.microsoft.com/office/drawing/2014/main" id="{805E190F-2C50-4752-B0F4-C59EBCC965EF}"/>
              </a:ext>
            </a:extLst>
          </p:cNvPr>
          <p:cNvSpPr/>
          <p:nvPr/>
        </p:nvSpPr>
        <p:spPr bwMode="auto">
          <a:xfrm>
            <a:off x="4064230" y="2457548"/>
            <a:ext cx="453815" cy="201832"/>
          </a:xfrm>
          <a:prstGeom prst="rightArrow">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5848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9812">
                                            <p:txEl>
                                              <p:pRg st="5" end="5"/>
                                            </p:txEl>
                                          </p:spTgt>
                                        </p:tgtEl>
                                        <p:attrNameLst>
                                          <p:attrName>style.visibility</p:attrName>
                                        </p:attrNameLst>
                                      </p:cBhvr>
                                      <p:to>
                                        <p:strVal val="visible"/>
                                      </p:to>
                                    </p:set>
                                    <p:animEffect transition="in" filter="strips(downRight)">
                                      <p:cBhvr>
                                        <p:cTn id="7" dur="500"/>
                                        <p:tgtEl>
                                          <p:spTgt spid="119812">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19812">
                                            <p:txEl>
                                              <p:pRg st="6" end="6"/>
                                            </p:txEl>
                                          </p:spTgt>
                                        </p:tgtEl>
                                        <p:attrNameLst>
                                          <p:attrName>style.visibility</p:attrName>
                                        </p:attrNameLst>
                                      </p:cBhvr>
                                      <p:to>
                                        <p:strVal val="visible"/>
                                      </p:to>
                                    </p:set>
                                    <p:animEffect transition="in" filter="strips(downRight)">
                                      <p:cBhvr>
                                        <p:cTn id="12" dur="500"/>
                                        <p:tgtEl>
                                          <p:spTgt spid="119812">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19812">
                                            <p:txEl>
                                              <p:pRg st="7" end="7"/>
                                            </p:txEl>
                                          </p:spTgt>
                                        </p:tgtEl>
                                        <p:attrNameLst>
                                          <p:attrName>style.visibility</p:attrName>
                                        </p:attrNameLst>
                                      </p:cBhvr>
                                      <p:to>
                                        <p:strVal val="visible"/>
                                      </p:to>
                                    </p:set>
                                    <p:animEffect transition="in" filter="strips(downRight)">
                                      <p:cBhvr>
                                        <p:cTn id="17" dur="500"/>
                                        <p:tgtEl>
                                          <p:spTgt spid="119812">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19812">
                                            <p:txEl>
                                              <p:pRg st="8" end="8"/>
                                            </p:txEl>
                                          </p:spTgt>
                                        </p:tgtEl>
                                        <p:attrNameLst>
                                          <p:attrName>style.visibility</p:attrName>
                                        </p:attrNameLst>
                                      </p:cBhvr>
                                      <p:to>
                                        <p:strVal val="visible"/>
                                      </p:to>
                                    </p:set>
                                    <p:animEffect transition="in" filter="strips(downRight)">
                                      <p:cBhvr>
                                        <p:cTn id="22" dur="500"/>
                                        <p:tgtEl>
                                          <p:spTgt spid="1198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60</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8" name="Text Box 2"/>
          <p:cNvSpPr txBox="1">
            <a:spLocks noChangeArrowheads="1"/>
          </p:cNvSpPr>
          <p:nvPr/>
        </p:nvSpPr>
        <p:spPr bwMode="auto">
          <a:xfrm>
            <a:off x="463657" y="857311"/>
            <a:ext cx="2412893"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marL="0" indent="0">
              <a:spcBef>
                <a:spcPct val="50000"/>
              </a:spcBef>
              <a:buClr>
                <a:schemeClr val="bg1"/>
              </a:buClr>
              <a:buNone/>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1-4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真值表</a:t>
            </a:r>
          </a:p>
        </p:txBody>
      </p:sp>
      <p:sp>
        <p:nvSpPr>
          <p:cNvPr id="9" name="Rectangle 6"/>
          <p:cNvSpPr>
            <a:spLocks noChangeArrowheads="1"/>
          </p:cNvSpPr>
          <p:nvPr/>
        </p:nvSpPr>
        <p:spPr bwMode="auto">
          <a:xfrm>
            <a:off x="463657" y="1618804"/>
            <a:ext cx="9048205" cy="4247317"/>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342900" indent="-342900">
              <a:lnSpc>
                <a:spcPct val="150000"/>
              </a:lnSpc>
              <a:buClr>
                <a:schemeClr val="accent6"/>
              </a:buClr>
              <a:buFont typeface="Wingdings" panose="05000000000000000000" pitchFamily="2" charset="2"/>
              <a:buChar char="n"/>
            </a:pPr>
            <a:r>
              <a:rPr lang="zh-CN" altLang="en-US" sz="2000" dirty="0">
                <a:latin typeface="+mn-ea"/>
                <a:ea typeface="+mn-ea"/>
                <a:cs typeface="Times New Roman" panose="02020603050405020304" pitchFamily="18" charset="0"/>
              </a:rPr>
              <a:t> </a:t>
            </a:r>
            <a:r>
              <a:rPr kumimoji="0" lang="zh-CN" altLang="en-US" sz="2000" dirty="0">
                <a:latin typeface="+mn-ea"/>
                <a:ea typeface="+mn-ea"/>
              </a:rPr>
              <a:t>如果命题标识符表示一个具体、确定的命题，称为一个确定的</a:t>
            </a:r>
            <a:r>
              <a:rPr kumimoji="0" lang="zh-CN" altLang="en-US" sz="2000" b="1" dirty="0">
                <a:solidFill>
                  <a:srgbClr val="FF0000"/>
                </a:solidFill>
                <a:latin typeface="+mn-ea"/>
                <a:ea typeface="+mn-ea"/>
              </a:rPr>
              <a:t>命题</a:t>
            </a:r>
            <a:r>
              <a:rPr kumimoji="0" lang="zh-CN" altLang="en-US" sz="2000" dirty="0">
                <a:latin typeface="+mn-ea"/>
                <a:ea typeface="+mn-ea"/>
              </a:rPr>
              <a:t>。</a:t>
            </a:r>
          </a:p>
          <a:p>
            <a:pPr marL="342900" indent="-342900">
              <a:lnSpc>
                <a:spcPct val="150000"/>
              </a:lnSpc>
              <a:buClr>
                <a:schemeClr val="accent6"/>
              </a:buClr>
              <a:buFont typeface="Wingdings" panose="05000000000000000000" pitchFamily="2" charset="2"/>
              <a:buChar char="n"/>
            </a:pPr>
            <a:r>
              <a:rPr kumimoji="0" lang="zh-CN" altLang="en-US" sz="2000" dirty="0">
                <a:latin typeface="+mn-ea"/>
                <a:ea typeface="+mn-ea"/>
              </a:rPr>
              <a:t> 如果命题标识符表示任意一个命题，称为</a:t>
            </a:r>
            <a:r>
              <a:rPr kumimoji="0" lang="zh-CN" altLang="en-US" sz="2000" b="1" dirty="0">
                <a:solidFill>
                  <a:srgbClr val="FF0000"/>
                </a:solidFill>
                <a:latin typeface="+mn-ea"/>
                <a:ea typeface="+mn-ea"/>
              </a:rPr>
              <a:t>命题变元</a:t>
            </a:r>
            <a:r>
              <a:rPr kumimoji="0" lang="zh-CN" altLang="en-US" sz="2000" dirty="0">
                <a:latin typeface="+mn-ea"/>
                <a:ea typeface="+mn-ea"/>
              </a:rPr>
              <a:t>。</a:t>
            </a:r>
            <a:endParaRPr kumimoji="0" lang="en-US" altLang="zh-CN" sz="2000" dirty="0">
              <a:latin typeface="+mn-ea"/>
              <a:ea typeface="+mn-ea"/>
            </a:endParaRPr>
          </a:p>
          <a:p>
            <a:pPr marL="447675" indent="-447675" algn="just">
              <a:lnSpc>
                <a:spcPct val="150000"/>
              </a:lnSpc>
              <a:buClr>
                <a:schemeClr val="accent6"/>
              </a:buClr>
            </a:pPr>
            <a:r>
              <a:rPr kumimoji="0" lang="en-US" altLang="zh-CN" sz="2000" b="1" dirty="0">
                <a:latin typeface="黑体" panose="02010609060101010101" pitchFamily="49" charset="-122"/>
                <a:ea typeface="黑体" panose="02010609060101010101" pitchFamily="49" charset="-122"/>
              </a:rPr>
              <a:t>【</a:t>
            </a:r>
            <a:r>
              <a:rPr kumimoji="0" lang="zh-CN" altLang="en-US" sz="2000" b="1" dirty="0">
                <a:latin typeface="黑体" panose="02010609060101010101" pitchFamily="49" charset="-122"/>
                <a:ea typeface="黑体" panose="02010609060101010101" pitchFamily="49" charset="-122"/>
              </a:rPr>
              <a:t>定义</a:t>
            </a:r>
            <a:r>
              <a:rPr kumimoji="0" lang="en-US" altLang="zh-CN" sz="2000" b="1" dirty="0">
                <a:latin typeface="黑体" panose="02010609060101010101" pitchFamily="49" charset="-122"/>
                <a:ea typeface="黑体" panose="02010609060101010101" pitchFamily="49" charset="-122"/>
              </a:rPr>
              <a:t>1-4.1】</a:t>
            </a:r>
            <a:r>
              <a:rPr kumimoji="0" lang="zh-CN" altLang="en-US" sz="2000" dirty="0">
                <a:solidFill>
                  <a:srgbClr val="000000"/>
                </a:solidFill>
                <a:ea typeface="+mn-ea"/>
                <a:cs typeface="Times New Roman" panose="02020603050405020304" pitchFamily="18" charset="0"/>
              </a:rPr>
              <a:t>设</a:t>
            </a:r>
            <a:r>
              <a:rPr kumimoji="0" lang="en-US" altLang="zh-CN" sz="2000" noProof="1">
                <a:solidFill>
                  <a:srgbClr val="000000"/>
                </a:solidFill>
                <a:ea typeface="+mn-ea"/>
                <a:cs typeface="Times New Roman" panose="02020603050405020304" pitchFamily="18" charset="0"/>
              </a:rPr>
              <a:t>P</a:t>
            </a:r>
            <a:r>
              <a:rPr kumimoji="0" lang="en-US" altLang="zh-CN" sz="2000" baseline="-25000" noProof="1">
                <a:solidFill>
                  <a:srgbClr val="000000"/>
                </a:solidFill>
                <a:ea typeface="+mn-ea"/>
                <a:cs typeface="Times New Roman" panose="02020603050405020304" pitchFamily="18" charset="0"/>
              </a:rPr>
              <a:t>1</a:t>
            </a:r>
            <a:r>
              <a:rPr kumimoji="0" lang="en-US" altLang="zh-CN" sz="2000" dirty="0">
                <a:solidFill>
                  <a:srgbClr val="000000"/>
                </a:solidFill>
                <a:ea typeface="+mn-ea"/>
                <a:cs typeface="Times New Roman" panose="02020603050405020304" pitchFamily="18" charset="0"/>
              </a:rPr>
              <a:t>,</a:t>
            </a:r>
            <a:r>
              <a:rPr kumimoji="0" lang="en-US" altLang="zh-CN" sz="2000" noProof="1">
                <a:solidFill>
                  <a:srgbClr val="000000"/>
                </a:solidFill>
                <a:ea typeface="+mn-ea"/>
                <a:cs typeface="Times New Roman" panose="02020603050405020304" pitchFamily="18" charset="0"/>
              </a:rPr>
              <a:t>P</a:t>
            </a:r>
            <a:r>
              <a:rPr kumimoji="0" lang="en-US" altLang="zh-CN" sz="2000" baseline="-25000" noProof="1">
                <a:solidFill>
                  <a:srgbClr val="000000"/>
                </a:solidFill>
                <a:ea typeface="+mn-ea"/>
                <a:cs typeface="Times New Roman" panose="02020603050405020304" pitchFamily="18" charset="0"/>
              </a:rPr>
              <a:t>2</a:t>
            </a:r>
            <a:r>
              <a:rPr kumimoji="0" lang="en-US" altLang="zh-CN" sz="2000" dirty="0">
                <a:solidFill>
                  <a:srgbClr val="000000"/>
                </a:solidFill>
                <a:ea typeface="+mn-ea"/>
                <a:cs typeface="Times New Roman" panose="02020603050405020304" pitchFamily="18" charset="0"/>
              </a:rPr>
              <a:t>,…,</a:t>
            </a:r>
            <a:r>
              <a:rPr kumimoji="0" lang="en-US" altLang="zh-CN" sz="2000" noProof="1">
                <a:solidFill>
                  <a:srgbClr val="000000"/>
                </a:solidFill>
                <a:ea typeface="+mn-ea"/>
                <a:cs typeface="Times New Roman" panose="02020603050405020304" pitchFamily="18" charset="0"/>
              </a:rPr>
              <a:t>P</a:t>
            </a:r>
            <a:r>
              <a:rPr kumimoji="0" lang="en-US" altLang="zh-CN" sz="2000" baseline="-25000" noProof="1">
                <a:solidFill>
                  <a:srgbClr val="000000"/>
                </a:solidFill>
                <a:ea typeface="+mn-ea"/>
                <a:cs typeface="Times New Roman" panose="02020603050405020304" pitchFamily="18" charset="0"/>
              </a:rPr>
              <a:t>n</a:t>
            </a:r>
            <a:r>
              <a:rPr kumimoji="0" lang="zh-CN" altLang="en-US" sz="2000" noProof="1">
                <a:solidFill>
                  <a:srgbClr val="000000"/>
                </a:solidFill>
                <a:ea typeface="+mn-ea"/>
                <a:cs typeface="Times New Roman" panose="02020603050405020304" pitchFamily="18" charset="0"/>
              </a:rPr>
              <a:t>是出现在命题公式</a:t>
            </a:r>
            <a:r>
              <a:rPr kumimoji="0" lang="en-US" altLang="zh-CN" sz="2000" noProof="1">
                <a:solidFill>
                  <a:srgbClr val="000000"/>
                </a:solidFill>
                <a:ea typeface="+mn-ea"/>
                <a:cs typeface="Times New Roman" panose="02020603050405020304" pitchFamily="18" charset="0"/>
              </a:rPr>
              <a:t>P</a:t>
            </a:r>
            <a:r>
              <a:rPr kumimoji="0" lang="zh-CN" altLang="en-US" sz="2000" noProof="1">
                <a:solidFill>
                  <a:srgbClr val="000000"/>
                </a:solidFill>
                <a:ea typeface="+mn-ea"/>
                <a:cs typeface="Times New Roman" panose="02020603050405020304" pitchFamily="18" charset="0"/>
              </a:rPr>
              <a:t>中的所有命题变元</a:t>
            </a:r>
            <a:r>
              <a:rPr kumimoji="0" lang="zh-CN" altLang="zh-CN" sz="2000" noProof="1">
                <a:solidFill>
                  <a:srgbClr val="000000"/>
                </a:solidFill>
                <a:ea typeface="+mn-ea"/>
                <a:cs typeface="Times New Roman" panose="02020603050405020304" pitchFamily="18" charset="0"/>
              </a:rPr>
              <a:t>，</a:t>
            </a:r>
            <a:r>
              <a:rPr kumimoji="0" lang="zh-CN" altLang="en-US" sz="2000" noProof="1">
                <a:solidFill>
                  <a:srgbClr val="000000"/>
                </a:solidFill>
                <a:ea typeface="+mn-ea"/>
                <a:cs typeface="Times New Roman" panose="02020603050405020304" pitchFamily="18" charset="0"/>
              </a:rPr>
              <a:t>指定</a:t>
            </a:r>
            <a:r>
              <a:rPr kumimoji="0" lang="en-US" altLang="zh-CN" sz="2000" noProof="1">
                <a:solidFill>
                  <a:srgbClr val="000000"/>
                </a:solidFill>
                <a:ea typeface="+mn-ea"/>
                <a:cs typeface="Times New Roman" panose="02020603050405020304" pitchFamily="18" charset="0"/>
              </a:rPr>
              <a:t>P</a:t>
            </a:r>
            <a:r>
              <a:rPr kumimoji="0" lang="en-US" altLang="zh-CN" sz="2000" baseline="-25000" noProof="1">
                <a:solidFill>
                  <a:srgbClr val="000000"/>
                </a:solidFill>
                <a:ea typeface="+mn-ea"/>
                <a:cs typeface="Times New Roman" panose="02020603050405020304" pitchFamily="18" charset="0"/>
              </a:rPr>
              <a:t>1</a:t>
            </a:r>
            <a:r>
              <a:rPr kumimoji="0" lang="en-US" altLang="zh-CN" sz="2000" dirty="0">
                <a:solidFill>
                  <a:srgbClr val="000000"/>
                </a:solidFill>
                <a:ea typeface="+mn-ea"/>
                <a:cs typeface="Times New Roman" panose="02020603050405020304" pitchFamily="18" charset="0"/>
              </a:rPr>
              <a:t>,</a:t>
            </a:r>
            <a:r>
              <a:rPr kumimoji="0" lang="en-US" altLang="zh-CN" sz="2000" noProof="1">
                <a:solidFill>
                  <a:srgbClr val="000000"/>
                </a:solidFill>
                <a:ea typeface="+mn-ea"/>
                <a:cs typeface="Times New Roman" panose="02020603050405020304" pitchFamily="18" charset="0"/>
              </a:rPr>
              <a:t>P</a:t>
            </a:r>
            <a:r>
              <a:rPr kumimoji="0" lang="en-US" altLang="zh-CN" sz="2000" baseline="-25000" noProof="1">
                <a:solidFill>
                  <a:srgbClr val="000000"/>
                </a:solidFill>
                <a:ea typeface="+mn-ea"/>
                <a:cs typeface="Times New Roman" panose="02020603050405020304" pitchFamily="18" charset="0"/>
              </a:rPr>
              <a:t>2</a:t>
            </a:r>
            <a:r>
              <a:rPr kumimoji="0" lang="en-US" altLang="zh-CN" sz="2000" dirty="0">
                <a:solidFill>
                  <a:srgbClr val="000000"/>
                </a:solidFill>
                <a:ea typeface="+mn-ea"/>
                <a:cs typeface="Times New Roman" panose="02020603050405020304" pitchFamily="18" charset="0"/>
              </a:rPr>
              <a:t>, …, </a:t>
            </a:r>
            <a:r>
              <a:rPr kumimoji="0" lang="en-US" altLang="zh-CN" sz="2000" noProof="1">
                <a:solidFill>
                  <a:srgbClr val="000000"/>
                </a:solidFill>
                <a:ea typeface="+mn-ea"/>
                <a:cs typeface="Times New Roman" panose="02020603050405020304" pitchFamily="18" charset="0"/>
              </a:rPr>
              <a:t>P</a:t>
            </a:r>
            <a:r>
              <a:rPr kumimoji="0" lang="en-US" altLang="zh-CN" sz="2000" baseline="-25000" noProof="1">
                <a:solidFill>
                  <a:srgbClr val="000000"/>
                </a:solidFill>
                <a:ea typeface="+mn-ea"/>
                <a:cs typeface="Times New Roman" panose="02020603050405020304" pitchFamily="18" charset="0"/>
              </a:rPr>
              <a:t>n</a:t>
            </a:r>
            <a:r>
              <a:rPr kumimoji="0" lang="zh-CN" altLang="en-US" sz="2000" noProof="1">
                <a:solidFill>
                  <a:srgbClr val="000000"/>
                </a:solidFill>
                <a:ea typeface="+mn-ea"/>
                <a:cs typeface="Times New Roman" panose="02020603050405020304" pitchFamily="18" charset="0"/>
              </a:rPr>
              <a:t>一组真值，</a:t>
            </a:r>
            <a:r>
              <a:rPr kumimoji="0" lang="zh-CN" altLang="en-US" sz="2000" dirty="0">
                <a:solidFill>
                  <a:srgbClr val="000000"/>
                </a:solidFill>
                <a:ea typeface="+mn-ea"/>
                <a:cs typeface="Times New Roman" panose="02020603050405020304" pitchFamily="18" charset="0"/>
              </a:rPr>
              <a:t>则称这组真值就是对公式</a:t>
            </a:r>
            <a:r>
              <a:rPr kumimoji="0" lang="en-US" altLang="zh-CN" sz="2000" dirty="0">
                <a:solidFill>
                  <a:srgbClr val="000000"/>
                </a:solidFill>
                <a:ea typeface="+mn-ea"/>
                <a:cs typeface="Times New Roman" panose="02020603050405020304" pitchFamily="18" charset="0"/>
              </a:rPr>
              <a:t>P</a:t>
            </a:r>
            <a:r>
              <a:rPr kumimoji="0" lang="zh-CN" altLang="en-US" sz="2000" noProof="1">
                <a:solidFill>
                  <a:srgbClr val="000000"/>
                </a:solidFill>
                <a:ea typeface="+mn-ea"/>
                <a:cs typeface="Times New Roman" panose="02020603050405020304" pitchFamily="18" charset="0"/>
              </a:rPr>
              <a:t>的一个</a:t>
            </a:r>
            <a:r>
              <a:rPr kumimoji="0" lang="zh-CN" altLang="en-US" sz="2000" dirty="0">
                <a:solidFill>
                  <a:srgbClr val="000000"/>
                </a:solidFill>
                <a:ea typeface="+mn-ea"/>
                <a:cs typeface="Times New Roman" panose="02020603050405020304" pitchFamily="18" charset="0"/>
              </a:rPr>
              <a:t>赋值。把所有情况的赋值列成表，就是</a:t>
            </a:r>
            <a:r>
              <a:rPr kumimoji="0" lang="en-US" altLang="zh-CN" sz="2000" dirty="0">
                <a:solidFill>
                  <a:srgbClr val="000000"/>
                </a:solidFill>
                <a:ea typeface="+mn-ea"/>
                <a:cs typeface="Times New Roman" panose="02020603050405020304" pitchFamily="18" charset="0"/>
              </a:rPr>
              <a:t> </a:t>
            </a:r>
            <a:r>
              <a:rPr kumimoji="0" lang="zh-CN" altLang="en-US" sz="2000" dirty="0">
                <a:solidFill>
                  <a:srgbClr val="000000"/>
                </a:solidFill>
                <a:ea typeface="+mn-ea"/>
                <a:cs typeface="Times New Roman" panose="02020603050405020304" pitchFamily="18" charset="0"/>
              </a:rPr>
              <a:t>命题公式的</a:t>
            </a:r>
            <a:r>
              <a:rPr kumimoji="0" lang="zh-CN" altLang="en-US" sz="2000" b="1" dirty="0">
                <a:solidFill>
                  <a:srgbClr val="FF0000"/>
                </a:solidFill>
                <a:ea typeface="+mn-ea"/>
                <a:cs typeface="Times New Roman" panose="02020603050405020304" pitchFamily="18" charset="0"/>
              </a:rPr>
              <a:t>真值表</a:t>
            </a:r>
            <a:r>
              <a:rPr kumimoji="0" lang="zh-CN" altLang="en-US" sz="2000" dirty="0">
                <a:solidFill>
                  <a:srgbClr val="000000"/>
                </a:solidFill>
                <a:ea typeface="+mn-ea"/>
                <a:cs typeface="Times New Roman" panose="02020603050405020304" pitchFamily="18" charset="0"/>
              </a:rPr>
              <a:t>。</a:t>
            </a:r>
            <a:endParaRPr kumimoji="0" lang="en-US" altLang="zh-CN" sz="2000" dirty="0">
              <a:solidFill>
                <a:srgbClr val="000000"/>
              </a:solidFill>
              <a:ea typeface="+mn-ea"/>
              <a:cs typeface="Times New Roman" panose="02020603050405020304" pitchFamily="18" charset="0"/>
            </a:endParaRPr>
          </a:p>
          <a:p>
            <a:pPr marL="447675" indent="-447675" algn="just">
              <a:lnSpc>
                <a:spcPct val="150000"/>
              </a:lnSpc>
              <a:buClr>
                <a:schemeClr val="accent6"/>
              </a:buClr>
              <a:buFont typeface="Wingdings" panose="05000000000000000000" pitchFamily="2" charset="2"/>
              <a:buChar char="n"/>
            </a:pPr>
            <a:r>
              <a:rPr kumimoji="0" lang="zh-CN" altLang="zh-CN" sz="2000" noProof="1">
                <a:latin typeface="+mn-ea"/>
                <a:ea typeface="+mn-ea"/>
              </a:rPr>
              <a:t>若</a:t>
            </a:r>
            <a:r>
              <a:rPr kumimoji="0" lang="zh-CN" altLang="en-US" sz="2000" dirty="0">
                <a:latin typeface="+mn-ea"/>
                <a:ea typeface="+mn-ea"/>
              </a:rPr>
              <a:t>公式</a:t>
            </a:r>
            <a:r>
              <a:rPr kumimoji="0" lang="en-US" altLang="zh-CN" sz="2000" dirty="0">
                <a:ea typeface="+mn-ea"/>
                <a:cs typeface="Times New Roman" panose="02020603050405020304" pitchFamily="18" charset="0"/>
              </a:rPr>
              <a:t>P</a:t>
            </a:r>
            <a:r>
              <a:rPr kumimoji="0" lang="zh-CN" altLang="en-US" sz="2000" dirty="0">
                <a:ea typeface="+mn-ea"/>
                <a:cs typeface="Times New Roman" panose="02020603050405020304" pitchFamily="18" charset="0"/>
              </a:rPr>
              <a:t>中</a:t>
            </a:r>
            <a:r>
              <a:rPr kumimoji="0" lang="zh-CN" altLang="en-US" sz="2000" dirty="0">
                <a:latin typeface="+mn-ea"/>
                <a:ea typeface="+mn-ea"/>
              </a:rPr>
              <a:t>有ｎ个不同的命题变元</a:t>
            </a:r>
            <a:r>
              <a:rPr kumimoji="0" lang="en-US" altLang="zh-CN" sz="2000" dirty="0">
                <a:latin typeface="+mn-ea"/>
                <a:ea typeface="+mn-ea"/>
              </a:rPr>
              <a:t>，</a:t>
            </a:r>
            <a:r>
              <a:rPr kumimoji="0" lang="zh-CN" altLang="en-US" sz="2000" dirty="0">
                <a:latin typeface="+mn-ea"/>
                <a:ea typeface="+mn-ea"/>
              </a:rPr>
              <a:t>则该公式应有</a:t>
            </a:r>
            <a:r>
              <a:rPr kumimoji="0" lang="zh-CN" altLang="en-US" sz="2000" b="1" noProof="1">
                <a:solidFill>
                  <a:srgbClr val="FF0000"/>
                </a:solidFill>
                <a:ea typeface="+mn-ea"/>
                <a:cs typeface="Times New Roman" panose="02020603050405020304" pitchFamily="18" charset="0"/>
              </a:rPr>
              <a:t>2</a:t>
            </a:r>
            <a:r>
              <a:rPr kumimoji="0" lang="en-US" altLang="zh-CN" sz="2000" b="1" baseline="30000" noProof="1">
                <a:solidFill>
                  <a:srgbClr val="FF0000"/>
                </a:solidFill>
                <a:ea typeface="+mn-ea"/>
                <a:cs typeface="Times New Roman" panose="02020603050405020304" pitchFamily="18" charset="0"/>
              </a:rPr>
              <a:t>n</a:t>
            </a:r>
            <a:r>
              <a:rPr kumimoji="0" lang="zh-CN" altLang="en-US" sz="2000" noProof="1">
                <a:latin typeface="+mn-ea"/>
                <a:ea typeface="+mn-ea"/>
              </a:rPr>
              <a:t>个不同的</a:t>
            </a:r>
            <a:r>
              <a:rPr kumimoji="0" lang="zh-CN" altLang="en-US" sz="2000" dirty="0">
                <a:solidFill>
                  <a:srgbClr val="000000"/>
                </a:solidFill>
                <a:cs typeface="Times New Roman" panose="02020603050405020304" pitchFamily="18" charset="0"/>
              </a:rPr>
              <a:t>赋值</a:t>
            </a:r>
            <a:r>
              <a:rPr kumimoji="0" lang="zh-CN" altLang="en-US" sz="2000" noProof="1">
                <a:latin typeface="+mn-ea"/>
                <a:ea typeface="+mn-ea"/>
              </a:rPr>
              <a:t>。</a:t>
            </a:r>
            <a:endParaRPr kumimoji="0" lang="zh-CN" altLang="en-US" sz="2000" dirty="0">
              <a:latin typeface="+mn-ea"/>
              <a:ea typeface="+mn-ea"/>
            </a:endParaRPr>
          </a:p>
          <a:p>
            <a:pPr marL="447675" indent="-447675" algn="just">
              <a:lnSpc>
                <a:spcPct val="150000"/>
              </a:lnSpc>
              <a:buClr>
                <a:schemeClr val="accent6"/>
              </a:buClr>
            </a:pPr>
            <a:endParaRPr kumimoji="0" lang="zh-CN" altLang="en-US" sz="2000" dirty="0">
              <a:solidFill>
                <a:srgbClr val="FF0000"/>
              </a:solidFill>
              <a:ea typeface="+mn-ea"/>
              <a:cs typeface="Times New Roman" panose="02020603050405020304" pitchFamily="18" charset="0"/>
            </a:endParaRPr>
          </a:p>
          <a:p>
            <a:pPr algn="just">
              <a:lnSpc>
                <a:spcPct val="150000"/>
              </a:lnSpc>
              <a:buClr>
                <a:schemeClr val="accent6"/>
              </a:buClr>
            </a:pPr>
            <a:endParaRPr kumimoji="0" lang="zh-CN" altLang="en-US" sz="2000" dirty="0">
              <a:latin typeface="+mn-ea"/>
              <a:ea typeface="+mn-ea"/>
            </a:endParaRPr>
          </a:p>
          <a:p>
            <a:pPr lvl="0" eaLnBrk="0" hangingPunct="0">
              <a:lnSpc>
                <a:spcPct val="150000"/>
              </a:lnSpc>
              <a:tabLst>
                <a:tab pos="485775" algn="l"/>
              </a:tabLst>
            </a:pPr>
            <a:endParaRPr lang="en-US" altLang="zh-CN" sz="2000" dirty="0">
              <a:latin typeface="+mn-ea"/>
              <a:ea typeface="+mn-ea"/>
              <a:cs typeface="Times New Roman" panose="02020603050405020304" pitchFamily="18" charset="0"/>
            </a:endParaRPr>
          </a:p>
        </p:txBody>
      </p:sp>
    </p:spTree>
    <p:extLst>
      <p:ext uri="{BB962C8B-B14F-4D97-AF65-F5344CB8AC3E}">
        <p14:creationId xmlns:p14="http://schemas.microsoft.com/office/powerpoint/2010/main" val="268958712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61</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422548" y="851703"/>
            <a:ext cx="9048205" cy="1477328"/>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nSpc>
                <a:spcPct val="150000"/>
              </a:lnSpc>
              <a:buClr>
                <a:schemeClr val="accent6"/>
              </a:buClr>
            </a:pPr>
            <a:r>
              <a:rPr lang="en-US" altLang="zh-CN" sz="2000" b="1" dirty="0">
                <a:solidFill>
                  <a:srgbClr val="3366FF"/>
                </a:solidFill>
                <a:latin typeface="+mn-ea"/>
                <a:cs typeface="Arial" panose="020B0604020202020204" pitchFamily="34" charset="0"/>
              </a:rPr>
              <a:t>【</a:t>
            </a:r>
            <a:r>
              <a:rPr lang="zh-CN" altLang="en-US" sz="2000" b="1" dirty="0">
                <a:solidFill>
                  <a:srgbClr val="3366FF"/>
                </a:solidFill>
                <a:latin typeface="+mn-ea"/>
                <a:cs typeface="Arial" panose="020B0604020202020204" pitchFamily="34" charset="0"/>
              </a:rPr>
              <a:t>例</a:t>
            </a:r>
            <a:r>
              <a:rPr lang="en-US" altLang="zh-CN" sz="2000" b="1" dirty="0">
                <a:solidFill>
                  <a:srgbClr val="3366FF"/>
                </a:solidFill>
                <a:latin typeface="+mn-ea"/>
                <a:cs typeface="Arial" panose="020B0604020202020204" pitchFamily="34" charset="0"/>
              </a:rPr>
              <a:t>1-4.1】</a:t>
            </a:r>
            <a:r>
              <a:rPr kumimoji="0" lang="zh-CN" altLang="en-US" sz="2000" dirty="0">
                <a:latin typeface="+mn-ea"/>
                <a:ea typeface="+mn-ea"/>
              </a:rPr>
              <a:t>给出命题公式</a:t>
            </a:r>
            <a:r>
              <a:rPr lang="en-US" altLang="zh-CN" sz="2000" b="1" dirty="0">
                <a:sym typeface="Symbol" panose="05050102010706020507" pitchFamily="18" charset="2"/>
              </a:rPr>
              <a:t>P</a:t>
            </a:r>
            <a:r>
              <a:rPr lang="en-US" altLang="zh-CN" sz="2000" b="1" dirty="0"/>
              <a:t>Q</a:t>
            </a:r>
            <a:r>
              <a:rPr lang="zh-CN" altLang="en-US" sz="2000" b="1" dirty="0"/>
              <a:t>，</a:t>
            </a:r>
            <a:r>
              <a:rPr lang="en-US" altLang="zh-CN" sz="2000" b="1" dirty="0"/>
              <a:t> (</a:t>
            </a:r>
            <a:r>
              <a:rPr lang="en-US" altLang="zh-CN" sz="2000" b="1" dirty="0">
                <a:sym typeface="Symbol" panose="05050102010706020507" pitchFamily="18" charset="2"/>
              </a:rPr>
              <a:t>P</a:t>
            </a:r>
            <a:r>
              <a:rPr lang="en-US" altLang="zh-CN" sz="2000" b="1" dirty="0"/>
              <a:t>Q)</a:t>
            </a:r>
            <a:r>
              <a:rPr lang="en-US" altLang="zh-CN" sz="2000" b="1" dirty="0">
                <a:ea typeface="MS Gothic" panose="020B0609070205080204" pitchFamily="49" charset="-128"/>
                <a:sym typeface="Kingsoft Phonetic Plain" pitchFamily="2" charset="2"/>
              </a:rPr>
              <a:t>∨</a:t>
            </a:r>
            <a:r>
              <a:rPr lang="en-US" altLang="zh-CN" sz="2000" b="1" dirty="0"/>
              <a:t>Q</a:t>
            </a:r>
            <a:r>
              <a:rPr lang="zh-CN" altLang="en-US" sz="2000" b="1" dirty="0">
                <a:ea typeface="MS Gothic" panose="020B0609070205080204" pitchFamily="49" charset="-128"/>
              </a:rPr>
              <a:t>， </a:t>
            </a:r>
            <a:r>
              <a:rPr lang="en-US" altLang="zh-CN" sz="2000" b="1" dirty="0">
                <a:ea typeface="MS Gothic" panose="020B0609070205080204" pitchFamily="49" charset="-128"/>
              </a:rPr>
              <a:t> (</a:t>
            </a:r>
            <a:r>
              <a:rPr lang="en-US" altLang="zh-CN" sz="2000" b="1" dirty="0">
                <a:ea typeface="MS Gothic" panose="020B0609070205080204" pitchFamily="49" charset="-128"/>
                <a:sym typeface="Symbol" panose="05050102010706020507" pitchFamily="18" charset="2"/>
              </a:rPr>
              <a:t>P</a:t>
            </a:r>
            <a:r>
              <a:rPr lang="en-US" altLang="zh-CN" sz="2000" b="1" dirty="0">
                <a:ea typeface="MS Gothic" panose="020B0609070205080204" pitchFamily="49" charset="-128"/>
                <a:sym typeface="Kingsoft Phonetic Plain" pitchFamily="2" charset="2"/>
              </a:rPr>
              <a:t> ∧Q)∧</a:t>
            </a:r>
            <a:r>
              <a:rPr lang="en-US" altLang="zh-CN" sz="2000" b="1" dirty="0">
                <a:ea typeface="MS Gothic" panose="020B0609070205080204" pitchFamily="49" charset="-128"/>
                <a:sym typeface="Symbol" panose="05050102010706020507" pitchFamily="18" charset="2"/>
              </a:rPr>
              <a:t>P</a:t>
            </a:r>
            <a:r>
              <a:rPr kumimoji="0" lang="zh-CN" altLang="en-US" sz="2000" dirty="0">
                <a:latin typeface="+mn-ea"/>
                <a:ea typeface="+mn-ea"/>
              </a:rPr>
              <a:t>的真值表。</a:t>
            </a:r>
            <a:endParaRPr kumimoji="0" lang="en-US" altLang="zh-CN" sz="2000" dirty="0">
              <a:latin typeface="+mn-ea"/>
              <a:ea typeface="+mn-ea"/>
            </a:endParaRPr>
          </a:p>
          <a:p>
            <a:pPr>
              <a:lnSpc>
                <a:spcPct val="150000"/>
              </a:lnSpc>
              <a:buClr>
                <a:schemeClr val="accent6"/>
              </a:buClr>
            </a:pPr>
            <a:r>
              <a:rPr lang="en-US" altLang="zh-CN" sz="2000" b="1" dirty="0">
                <a:solidFill>
                  <a:srgbClr val="3366FF"/>
                </a:solidFill>
                <a:latin typeface="+mn-ea"/>
                <a:cs typeface="Arial" panose="020B0604020202020204" pitchFamily="34" charset="0"/>
              </a:rPr>
              <a:t>【</a:t>
            </a:r>
            <a:r>
              <a:rPr lang="zh-CN" altLang="en-US" sz="2000" b="1" dirty="0">
                <a:solidFill>
                  <a:srgbClr val="3366FF"/>
                </a:solidFill>
                <a:latin typeface="+mn-ea"/>
                <a:cs typeface="Arial" panose="020B0604020202020204" pitchFamily="34" charset="0"/>
              </a:rPr>
              <a:t>解</a:t>
            </a:r>
            <a:r>
              <a:rPr lang="en-US" altLang="zh-CN" sz="2000" b="1" dirty="0">
                <a:solidFill>
                  <a:srgbClr val="3366FF"/>
                </a:solidFill>
                <a:latin typeface="+mn-ea"/>
                <a:cs typeface="Arial" panose="020B0604020202020204" pitchFamily="34" charset="0"/>
              </a:rPr>
              <a:t>】</a:t>
            </a:r>
          </a:p>
          <a:p>
            <a:pPr>
              <a:lnSpc>
                <a:spcPct val="150000"/>
              </a:lnSpc>
              <a:buClr>
                <a:schemeClr val="accent6"/>
              </a:buClr>
            </a:pPr>
            <a:r>
              <a:rPr kumimoji="0" lang="zh-CN" altLang="en-US" sz="2000" dirty="0">
                <a:latin typeface="+mn-ea"/>
                <a:ea typeface="+mn-ea"/>
              </a:rPr>
              <a:t> </a:t>
            </a:r>
            <a:endParaRPr lang="en-US" altLang="zh-CN" sz="2000" dirty="0">
              <a:latin typeface="+mn-ea"/>
              <a:ea typeface="+mn-ea"/>
              <a:cs typeface="Times New Roman" panose="02020603050405020304" pitchFamily="18" charset="0"/>
            </a:endParaRPr>
          </a:p>
        </p:txBody>
      </p:sp>
      <p:pic>
        <p:nvPicPr>
          <p:cNvPr id="14" name="图片 13"/>
          <p:cNvPicPr>
            <a:picLocks noChangeAspect="1"/>
          </p:cNvPicPr>
          <p:nvPr/>
        </p:nvPicPr>
        <p:blipFill>
          <a:blip r:embed="rId3"/>
          <a:stretch>
            <a:fillRect/>
          </a:stretch>
        </p:blipFill>
        <p:spPr>
          <a:xfrm>
            <a:off x="698500" y="2099136"/>
            <a:ext cx="8496300" cy="2162175"/>
          </a:xfrm>
          <a:prstGeom prst="rect">
            <a:avLst/>
          </a:prstGeom>
        </p:spPr>
      </p:pic>
    </p:spTree>
    <p:extLst>
      <p:ext uri="{BB962C8B-B14F-4D97-AF65-F5344CB8AC3E}">
        <p14:creationId xmlns:p14="http://schemas.microsoft.com/office/powerpoint/2010/main" val="224722594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62</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358882" y="824960"/>
            <a:ext cx="9048205" cy="1477328"/>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nSpc>
                <a:spcPct val="150000"/>
              </a:lnSpc>
              <a:buClr>
                <a:schemeClr val="accent6"/>
              </a:buClr>
            </a:pPr>
            <a:r>
              <a:rPr lang="en-US" altLang="zh-CN" sz="2000" b="1" dirty="0">
                <a:solidFill>
                  <a:srgbClr val="3366FF"/>
                </a:solidFill>
                <a:latin typeface="+mn-ea"/>
                <a:cs typeface="Arial" panose="020B0604020202020204" pitchFamily="34" charset="0"/>
              </a:rPr>
              <a:t>【</a:t>
            </a:r>
            <a:r>
              <a:rPr lang="zh-CN" altLang="en-US" sz="2000" b="1" dirty="0">
                <a:solidFill>
                  <a:srgbClr val="3366FF"/>
                </a:solidFill>
                <a:latin typeface="+mn-ea"/>
                <a:cs typeface="Arial" panose="020B0604020202020204" pitchFamily="34" charset="0"/>
              </a:rPr>
              <a:t>例</a:t>
            </a:r>
            <a:r>
              <a:rPr lang="en-US" altLang="zh-CN" sz="2000" b="1" dirty="0">
                <a:solidFill>
                  <a:srgbClr val="3366FF"/>
                </a:solidFill>
                <a:latin typeface="+mn-ea"/>
                <a:cs typeface="Arial" panose="020B0604020202020204" pitchFamily="34" charset="0"/>
              </a:rPr>
              <a:t>1-4.2】</a:t>
            </a:r>
            <a:r>
              <a:rPr kumimoji="0" lang="zh-CN" altLang="en-US" sz="2000" dirty="0">
                <a:latin typeface="+mn-ea"/>
                <a:ea typeface="+mn-ea"/>
              </a:rPr>
              <a:t>给出</a:t>
            </a:r>
            <a:r>
              <a:rPr lang="zh-CN" altLang="en-US" sz="2000" dirty="0"/>
              <a:t>命题公式 </a:t>
            </a:r>
            <a:r>
              <a:rPr lang="en-US" altLang="zh-CN" sz="2000" dirty="0"/>
              <a:t>(P→Q)↔(¬Q→¬P)</a:t>
            </a:r>
            <a:r>
              <a:rPr lang="zh-CN" altLang="en-US" sz="2000" dirty="0"/>
              <a:t>的真值表</a:t>
            </a:r>
            <a:r>
              <a:rPr kumimoji="0" lang="zh-CN" altLang="en-US" sz="2000" dirty="0">
                <a:latin typeface="+mn-ea"/>
                <a:ea typeface="+mn-ea"/>
              </a:rPr>
              <a:t>。</a:t>
            </a:r>
            <a:endParaRPr kumimoji="0" lang="en-US" altLang="zh-CN" sz="2000" dirty="0">
              <a:latin typeface="+mn-ea"/>
              <a:ea typeface="+mn-ea"/>
            </a:endParaRPr>
          </a:p>
          <a:p>
            <a:pPr>
              <a:lnSpc>
                <a:spcPct val="150000"/>
              </a:lnSpc>
              <a:buClr>
                <a:schemeClr val="accent6"/>
              </a:buClr>
            </a:pPr>
            <a:r>
              <a:rPr lang="en-US" altLang="zh-CN" sz="2000" b="1" dirty="0">
                <a:solidFill>
                  <a:srgbClr val="3366FF"/>
                </a:solidFill>
                <a:latin typeface="+mn-ea"/>
                <a:cs typeface="Arial" panose="020B0604020202020204" pitchFamily="34" charset="0"/>
              </a:rPr>
              <a:t>【</a:t>
            </a:r>
            <a:r>
              <a:rPr lang="zh-CN" altLang="en-US" sz="2000" b="1" dirty="0">
                <a:solidFill>
                  <a:srgbClr val="3366FF"/>
                </a:solidFill>
                <a:latin typeface="+mn-ea"/>
                <a:cs typeface="Arial" panose="020B0604020202020204" pitchFamily="34" charset="0"/>
              </a:rPr>
              <a:t>解</a:t>
            </a:r>
            <a:r>
              <a:rPr lang="en-US" altLang="zh-CN" sz="2000" b="1" dirty="0">
                <a:solidFill>
                  <a:srgbClr val="3366FF"/>
                </a:solidFill>
                <a:latin typeface="+mn-ea"/>
                <a:cs typeface="Arial" panose="020B0604020202020204" pitchFamily="34" charset="0"/>
              </a:rPr>
              <a:t>】</a:t>
            </a:r>
          </a:p>
          <a:p>
            <a:pPr>
              <a:lnSpc>
                <a:spcPct val="150000"/>
              </a:lnSpc>
              <a:buClr>
                <a:schemeClr val="accent6"/>
              </a:buClr>
            </a:pPr>
            <a:r>
              <a:rPr kumimoji="0" lang="zh-CN" altLang="en-US" sz="2000" dirty="0">
                <a:latin typeface="+mn-ea"/>
                <a:ea typeface="+mn-ea"/>
              </a:rPr>
              <a:t> </a:t>
            </a:r>
            <a:endParaRPr lang="en-US" altLang="zh-CN" sz="2000" dirty="0">
              <a:latin typeface="+mn-ea"/>
              <a:ea typeface="+mn-ea"/>
              <a:cs typeface="Times New Roman" panose="02020603050405020304"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2923249260"/>
              </p:ext>
            </p:extLst>
          </p:nvPr>
        </p:nvGraphicFramePr>
        <p:xfrm>
          <a:off x="1471975" y="1526754"/>
          <a:ext cx="6822018" cy="1854200"/>
        </p:xfrm>
        <a:graphic>
          <a:graphicData uri="http://schemas.openxmlformats.org/drawingml/2006/table">
            <a:tbl>
              <a:tblPr firstRow="1" bandRow="1">
                <a:tableStyleId>{93296810-A885-4BE3-A3E7-6D5BEEA58F35}</a:tableStyleId>
              </a:tblPr>
              <a:tblGrid>
                <a:gridCol w="659342">
                  <a:extLst>
                    <a:ext uri="{9D8B030D-6E8A-4147-A177-3AD203B41FA5}">
                      <a16:colId xmlns:a16="http://schemas.microsoft.com/office/drawing/2014/main" val="3592356411"/>
                    </a:ext>
                  </a:extLst>
                </a:gridCol>
                <a:gridCol w="647700">
                  <a:extLst>
                    <a:ext uri="{9D8B030D-6E8A-4147-A177-3AD203B41FA5}">
                      <a16:colId xmlns:a16="http://schemas.microsoft.com/office/drawing/2014/main" val="990465030"/>
                    </a:ext>
                  </a:extLst>
                </a:gridCol>
                <a:gridCol w="628650">
                  <a:extLst>
                    <a:ext uri="{9D8B030D-6E8A-4147-A177-3AD203B41FA5}">
                      <a16:colId xmlns:a16="http://schemas.microsoft.com/office/drawing/2014/main" val="360940668"/>
                    </a:ext>
                  </a:extLst>
                </a:gridCol>
                <a:gridCol w="676275">
                  <a:extLst>
                    <a:ext uri="{9D8B030D-6E8A-4147-A177-3AD203B41FA5}">
                      <a16:colId xmlns:a16="http://schemas.microsoft.com/office/drawing/2014/main" val="2908383337"/>
                    </a:ext>
                  </a:extLst>
                </a:gridCol>
                <a:gridCol w="904875">
                  <a:extLst>
                    <a:ext uri="{9D8B030D-6E8A-4147-A177-3AD203B41FA5}">
                      <a16:colId xmlns:a16="http://schemas.microsoft.com/office/drawing/2014/main" val="1038752494"/>
                    </a:ext>
                  </a:extLst>
                </a:gridCol>
                <a:gridCol w="1028700">
                  <a:extLst>
                    <a:ext uri="{9D8B030D-6E8A-4147-A177-3AD203B41FA5}">
                      <a16:colId xmlns:a16="http://schemas.microsoft.com/office/drawing/2014/main" val="2400804491"/>
                    </a:ext>
                  </a:extLst>
                </a:gridCol>
                <a:gridCol w="2276476">
                  <a:extLst>
                    <a:ext uri="{9D8B030D-6E8A-4147-A177-3AD203B41FA5}">
                      <a16:colId xmlns:a16="http://schemas.microsoft.com/office/drawing/2014/main" val="81763791"/>
                    </a:ext>
                  </a:extLst>
                </a:gridCol>
              </a:tblGrid>
              <a:tr h="370840">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P</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Q</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CN" sz="1800" b="1" kern="1200" dirty="0">
                          <a:solidFill>
                            <a:schemeClr val="tx1"/>
                          </a:solidFill>
                          <a:latin typeface="Times New Roman" panose="02020603050405020304" pitchFamily="18" charset="0"/>
                          <a:ea typeface="+mn-ea"/>
                          <a:cs typeface="Times New Roman" panose="02020603050405020304" pitchFamily="18" charset="0"/>
                        </a:rPr>
                        <a:t>¬P</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¬Q</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dirty="0">
                          <a:solidFill>
                            <a:schemeClr val="tx1"/>
                          </a:solidFill>
                          <a:latin typeface="Times New Roman" panose="02020603050405020304" pitchFamily="18" charset="0"/>
                          <a:cs typeface="Times New Roman" panose="02020603050405020304" pitchFamily="18" charset="0"/>
                        </a:rPr>
                        <a:t>P→Q</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dirty="0">
                          <a:solidFill>
                            <a:schemeClr val="tx1"/>
                          </a:solidFill>
                          <a:latin typeface="Times New Roman" panose="02020603050405020304" pitchFamily="18" charset="0"/>
                          <a:cs typeface="Times New Roman" panose="02020603050405020304" pitchFamily="18" charset="0"/>
                        </a:rPr>
                        <a:t>¬Q→¬P</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dirty="0">
                          <a:solidFill>
                            <a:schemeClr val="tx1"/>
                          </a:solidFill>
                          <a:latin typeface="Times New Roman" panose="02020603050405020304" pitchFamily="18" charset="0"/>
                          <a:cs typeface="Times New Roman" panose="02020603050405020304" pitchFamily="18" charset="0"/>
                        </a:rPr>
                        <a:t>(P→Q)↔(¬Q→¬P)</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6100140"/>
                  </a:ext>
                </a:extLst>
              </a:tr>
              <a:tr h="370840">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T</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T</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F</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F</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T</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T</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T</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2631932"/>
                  </a:ext>
                </a:extLst>
              </a:tr>
              <a:tr h="370840">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T</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F</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F</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T</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a:solidFill>
                            <a:schemeClr val="tx1"/>
                          </a:solidFill>
                          <a:latin typeface="Times New Roman" panose="02020603050405020304" pitchFamily="18" charset="0"/>
                          <a:ea typeface="+mn-ea"/>
                          <a:cs typeface="Times New Roman" panose="02020603050405020304" pitchFamily="18" charset="0"/>
                        </a:rPr>
                        <a:t>F </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a:solidFill>
                            <a:schemeClr val="tx1"/>
                          </a:solidFill>
                          <a:latin typeface="Times New Roman" panose="02020603050405020304" pitchFamily="18" charset="0"/>
                          <a:ea typeface="+mn-ea"/>
                          <a:cs typeface="Times New Roman" panose="02020603050405020304" pitchFamily="18" charset="0"/>
                        </a:rPr>
                        <a:t>F </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T</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944091"/>
                  </a:ext>
                </a:extLst>
              </a:tr>
              <a:tr h="370840">
                <a:tc>
                  <a:txBody>
                    <a:bodyPr/>
                    <a:lstStyle/>
                    <a:p>
                      <a:pPr algn="ctr"/>
                      <a:r>
                        <a:rPr lang="en-US" altLang="zh-CN" sz="1800" b="0" kern="1200">
                          <a:solidFill>
                            <a:schemeClr val="tx1"/>
                          </a:solidFill>
                          <a:latin typeface="Times New Roman" panose="02020603050405020304" pitchFamily="18" charset="0"/>
                          <a:ea typeface="+mn-ea"/>
                          <a:cs typeface="Times New Roman" panose="02020603050405020304" pitchFamily="18" charset="0"/>
                        </a:rPr>
                        <a:t>F</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T</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T</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a:solidFill>
                            <a:schemeClr val="tx1"/>
                          </a:solidFill>
                          <a:latin typeface="Times New Roman" panose="02020603050405020304" pitchFamily="18" charset="0"/>
                          <a:ea typeface="+mn-ea"/>
                          <a:cs typeface="Times New Roman" panose="02020603050405020304" pitchFamily="18" charset="0"/>
                        </a:rPr>
                        <a:t>F</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T </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T</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T</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6648305"/>
                  </a:ext>
                </a:extLst>
              </a:tr>
              <a:tr h="370840">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F</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F</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T</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T</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T</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T</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dirty="0">
                          <a:solidFill>
                            <a:schemeClr val="tx1"/>
                          </a:solidFill>
                          <a:latin typeface="Times New Roman" panose="02020603050405020304" pitchFamily="18" charset="0"/>
                          <a:ea typeface="+mn-ea"/>
                          <a:cs typeface="Times New Roman" panose="02020603050405020304" pitchFamily="18" charset="0"/>
                        </a:rPr>
                        <a:t>T</a:t>
                      </a: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2388678"/>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4045343740"/>
              </p:ext>
            </p:extLst>
          </p:nvPr>
        </p:nvGraphicFramePr>
        <p:xfrm>
          <a:off x="1471975" y="3477309"/>
          <a:ext cx="6822018" cy="1854200"/>
        </p:xfrm>
        <a:graphic>
          <a:graphicData uri="http://schemas.openxmlformats.org/drawingml/2006/table">
            <a:tbl>
              <a:tblPr firstRow="1" bandRow="1">
                <a:tableStyleId>{93296810-A885-4BE3-A3E7-6D5BEEA58F35}</a:tableStyleId>
              </a:tblPr>
              <a:tblGrid>
                <a:gridCol w="659342">
                  <a:extLst>
                    <a:ext uri="{9D8B030D-6E8A-4147-A177-3AD203B41FA5}">
                      <a16:colId xmlns:a16="http://schemas.microsoft.com/office/drawing/2014/main" val="3592356411"/>
                    </a:ext>
                  </a:extLst>
                </a:gridCol>
                <a:gridCol w="647700">
                  <a:extLst>
                    <a:ext uri="{9D8B030D-6E8A-4147-A177-3AD203B41FA5}">
                      <a16:colId xmlns:a16="http://schemas.microsoft.com/office/drawing/2014/main" val="990465030"/>
                    </a:ext>
                  </a:extLst>
                </a:gridCol>
                <a:gridCol w="628650">
                  <a:extLst>
                    <a:ext uri="{9D8B030D-6E8A-4147-A177-3AD203B41FA5}">
                      <a16:colId xmlns:a16="http://schemas.microsoft.com/office/drawing/2014/main" val="360940668"/>
                    </a:ext>
                  </a:extLst>
                </a:gridCol>
                <a:gridCol w="676275">
                  <a:extLst>
                    <a:ext uri="{9D8B030D-6E8A-4147-A177-3AD203B41FA5}">
                      <a16:colId xmlns:a16="http://schemas.microsoft.com/office/drawing/2014/main" val="2908383337"/>
                    </a:ext>
                  </a:extLst>
                </a:gridCol>
                <a:gridCol w="904875">
                  <a:extLst>
                    <a:ext uri="{9D8B030D-6E8A-4147-A177-3AD203B41FA5}">
                      <a16:colId xmlns:a16="http://schemas.microsoft.com/office/drawing/2014/main" val="1038752494"/>
                    </a:ext>
                  </a:extLst>
                </a:gridCol>
                <a:gridCol w="1028700">
                  <a:extLst>
                    <a:ext uri="{9D8B030D-6E8A-4147-A177-3AD203B41FA5}">
                      <a16:colId xmlns:a16="http://schemas.microsoft.com/office/drawing/2014/main" val="2400804491"/>
                    </a:ext>
                  </a:extLst>
                </a:gridCol>
                <a:gridCol w="2276476">
                  <a:extLst>
                    <a:ext uri="{9D8B030D-6E8A-4147-A177-3AD203B41FA5}">
                      <a16:colId xmlns:a16="http://schemas.microsoft.com/office/drawing/2014/main" val="81763791"/>
                    </a:ext>
                  </a:extLst>
                </a:gridCol>
              </a:tblGrid>
              <a:tr h="370840">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P</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Q</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CN" sz="1800" b="1" kern="1200" dirty="0">
                          <a:solidFill>
                            <a:schemeClr val="tx1"/>
                          </a:solidFill>
                          <a:latin typeface="Times New Roman" panose="02020603050405020304" pitchFamily="18" charset="0"/>
                          <a:ea typeface="+mn-ea"/>
                          <a:cs typeface="Times New Roman" panose="02020603050405020304" pitchFamily="18" charset="0"/>
                        </a:rPr>
                        <a:t>¬P</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¬Q</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dirty="0">
                          <a:solidFill>
                            <a:schemeClr val="tx1"/>
                          </a:solidFill>
                          <a:latin typeface="Times New Roman" panose="02020603050405020304" pitchFamily="18" charset="0"/>
                          <a:cs typeface="Times New Roman" panose="02020603050405020304" pitchFamily="18" charset="0"/>
                        </a:rPr>
                        <a:t>P→Q</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dirty="0">
                          <a:solidFill>
                            <a:schemeClr val="tx1"/>
                          </a:solidFill>
                          <a:latin typeface="Times New Roman" panose="02020603050405020304" pitchFamily="18" charset="0"/>
                          <a:cs typeface="Times New Roman" panose="02020603050405020304" pitchFamily="18" charset="0"/>
                        </a:rPr>
                        <a:t>¬Q→¬P</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dirty="0">
                          <a:solidFill>
                            <a:schemeClr val="tx1"/>
                          </a:solidFill>
                          <a:latin typeface="Times New Roman" panose="02020603050405020304" pitchFamily="18" charset="0"/>
                          <a:cs typeface="Times New Roman" panose="02020603050405020304" pitchFamily="18" charset="0"/>
                        </a:rPr>
                        <a:t>(P→Q)↔(¬Q→¬P)</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6100140"/>
                  </a:ext>
                </a:extLst>
              </a:tr>
              <a:tr h="370840">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1</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1</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0</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0</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1</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1</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1</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2631932"/>
                  </a:ext>
                </a:extLst>
              </a:tr>
              <a:tr h="370840">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1</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0</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0</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1</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0 </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0 </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1</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944091"/>
                  </a:ext>
                </a:extLst>
              </a:tr>
              <a:tr h="370840">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0</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1</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1</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0</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1 </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1</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1</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6648305"/>
                  </a:ext>
                </a:extLst>
              </a:tr>
              <a:tr h="370840">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0</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0</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1</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1</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1</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1</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kern="1200" dirty="0">
                          <a:solidFill>
                            <a:schemeClr val="accent6"/>
                          </a:solidFill>
                          <a:latin typeface="Times New Roman" panose="02020603050405020304" pitchFamily="18" charset="0"/>
                          <a:ea typeface="+mn-ea"/>
                          <a:cs typeface="Times New Roman" panose="02020603050405020304" pitchFamily="18" charset="0"/>
                        </a:rPr>
                        <a:t>1</a:t>
                      </a:r>
                      <a:endParaRPr lang="zh-CN" altLang="en-US" sz="1800" b="1" kern="1200" dirty="0">
                        <a:solidFill>
                          <a:schemeClr val="accent6"/>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2388678"/>
                  </a:ext>
                </a:extLst>
              </a:tr>
            </a:tbl>
          </a:graphicData>
        </a:graphic>
      </p:graphicFrame>
    </p:spTree>
    <p:extLst>
      <p:ext uri="{BB962C8B-B14F-4D97-AF65-F5344CB8AC3E}">
        <p14:creationId xmlns:p14="http://schemas.microsoft.com/office/powerpoint/2010/main" val="336801835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circle(in)">
                                      <p:cBhvr>
                                        <p:cTn id="2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63</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358882" y="824960"/>
            <a:ext cx="9048205" cy="1015663"/>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nSpc>
                <a:spcPct val="150000"/>
              </a:lnSpc>
              <a:buClr>
                <a:schemeClr val="accent6"/>
              </a:buClr>
            </a:pPr>
            <a:r>
              <a:rPr lang="en-US" altLang="zh-CN" sz="2000" b="1" dirty="0">
                <a:solidFill>
                  <a:srgbClr val="3366FF"/>
                </a:solidFill>
                <a:latin typeface="+mn-ea"/>
                <a:cs typeface="Arial" panose="020B0604020202020204" pitchFamily="34" charset="0"/>
              </a:rPr>
              <a:t>【</a:t>
            </a:r>
            <a:r>
              <a:rPr lang="zh-CN" altLang="en-US" sz="2000" b="1" dirty="0">
                <a:solidFill>
                  <a:srgbClr val="3366FF"/>
                </a:solidFill>
                <a:latin typeface="+mn-ea"/>
                <a:cs typeface="Arial" panose="020B0604020202020204" pitchFamily="34" charset="0"/>
              </a:rPr>
              <a:t>例</a:t>
            </a:r>
            <a:r>
              <a:rPr lang="en-US" altLang="zh-CN" sz="2000" b="1" dirty="0">
                <a:solidFill>
                  <a:srgbClr val="3366FF"/>
                </a:solidFill>
                <a:latin typeface="+mn-ea"/>
                <a:cs typeface="Arial" panose="020B0604020202020204" pitchFamily="34" charset="0"/>
              </a:rPr>
              <a:t>1-4.3】</a:t>
            </a:r>
            <a:r>
              <a:rPr kumimoji="0" lang="zh-CN" altLang="en-US" sz="2000" dirty="0">
                <a:latin typeface="+mn-ea"/>
                <a:ea typeface="+mn-ea"/>
              </a:rPr>
              <a:t>给出</a:t>
            </a:r>
            <a:r>
              <a:rPr lang="zh-CN" altLang="en-US" sz="2000" dirty="0"/>
              <a:t>命题公式 </a:t>
            </a:r>
            <a:r>
              <a:rPr lang="en-US" altLang="zh-CN" sz="2000" b="1" dirty="0">
                <a:ea typeface="华文新魏" panose="02010800040101010101" pitchFamily="2" charset="-122"/>
                <a:cs typeface="Times New Roman" panose="02020603050405020304" pitchFamily="18" charset="0"/>
              </a:rPr>
              <a:t>P</a:t>
            </a:r>
            <a:r>
              <a:rPr lang="en-US" altLang="zh-CN" sz="2000" b="1" dirty="0">
                <a:ea typeface="华文新魏" panose="02010800040101010101" pitchFamily="2" charset="-122"/>
                <a:cs typeface="Times New Roman" panose="02020603050405020304" pitchFamily="18" charset="0"/>
                <a:sym typeface="Symbol" panose="05050102010706020507" pitchFamily="18" charset="2"/>
              </a:rPr>
              <a:t>(</a:t>
            </a:r>
            <a:r>
              <a:rPr lang="en-US" altLang="zh-CN" sz="2000" b="1" dirty="0">
                <a:ea typeface="华文新魏" panose="02010800040101010101" pitchFamily="2" charset="-122"/>
                <a:cs typeface="Times New Roman" panose="02020603050405020304" pitchFamily="18" charset="0"/>
              </a:rPr>
              <a:t>Q</a:t>
            </a:r>
            <a:r>
              <a:rPr lang="en-US" altLang="zh-CN" sz="2000" b="1" dirty="0">
                <a:ea typeface="华文新魏" panose="02010800040101010101" pitchFamily="2" charset="-122"/>
                <a:cs typeface="Times New Roman" panose="02020603050405020304" pitchFamily="18" charset="0"/>
                <a:sym typeface="Symbol" panose="05050102010706020507" pitchFamily="18" charset="2"/>
              </a:rPr>
              <a:t></a:t>
            </a:r>
            <a:r>
              <a:rPr lang="en-US" altLang="zh-CN" sz="2000" b="1" dirty="0">
                <a:ea typeface="华文新魏" panose="02010800040101010101" pitchFamily="2" charset="-122"/>
                <a:cs typeface="Times New Roman" panose="02020603050405020304" pitchFamily="18" charset="0"/>
              </a:rPr>
              <a:t>R)</a:t>
            </a:r>
            <a:r>
              <a:rPr lang="zh-CN" altLang="en-US" sz="2000" dirty="0"/>
              <a:t>的真值表</a:t>
            </a:r>
            <a:r>
              <a:rPr kumimoji="0" lang="zh-CN" altLang="en-US" sz="2000" dirty="0">
                <a:latin typeface="+mn-ea"/>
                <a:ea typeface="+mn-ea"/>
              </a:rPr>
              <a:t>。</a:t>
            </a:r>
            <a:endParaRPr kumimoji="0" lang="en-US" altLang="zh-CN" sz="2000" dirty="0">
              <a:latin typeface="+mn-ea"/>
              <a:ea typeface="+mn-ea"/>
            </a:endParaRPr>
          </a:p>
          <a:p>
            <a:pPr>
              <a:lnSpc>
                <a:spcPct val="150000"/>
              </a:lnSpc>
              <a:buClr>
                <a:schemeClr val="accent6"/>
              </a:buClr>
            </a:pPr>
            <a:r>
              <a:rPr lang="en-US" altLang="zh-CN" sz="2000" b="1" dirty="0">
                <a:solidFill>
                  <a:srgbClr val="3366FF"/>
                </a:solidFill>
                <a:latin typeface="+mn-ea"/>
                <a:cs typeface="Arial" panose="020B0604020202020204" pitchFamily="34" charset="0"/>
              </a:rPr>
              <a:t>【</a:t>
            </a:r>
            <a:r>
              <a:rPr lang="zh-CN" altLang="en-US" sz="2000" b="1" dirty="0">
                <a:solidFill>
                  <a:srgbClr val="3366FF"/>
                </a:solidFill>
                <a:latin typeface="+mn-ea"/>
                <a:cs typeface="Arial" panose="020B0604020202020204" pitchFamily="34" charset="0"/>
              </a:rPr>
              <a:t>解</a:t>
            </a:r>
            <a:r>
              <a:rPr lang="en-US" altLang="zh-CN" sz="2000" b="1" dirty="0">
                <a:solidFill>
                  <a:srgbClr val="3366FF"/>
                </a:solidFill>
                <a:latin typeface="+mn-ea"/>
                <a:cs typeface="Arial" panose="020B0604020202020204" pitchFamily="34" charset="0"/>
              </a:rPr>
              <a:t>】</a:t>
            </a:r>
            <a:r>
              <a:rPr kumimoji="0" lang="zh-CN" altLang="en-US" sz="2000" dirty="0">
                <a:latin typeface="+mn-ea"/>
                <a:ea typeface="+mn-ea"/>
              </a:rPr>
              <a:t> </a:t>
            </a:r>
            <a:endParaRPr lang="en-US" altLang="zh-CN" sz="2000" dirty="0">
              <a:latin typeface="+mn-ea"/>
              <a:ea typeface="+mn-ea"/>
              <a:cs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907088492"/>
              </p:ext>
            </p:extLst>
          </p:nvPr>
        </p:nvGraphicFramePr>
        <p:xfrm>
          <a:off x="1396634" y="1840622"/>
          <a:ext cx="5340228" cy="2984559"/>
        </p:xfrm>
        <a:graphic>
          <a:graphicData uri="http://schemas.openxmlformats.org/presentationml/2006/ole">
            <mc:AlternateContent xmlns:mc="http://schemas.openxmlformats.org/markup-compatibility/2006">
              <mc:Choice xmlns:v="urn:schemas-microsoft-com:vml" Requires="v">
                <p:oleObj spid="_x0000_s1039" name="工作表" r:id="rId4" imgW="4772169" imgH="2666943" progId="Excel.Sheet.12">
                  <p:embed/>
                </p:oleObj>
              </mc:Choice>
              <mc:Fallback>
                <p:oleObj name="工作表" r:id="rId4" imgW="4772169" imgH="2666943" progId="Excel.Sheet.12">
                  <p:embed/>
                  <p:pic>
                    <p:nvPicPr>
                      <p:cNvPr id="0" name=""/>
                      <p:cNvPicPr/>
                      <p:nvPr/>
                    </p:nvPicPr>
                    <p:blipFill>
                      <a:blip r:embed="rId5"/>
                      <a:stretch>
                        <a:fillRect/>
                      </a:stretch>
                    </p:blipFill>
                    <p:spPr>
                      <a:xfrm>
                        <a:off x="1396634" y="1840622"/>
                        <a:ext cx="5340228" cy="2984559"/>
                      </a:xfrm>
                      <a:prstGeom prst="rect">
                        <a:avLst/>
                      </a:prstGeom>
                    </p:spPr>
                  </p:pic>
                </p:oleObj>
              </mc:Fallback>
            </mc:AlternateContent>
          </a:graphicData>
        </a:graphic>
      </p:graphicFrame>
    </p:spTree>
    <p:extLst>
      <p:ext uri="{BB962C8B-B14F-4D97-AF65-F5344CB8AC3E}">
        <p14:creationId xmlns:p14="http://schemas.microsoft.com/office/powerpoint/2010/main" val="422098141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64</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463657" y="1332314"/>
            <a:ext cx="8146943" cy="2862322"/>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342900" indent="-342900">
              <a:lnSpc>
                <a:spcPct val="150000"/>
              </a:lnSpc>
              <a:buClr>
                <a:schemeClr val="accent6"/>
              </a:buClr>
              <a:buFont typeface="Wingdings" panose="05000000000000000000" pitchFamily="2" charset="2"/>
              <a:buChar char="n"/>
            </a:pPr>
            <a:r>
              <a:rPr kumimoji="0" lang="zh-CN" altLang="en-US" sz="2000" dirty="0">
                <a:latin typeface="+mn-ea"/>
                <a:ea typeface="+mn-ea"/>
              </a:rPr>
              <a:t>命题公式 </a:t>
            </a:r>
            <a:r>
              <a:rPr lang="en-US" altLang="zh-CN" sz="2000" b="1" dirty="0"/>
              <a:t>(P→Q)↔(¬Q→¬P)</a:t>
            </a:r>
            <a:r>
              <a:rPr kumimoji="0" lang="zh-CN" altLang="en-US" sz="2000" dirty="0">
                <a:latin typeface="+mn-ea"/>
                <a:ea typeface="+mn-ea"/>
              </a:rPr>
              <a:t>对所有可能的赋值具有“真”值</a:t>
            </a:r>
            <a:endParaRPr kumimoji="0" lang="en-US" altLang="zh-CN" sz="2000" dirty="0">
              <a:latin typeface="+mn-ea"/>
              <a:ea typeface="+mn-ea"/>
            </a:endParaRPr>
          </a:p>
          <a:p>
            <a:pPr>
              <a:lnSpc>
                <a:spcPct val="150000"/>
              </a:lnSpc>
              <a:buClr>
                <a:schemeClr val="accent6"/>
              </a:buClr>
            </a:pPr>
            <a:r>
              <a:rPr kumimoji="0" lang="zh-CN" altLang="en-US" sz="2000" dirty="0">
                <a:latin typeface="+mn-ea"/>
                <a:ea typeface="+mn-ea"/>
              </a:rPr>
              <a:t>   这样的公式称为</a:t>
            </a:r>
            <a:r>
              <a:rPr kumimoji="0" lang="zh-CN" altLang="en-US" sz="2000" b="1" dirty="0">
                <a:solidFill>
                  <a:srgbClr val="FF0000"/>
                </a:solidFill>
                <a:latin typeface="+mn-ea"/>
                <a:ea typeface="+mn-ea"/>
              </a:rPr>
              <a:t>永真公式</a:t>
            </a:r>
            <a:r>
              <a:rPr kumimoji="0" lang="en-US" altLang="zh-CN" sz="2000" dirty="0">
                <a:latin typeface="+mn-ea"/>
                <a:ea typeface="+mn-ea"/>
              </a:rPr>
              <a:t>(</a:t>
            </a:r>
            <a:r>
              <a:rPr kumimoji="0" lang="zh-CN" altLang="en-US" sz="2000" b="1" dirty="0">
                <a:solidFill>
                  <a:srgbClr val="FF0000"/>
                </a:solidFill>
                <a:latin typeface="+mn-ea"/>
                <a:ea typeface="+mn-ea"/>
              </a:rPr>
              <a:t>重言式</a:t>
            </a:r>
            <a:r>
              <a:rPr kumimoji="0" lang="en-US" altLang="zh-CN" sz="2000" dirty="0">
                <a:latin typeface="+mn-ea"/>
                <a:ea typeface="+mn-ea"/>
              </a:rPr>
              <a:t>)</a:t>
            </a:r>
            <a:endParaRPr kumimoji="0" lang="zh-CN" altLang="en-US" sz="2000" dirty="0">
              <a:latin typeface="+mn-ea"/>
              <a:ea typeface="+mn-ea"/>
            </a:endParaRPr>
          </a:p>
          <a:p>
            <a:pPr marL="342900" indent="-342900">
              <a:lnSpc>
                <a:spcPct val="150000"/>
              </a:lnSpc>
              <a:buClr>
                <a:schemeClr val="accent6"/>
              </a:buClr>
              <a:buFont typeface="Wingdings" panose="05000000000000000000" pitchFamily="2" charset="2"/>
              <a:buChar char="n"/>
            </a:pPr>
            <a:r>
              <a:rPr kumimoji="0" lang="zh-CN" altLang="en-US" sz="2000" dirty="0">
                <a:latin typeface="+mn-ea"/>
              </a:rPr>
              <a:t>命题公式</a:t>
            </a:r>
            <a:r>
              <a:rPr kumimoji="0" lang="zh-CN" altLang="en-US" sz="2000" dirty="0">
                <a:latin typeface="+mn-ea"/>
                <a:ea typeface="+mn-ea"/>
              </a:rPr>
              <a:t> </a:t>
            </a:r>
            <a:r>
              <a:rPr lang="en-US" altLang="zh-CN" sz="2000" b="1" dirty="0">
                <a:ea typeface="MS Gothic" panose="020B0609070205080204" pitchFamily="49" charset="-128"/>
              </a:rPr>
              <a:t> (</a:t>
            </a:r>
            <a:r>
              <a:rPr lang="en-US" altLang="zh-CN" sz="2000" b="1" dirty="0">
                <a:ea typeface="MS Gothic" panose="020B0609070205080204" pitchFamily="49" charset="-128"/>
                <a:sym typeface="Symbol" panose="05050102010706020507" pitchFamily="18" charset="2"/>
              </a:rPr>
              <a:t>P</a:t>
            </a:r>
            <a:r>
              <a:rPr lang="en-US" altLang="zh-CN" sz="2000" b="1" dirty="0">
                <a:ea typeface="MS Gothic" panose="020B0609070205080204" pitchFamily="49" charset="-128"/>
                <a:sym typeface="Kingsoft Phonetic Plain" pitchFamily="2" charset="2"/>
              </a:rPr>
              <a:t> ∧Q)∧</a:t>
            </a:r>
            <a:r>
              <a:rPr lang="en-US" altLang="zh-CN" sz="2000" b="1" dirty="0">
                <a:ea typeface="MS Gothic" panose="020B0609070205080204" pitchFamily="49" charset="-128"/>
                <a:sym typeface="Symbol" panose="05050102010706020507" pitchFamily="18" charset="2"/>
              </a:rPr>
              <a:t>P</a:t>
            </a:r>
            <a:r>
              <a:rPr kumimoji="0" lang="en-US" altLang="zh-CN" sz="2000" dirty="0">
                <a:latin typeface="+mn-ea"/>
                <a:ea typeface="+mn-ea"/>
              </a:rPr>
              <a:t> </a:t>
            </a:r>
            <a:r>
              <a:rPr kumimoji="0" lang="zh-CN" altLang="en-US" sz="2000" dirty="0">
                <a:latin typeface="+mn-ea"/>
                <a:ea typeface="+mn-ea"/>
              </a:rPr>
              <a:t>对所有可能的赋值均具有“假”值</a:t>
            </a:r>
            <a:endParaRPr kumimoji="0" lang="en-US" altLang="zh-CN" sz="2000" dirty="0">
              <a:latin typeface="+mn-ea"/>
              <a:ea typeface="+mn-ea"/>
            </a:endParaRPr>
          </a:p>
          <a:p>
            <a:pPr>
              <a:lnSpc>
                <a:spcPct val="150000"/>
              </a:lnSpc>
              <a:buClr>
                <a:schemeClr val="accent6"/>
              </a:buClr>
            </a:pPr>
            <a:r>
              <a:rPr kumimoji="0" lang="zh-CN" altLang="en-US" sz="2000" dirty="0">
                <a:latin typeface="+mn-ea"/>
              </a:rPr>
              <a:t>   这样的公式称为</a:t>
            </a:r>
            <a:r>
              <a:rPr kumimoji="0" lang="zh-CN" altLang="en-US" sz="2000" b="1" dirty="0">
                <a:solidFill>
                  <a:srgbClr val="FF0000"/>
                </a:solidFill>
                <a:latin typeface="+mn-ea"/>
              </a:rPr>
              <a:t>永假公式</a:t>
            </a:r>
            <a:r>
              <a:rPr kumimoji="0" lang="en-US" altLang="zh-CN" sz="2000" dirty="0">
                <a:latin typeface="+mn-ea"/>
              </a:rPr>
              <a:t>(</a:t>
            </a:r>
            <a:r>
              <a:rPr kumimoji="0" lang="zh-CN" altLang="en-US" sz="2000" b="1" dirty="0">
                <a:solidFill>
                  <a:srgbClr val="FF0000"/>
                </a:solidFill>
                <a:latin typeface="+mn-ea"/>
              </a:rPr>
              <a:t>矛盾式</a:t>
            </a:r>
            <a:r>
              <a:rPr kumimoji="0" lang="en-US" altLang="zh-CN" sz="2000" dirty="0">
                <a:latin typeface="+mn-ea"/>
              </a:rPr>
              <a:t>)</a:t>
            </a:r>
            <a:endParaRPr kumimoji="0" lang="zh-CN" altLang="en-US" sz="2000" dirty="0">
              <a:latin typeface="+mn-ea"/>
              <a:ea typeface="+mn-ea"/>
            </a:endParaRPr>
          </a:p>
          <a:p>
            <a:pPr marL="342900" indent="-342900">
              <a:lnSpc>
                <a:spcPct val="150000"/>
              </a:lnSpc>
              <a:buClr>
                <a:schemeClr val="accent6"/>
              </a:buClr>
              <a:buFont typeface="Wingdings" panose="05000000000000000000" pitchFamily="2" charset="2"/>
              <a:buChar char="n"/>
            </a:pPr>
            <a:r>
              <a:rPr kumimoji="0" lang="zh-CN" altLang="en-US" sz="2000" dirty="0">
                <a:latin typeface="+mn-ea"/>
              </a:rPr>
              <a:t>命题公式</a:t>
            </a:r>
            <a:r>
              <a:rPr kumimoji="0" lang="zh-CN" altLang="en-US" sz="2000" dirty="0">
                <a:latin typeface="+mn-ea"/>
                <a:ea typeface="+mn-ea"/>
              </a:rPr>
              <a:t> </a:t>
            </a:r>
            <a:r>
              <a:rPr lang="en-US" altLang="zh-CN" sz="2000" b="1" dirty="0">
                <a:ea typeface="MS Gothic" panose="020B0609070205080204" pitchFamily="49" charset="-128"/>
              </a:rPr>
              <a:t>P</a:t>
            </a:r>
            <a:r>
              <a:rPr lang="en-US" altLang="zh-CN" sz="2000" b="1" dirty="0">
                <a:ea typeface="MS Gothic" panose="020B0609070205080204" pitchFamily="49" charset="-128"/>
                <a:sym typeface="Symbol" panose="05050102010706020507" pitchFamily="18" charset="2"/>
              </a:rPr>
              <a:t>(</a:t>
            </a:r>
            <a:r>
              <a:rPr lang="en-US" altLang="zh-CN" sz="2000" b="1" dirty="0">
                <a:ea typeface="MS Gothic" panose="020B0609070205080204" pitchFamily="49" charset="-128"/>
              </a:rPr>
              <a:t>Q</a:t>
            </a:r>
            <a:r>
              <a:rPr lang="en-US" altLang="zh-CN" sz="2000" b="1" dirty="0">
                <a:ea typeface="MS Gothic" panose="020B0609070205080204" pitchFamily="49" charset="-128"/>
                <a:sym typeface="Symbol" panose="05050102010706020507" pitchFamily="18" charset="2"/>
              </a:rPr>
              <a:t></a:t>
            </a:r>
            <a:r>
              <a:rPr lang="en-US" altLang="zh-CN" sz="2000" b="1" dirty="0">
                <a:ea typeface="MS Gothic" panose="020B0609070205080204" pitchFamily="49" charset="-128"/>
              </a:rPr>
              <a:t>R) </a:t>
            </a:r>
            <a:r>
              <a:rPr kumimoji="0" lang="zh-CN" altLang="en-US" sz="2000" dirty="0">
                <a:latin typeface="+mn-ea"/>
                <a:ea typeface="+mn-ea"/>
              </a:rPr>
              <a:t>则具有“真”和“假”值</a:t>
            </a:r>
            <a:endParaRPr kumimoji="0" lang="en-US" altLang="zh-CN" sz="2000" dirty="0">
              <a:latin typeface="+mn-ea"/>
              <a:ea typeface="+mn-ea"/>
            </a:endParaRPr>
          </a:p>
          <a:p>
            <a:pPr>
              <a:lnSpc>
                <a:spcPct val="150000"/>
              </a:lnSpc>
              <a:buClr>
                <a:schemeClr val="accent6"/>
              </a:buClr>
            </a:pPr>
            <a:r>
              <a:rPr kumimoji="0" lang="zh-CN" altLang="en-US" sz="2000" dirty="0">
                <a:latin typeface="+mn-ea"/>
              </a:rPr>
              <a:t>   这样的公式称为</a:t>
            </a:r>
            <a:r>
              <a:rPr kumimoji="0" lang="zh-CN" altLang="en-US" sz="2000" b="1" dirty="0">
                <a:solidFill>
                  <a:srgbClr val="FF0000"/>
                </a:solidFill>
                <a:latin typeface="+mn-ea"/>
              </a:rPr>
              <a:t>可满足式</a:t>
            </a:r>
            <a:endParaRPr kumimoji="0" lang="en-US" altLang="zh-CN" sz="2000" b="1" dirty="0">
              <a:solidFill>
                <a:srgbClr val="FF0000"/>
              </a:solidFill>
              <a:latin typeface="+mn-ea"/>
            </a:endParaRPr>
          </a:p>
        </p:txBody>
      </p:sp>
      <p:sp>
        <p:nvSpPr>
          <p:cNvPr id="10" name="Text Box 2"/>
          <p:cNvSpPr txBox="1">
            <a:spLocks noChangeArrowheads="1"/>
          </p:cNvSpPr>
          <p:nvPr/>
        </p:nvSpPr>
        <p:spPr bwMode="auto">
          <a:xfrm>
            <a:off x="463657" y="774067"/>
            <a:ext cx="2484966" cy="46166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bg1"/>
              </a:buClr>
              <a:buFont typeface="Wingdings" panose="05000000000000000000" pitchFamily="2" charset="2"/>
              <a:buChar char="&amp;"/>
            </a:pPr>
            <a:r>
              <a:rPr lang="zh-CN" altLang="en-US" b="1" dirty="0">
                <a:solidFill>
                  <a:schemeClr val="bg1"/>
                </a:solidFill>
                <a:latin typeface="宋体" panose="02010600030101010101" pitchFamily="2" charset="-122"/>
                <a:ea typeface="宋体" panose="02010600030101010101" pitchFamily="2" charset="-122"/>
                <a:cs typeface="Arial" panose="020B0604020202020204" pitchFamily="34" charset="0"/>
              </a:rPr>
              <a:t> 公式的分类</a:t>
            </a:r>
          </a:p>
        </p:txBody>
      </p:sp>
    </p:spTree>
    <p:extLst>
      <p:ext uri="{BB962C8B-B14F-4D97-AF65-F5344CB8AC3E}">
        <p14:creationId xmlns:p14="http://schemas.microsoft.com/office/powerpoint/2010/main" val="266185129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65</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8" name="矩形 7"/>
          <p:cNvSpPr/>
          <p:nvPr/>
        </p:nvSpPr>
        <p:spPr>
          <a:xfrm>
            <a:off x="517524" y="812367"/>
            <a:ext cx="9436101" cy="3785652"/>
          </a:xfrm>
          <a:prstGeom prst="rect">
            <a:avLst/>
          </a:prstGeom>
        </p:spPr>
        <p:txBody>
          <a:bodyPr wrap="square">
            <a:spAutoFit/>
          </a:bodyPr>
          <a:lstStyle/>
          <a:p>
            <a:pPr marL="1619250" indent="-1619250">
              <a:lnSpc>
                <a:spcPct val="150000"/>
              </a:lnSpc>
            </a:pP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定理</a:t>
            </a:r>
            <a:r>
              <a:rPr lang="en-US" altLang="zh-CN" sz="2000" b="1" dirty="0">
                <a:latin typeface="Times New Roman" panose="02020603050405020304" pitchFamily="18" charset="0"/>
                <a:cs typeface="Times New Roman" panose="02020603050405020304" pitchFamily="18" charset="0"/>
              </a:rPr>
              <a:t>1-4.1】 </a:t>
            </a:r>
            <a:r>
              <a:rPr lang="zh-CN" altLang="en-US" sz="2000" dirty="0">
                <a:latin typeface="Times New Roman" panose="02020603050405020304" pitchFamily="18" charset="0"/>
                <a:cs typeface="Times New Roman" panose="02020603050405020304" pitchFamily="18" charset="0"/>
              </a:rPr>
              <a:t>若</a:t>
            </a:r>
            <a:r>
              <a:rPr lang="en-US" altLang="zh-CN" sz="2000" dirty="0">
                <a:latin typeface="Times New Roman" panose="02020603050405020304" pitchFamily="18" charset="0"/>
                <a:cs typeface="Times New Roman" panose="02020603050405020304" pitchFamily="18" charset="0"/>
              </a:rPr>
              <a:t>P </a:t>
            </a:r>
            <a:r>
              <a:rPr lang="zh-CN" altLang="en-US" sz="2000" dirty="0">
                <a:latin typeface="Times New Roman" panose="02020603050405020304" pitchFamily="18" charset="0"/>
                <a:cs typeface="Times New Roman" panose="02020603050405020304" pitchFamily="18" charset="0"/>
              </a:rPr>
              <a:t>是重言式，则 </a:t>
            </a:r>
            <a:r>
              <a:rPr lang="en-US" altLang="zh-CN" sz="2000" dirty="0">
                <a:cs typeface="Times New Roman" panose="02020603050405020304" pitchFamily="18" charset="0"/>
              </a:rPr>
              <a:t>┐P </a:t>
            </a:r>
            <a:r>
              <a:rPr lang="zh-CN" altLang="en-US" sz="2000" dirty="0">
                <a:latin typeface="Times New Roman" panose="02020603050405020304" pitchFamily="18" charset="0"/>
                <a:cs typeface="Times New Roman" panose="02020603050405020304" pitchFamily="18" charset="0"/>
              </a:rPr>
              <a:t>是矛盾式。若</a:t>
            </a:r>
            <a:r>
              <a:rPr lang="en-US" altLang="zh-CN" sz="2000" dirty="0">
                <a:latin typeface="Times New Roman" panose="02020603050405020304" pitchFamily="18" charset="0"/>
                <a:cs typeface="Times New Roman" panose="02020603050405020304" pitchFamily="18" charset="0"/>
              </a:rPr>
              <a:t>P </a:t>
            </a:r>
            <a:r>
              <a:rPr lang="zh-CN" altLang="en-US" sz="2000" dirty="0">
                <a:latin typeface="Times New Roman" panose="02020603050405020304" pitchFamily="18" charset="0"/>
                <a:cs typeface="Times New Roman" panose="02020603050405020304" pitchFamily="18" charset="0"/>
              </a:rPr>
              <a:t>是矛盾式，则 </a:t>
            </a:r>
            <a:r>
              <a:rPr lang="en-US" altLang="zh-CN" sz="2000" dirty="0">
                <a:cs typeface="Times New Roman" panose="02020603050405020304" pitchFamily="18" charset="0"/>
              </a:rPr>
              <a:t>┐P </a:t>
            </a:r>
            <a:r>
              <a:rPr lang="zh-CN" altLang="en-US" sz="2000" dirty="0">
                <a:latin typeface="Times New Roman" panose="02020603050405020304" pitchFamily="18" charset="0"/>
                <a:cs typeface="Times New Roman" panose="02020603050405020304" pitchFamily="18" charset="0"/>
              </a:rPr>
              <a:t>是重言式。</a:t>
            </a:r>
            <a:endParaRPr lang="en-US" altLang="zh-CN" sz="2000" dirty="0">
              <a:latin typeface="Times New Roman" panose="02020603050405020304" pitchFamily="18" charset="0"/>
              <a:cs typeface="Times New Roman" panose="02020603050405020304" pitchFamily="18" charset="0"/>
            </a:endParaRPr>
          </a:p>
          <a:p>
            <a:pPr marL="1619250" indent="-1619250">
              <a:lnSpc>
                <a:spcPct val="150000"/>
              </a:lnSpc>
            </a:pP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定理</a:t>
            </a:r>
            <a:r>
              <a:rPr lang="en-US" altLang="zh-CN" sz="2000" b="1" dirty="0">
                <a:latin typeface="Times New Roman" panose="02020603050405020304" pitchFamily="18" charset="0"/>
                <a:cs typeface="Times New Roman" panose="02020603050405020304" pitchFamily="18" charset="0"/>
              </a:rPr>
              <a:t>1-4.2】 </a:t>
            </a:r>
            <a:r>
              <a:rPr lang="zh-CN" altLang="en-US" sz="2000" dirty="0">
                <a:latin typeface="Times New Roman" panose="02020603050405020304" pitchFamily="18" charset="0"/>
                <a:cs typeface="Times New Roman" panose="02020603050405020304" pitchFamily="18" charset="0"/>
              </a:rPr>
              <a:t>若</a:t>
            </a:r>
            <a:r>
              <a:rPr lang="en-US" altLang="zh-CN" sz="2000" dirty="0">
                <a:latin typeface="Times New Roman" panose="02020603050405020304" pitchFamily="18" charset="0"/>
                <a:cs typeface="Times New Roman" panose="02020603050405020304" pitchFamily="18" charset="0"/>
              </a:rPr>
              <a:t>P </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Q  </a:t>
            </a:r>
            <a:r>
              <a:rPr lang="zh-CN" altLang="en-US" sz="2000" dirty="0">
                <a:latin typeface="Times New Roman" panose="02020603050405020304" pitchFamily="18" charset="0"/>
                <a:cs typeface="Times New Roman" panose="02020603050405020304" pitchFamily="18" charset="0"/>
              </a:rPr>
              <a:t>是重言式，则</a:t>
            </a:r>
            <a:r>
              <a:rPr lang="en-US" altLang="zh-CN" sz="2000" dirty="0">
                <a:cs typeface="Times New Roman" panose="02020603050405020304" pitchFamily="18" charset="0"/>
              </a:rPr>
              <a:t>(P∧Q)</a:t>
            </a:r>
            <a:r>
              <a:rPr lang="zh-CN" altLang="en-US" sz="2000" dirty="0">
                <a:cs typeface="Times New Roman" panose="02020603050405020304" pitchFamily="18" charset="0"/>
              </a:rPr>
              <a:t>、</a:t>
            </a:r>
            <a:r>
              <a:rPr lang="en-US" altLang="zh-CN" sz="2000" dirty="0">
                <a:cs typeface="Times New Roman" panose="02020603050405020304" pitchFamily="18" charset="0"/>
              </a:rPr>
              <a:t>(P∨Q)</a:t>
            </a:r>
            <a:r>
              <a:rPr lang="zh-CN" altLang="en-US" sz="2000" dirty="0">
                <a:cs typeface="Times New Roman" panose="02020603050405020304" pitchFamily="18" charset="0"/>
              </a:rPr>
              <a:t>、</a:t>
            </a:r>
            <a:r>
              <a:rPr lang="en-US" altLang="zh-CN" sz="2000" dirty="0">
                <a:cs typeface="Times New Roman" panose="02020603050405020304" pitchFamily="18" charset="0"/>
              </a:rPr>
              <a:t>(P→Q)</a:t>
            </a:r>
            <a:r>
              <a:rPr lang="zh-CN" altLang="en-US" sz="2000" dirty="0">
                <a:cs typeface="Times New Roman" panose="02020603050405020304" pitchFamily="18" charset="0"/>
              </a:rPr>
              <a:t>、</a:t>
            </a:r>
            <a:r>
              <a:rPr lang="en-US" altLang="zh-CN" sz="2000" dirty="0">
                <a:cs typeface="Times New Roman" panose="02020603050405020304" pitchFamily="18" charset="0"/>
              </a:rPr>
              <a:t>(P↔Q)</a:t>
            </a:r>
            <a:r>
              <a:rPr lang="zh-CN" altLang="en-US" sz="2000" dirty="0">
                <a:latin typeface="Times New Roman" panose="02020603050405020304" pitchFamily="18" charset="0"/>
                <a:cs typeface="Times New Roman" panose="02020603050405020304" pitchFamily="18" charset="0"/>
              </a:rPr>
              <a:t>也都是重言式。</a:t>
            </a:r>
          </a:p>
          <a:p>
            <a:pPr>
              <a:lnSpc>
                <a:spcPct val="150000"/>
              </a:lnSpc>
            </a:pP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定理</a:t>
            </a:r>
            <a:r>
              <a:rPr lang="en-US" altLang="zh-CN" sz="2000" b="1" dirty="0">
                <a:latin typeface="Times New Roman" panose="02020603050405020304" pitchFamily="18" charset="0"/>
                <a:cs typeface="Times New Roman" panose="02020603050405020304" pitchFamily="18" charset="0"/>
              </a:rPr>
              <a:t>1-4.3】 </a:t>
            </a:r>
            <a:r>
              <a:rPr lang="zh-CN" altLang="en-US" sz="2000" dirty="0">
                <a:latin typeface="Times New Roman" panose="02020603050405020304" pitchFamily="18" charset="0"/>
                <a:cs typeface="Times New Roman" panose="02020603050405020304" pitchFamily="18" charset="0"/>
              </a:rPr>
              <a:t>若</a:t>
            </a:r>
            <a:r>
              <a:rPr lang="en-US" altLang="zh-CN" sz="2000" dirty="0">
                <a:latin typeface="Times New Roman" panose="02020603050405020304" pitchFamily="18" charset="0"/>
                <a:cs typeface="Times New Roman" panose="02020603050405020304" pitchFamily="18" charset="0"/>
              </a:rPr>
              <a:t>P</a:t>
            </a:r>
            <a:r>
              <a:rPr lang="zh-CN" altLang="en-US" sz="2000" dirty="0">
                <a:latin typeface="Times New Roman" panose="02020603050405020304" pitchFamily="18" charset="0"/>
                <a:cs typeface="Times New Roman" panose="02020603050405020304" pitchFamily="18" charset="0"/>
              </a:rPr>
              <a:t>与</a:t>
            </a:r>
            <a:r>
              <a:rPr lang="en-US" altLang="zh-CN" sz="2000" dirty="0">
                <a:latin typeface="Times New Roman" panose="02020603050405020304" pitchFamily="18" charset="0"/>
                <a:cs typeface="Times New Roman" panose="02020603050405020304" pitchFamily="18" charset="0"/>
              </a:rPr>
              <a:t>P →Q</a:t>
            </a:r>
            <a:r>
              <a:rPr lang="zh-CN" altLang="en-US" sz="2000" dirty="0">
                <a:latin typeface="Times New Roman" panose="02020603050405020304" pitchFamily="18" charset="0"/>
                <a:cs typeface="Times New Roman" panose="02020603050405020304" pitchFamily="18" charset="0"/>
              </a:rPr>
              <a:t>均为重言式，则</a:t>
            </a:r>
            <a:r>
              <a:rPr lang="en-US" altLang="zh-CN" sz="2000" dirty="0">
                <a:latin typeface="Times New Roman" panose="02020603050405020304" pitchFamily="18" charset="0"/>
                <a:cs typeface="Times New Roman" panose="02020603050405020304" pitchFamily="18" charset="0"/>
              </a:rPr>
              <a:t>Q</a:t>
            </a:r>
            <a:r>
              <a:rPr lang="zh-CN" altLang="en-US" sz="2000" dirty="0">
                <a:latin typeface="Times New Roman" panose="02020603050405020304" pitchFamily="18" charset="0"/>
                <a:cs typeface="Times New Roman" panose="02020603050405020304" pitchFamily="18" charset="0"/>
              </a:rPr>
              <a:t>也是重言式。</a:t>
            </a:r>
          </a:p>
          <a:p>
            <a:pPr marL="1619250" indent="-1619250">
              <a:lnSpc>
                <a:spcPct val="150000"/>
              </a:lnSpc>
            </a:pP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定理</a:t>
            </a:r>
            <a:r>
              <a:rPr lang="en-US" altLang="zh-CN" sz="2000" b="1" dirty="0">
                <a:latin typeface="Times New Roman" panose="02020603050405020304" pitchFamily="18" charset="0"/>
                <a:cs typeface="Times New Roman" panose="02020603050405020304" pitchFamily="18" charset="0"/>
              </a:rPr>
              <a:t>1-4.4】 </a:t>
            </a:r>
            <a:r>
              <a:rPr lang="zh-CN" altLang="en-US" sz="2000" dirty="0">
                <a:latin typeface="Times New Roman" panose="02020603050405020304" pitchFamily="18" charset="0"/>
                <a:cs typeface="Times New Roman" panose="02020603050405020304" pitchFamily="18" charset="0"/>
              </a:rPr>
              <a:t>一个重言式，对同一个分量都用任何命题公式置换，其结果仍为重言式。</a:t>
            </a:r>
            <a:endParaRPr lang="en-US" altLang="zh-CN" sz="2000" dirty="0">
              <a:latin typeface="Times New Roman" panose="02020603050405020304" pitchFamily="18" charset="0"/>
              <a:cs typeface="Times New Roman" panose="02020603050405020304" pitchFamily="18" charset="0"/>
            </a:endParaRPr>
          </a:p>
          <a:p>
            <a:pPr marL="1619250" indent="-904875">
              <a:lnSpc>
                <a:spcPct val="150000"/>
              </a:lnSpc>
            </a:pPr>
            <a:r>
              <a:rPr lang="en-US" altLang="zh-CN" sz="2000" dirty="0">
                <a:cs typeface="Times New Roman" panose="02020603050405020304" pitchFamily="18" charset="0"/>
              </a:rPr>
              <a:t>(P∨Q) ∨ ┐P  </a:t>
            </a:r>
            <a:r>
              <a:rPr lang="zh-CN" altLang="en-US" sz="2000" dirty="0">
                <a:cs typeface="Times New Roman" panose="02020603050405020304" pitchFamily="18" charset="0"/>
              </a:rPr>
              <a:t>重言式</a:t>
            </a:r>
            <a:endParaRPr lang="en-US" altLang="zh-CN" sz="2000" dirty="0">
              <a:cs typeface="Times New Roman" panose="02020603050405020304" pitchFamily="18" charset="0"/>
            </a:endParaRPr>
          </a:p>
          <a:p>
            <a:pPr marL="1619250" indent="-1619250">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用</a:t>
            </a:r>
            <a:r>
              <a:rPr lang="en-US" altLang="zh-CN" sz="2000" dirty="0">
                <a:latin typeface="Times New Roman" panose="02020603050405020304" pitchFamily="18" charset="0"/>
                <a:cs typeface="Times New Roman" panose="02020603050405020304" pitchFamily="18" charset="0"/>
              </a:rPr>
              <a:t>R</a:t>
            </a:r>
            <a:r>
              <a:rPr lang="en-US" altLang="zh-CN" sz="2000" dirty="0">
                <a:cs typeface="Times New Roman" panose="02020603050405020304" pitchFamily="18" charset="0"/>
              </a:rPr>
              <a:t>→S</a:t>
            </a:r>
            <a:r>
              <a:rPr lang="zh-CN" altLang="en-US" sz="2000" dirty="0">
                <a:cs typeface="Times New Roman" panose="02020603050405020304" pitchFamily="18" charset="0"/>
              </a:rPr>
              <a:t>置换</a:t>
            </a:r>
            <a:r>
              <a:rPr lang="en-US" altLang="zh-CN" sz="2000" dirty="0">
                <a:cs typeface="Times New Roman" panose="02020603050405020304" pitchFamily="18" charset="0"/>
              </a:rPr>
              <a:t>P</a:t>
            </a:r>
            <a:r>
              <a:rPr lang="zh-CN" altLang="en-US" sz="2000" dirty="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6467475" y="4105204"/>
            <a:ext cx="2095500" cy="400110"/>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仍为重言式</a:t>
            </a:r>
            <a:endParaRPr lang="zh-CN" altLang="en-US" sz="2000" dirty="0"/>
          </a:p>
        </p:txBody>
      </p:sp>
      <p:sp>
        <p:nvSpPr>
          <p:cNvPr id="11" name="文本框 10"/>
          <p:cNvSpPr txBox="1"/>
          <p:nvPr/>
        </p:nvSpPr>
        <p:spPr>
          <a:xfrm>
            <a:off x="2984501" y="4018735"/>
            <a:ext cx="3587749" cy="553998"/>
          </a:xfrm>
          <a:prstGeom prst="rect">
            <a:avLst/>
          </a:prstGeom>
          <a:noFill/>
        </p:spPr>
        <p:txBody>
          <a:bodyPr wrap="square" rtlCol="0">
            <a:spAutoFit/>
          </a:bodyPr>
          <a:lstStyle/>
          <a:p>
            <a:pPr marL="1619250" indent="-1619250">
              <a:lnSpc>
                <a:spcPct val="150000"/>
              </a:lnSpc>
            </a:pPr>
            <a:r>
              <a:rPr lang="zh-CN" altLang="en-US" sz="2000" dirty="0">
                <a:cs typeface="Times New Roman" panose="02020603050405020304" pitchFamily="18" charset="0"/>
              </a:rPr>
              <a:t>得到 </a:t>
            </a:r>
            <a:r>
              <a:rPr lang="en-US" altLang="zh-CN" sz="2000" dirty="0">
                <a:cs typeface="Times New Roman" panose="02020603050405020304" pitchFamily="18" charset="0"/>
              </a:rPr>
              <a:t>(</a:t>
            </a:r>
            <a:r>
              <a:rPr lang="en-US" altLang="zh-CN" sz="2000" dirty="0">
                <a:solidFill>
                  <a:srgbClr val="FF0000"/>
                </a:solidFill>
                <a:cs typeface="Times New Roman" panose="02020603050405020304" pitchFamily="18" charset="0"/>
              </a:rPr>
              <a:t>(</a:t>
            </a:r>
            <a:r>
              <a:rPr lang="en-US" altLang="zh-CN" sz="2000" dirty="0">
                <a:solidFill>
                  <a:srgbClr val="FF0000"/>
                </a:solidFill>
                <a:latin typeface="Times New Roman" panose="02020603050405020304" pitchFamily="18" charset="0"/>
                <a:cs typeface="Times New Roman" panose="02020603050405020304" pitchFamily="18" charset="0"/>
              </a:rPr>
              <a:t>R</a:t>
            </a:r>
            <a:r>
              <a:rPr lang="en-US" altLang="zh-CN" sz="2000" dirty="0">
                <a:solidFill>
                  <a:srgbClr val="FF0000"/>
                </a:solidFill>
                <a:cs typeface="Times New Roman" panose="02020603050405020304" pitchFamily="18" charset="0"/>
              </a:rPr>
              <a:t>→S)</a:t>
            </a:r>
            <a:r>
              <a:rPr lang="en-US" altLang="zh-CN" sz="2000" dirty="0">
                <a:cs typeface="Times New Roman" panose="02020603050405020304" pitchFamily="18" charset="0"/>
              </a:rPr>
              <a:t> ∨Q) ∨ ┐</a:t>
            </a:r>
            <a:r>
              <a:rPr lang="en-US" altLang="zh-CN" sz="2000" dirty="0">
                <a:solidFill>
                  <a:srgbClr val="FF0000"/>
                </a:solidFill>
                <a:cs typeface="Times New Roman" panose="02020603050405020304" pitchFamily="18" charset="0"/>
              </a:rPr>
              <a:t>(</a:t>
            </a:r>
            <a:r>
              <a:rPr lang="en-US" altLang="zh-CN" sz="2000" dirty="0">
                <a:solidFill>
                  <a:srgbClr val="FF0000"/>
                </a:solidFill>
                <a:latin typeface="Times New Roman" panose="02020603050405020304" pitchFamily="18" charset="0"/>
                <a:cs typeface="Times New Roman" panose="02020603050405020304" pitchFamily="18" charset="0"/>
              </a:rPr>
              <a:t>R</a:t>
            </a:r>
            <a:r>
              <a:rPr lang="en-US" altLang="zh-CN" sz="2000" dirty="0">
                <a:solidFill>
                  <a:srgbClr val="FF0000"/>
                </a:solidFill>
                <a:cs typeface="Times New Roman" panose="02020603050405020304" pitchFamily="18" charset="0"/>
              </a:rPr>
              <a:t>→S)</a:t>
            </a:r>
            <a:r>
              <a:rPr lang="en-US" altLang="zh-CN" sz="2000" dirty="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745725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66</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8" name="Text Box 2"/>
          <p:cNvSpPr txBox="1">
            <a:spLocks noChangeArrowheads="1"/>
          </p:cNvSpPr>
          <p:nvPr/>
        </p:nvSpPr>
        <p:spPr bwMode="auto">
          <a:xfrm>
            <a:off x="463657" y="930071"/>
            <a:ext cx="4746518"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marL="0" indent="0">
              <a:spcBef>
                <a:spcPct val="50000"/>
              </a:spcBef>
              <a:buClr>
                <a:schemeClr val="bg1"/>
              </a:buClr>
              <a:buNone/>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1-5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等价公式与蕴含公式</a:t>
            </a:r>
          </a:p>
        </p:txBody>
      </p:sp>
      <p:sp>
        <p:nvSpPr>
          <p:cNvPr id="9" name="Rectangle 6"/>
          <p:cNvSpPr>
            <a:spLocks noChangeArrowheads="1"/>
          </p:cNvSpPr>
          <p:nvPr/>
        </p:nvSpPr>
        <p:spPr bwMode="auto">
          <a:xfrm>
            <a:off x="463657" y="1618804"/>
            <a:ext cx="9048205" cy="481863"/>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447675" indent="-447675" algn="just">
              <a:lnSpc>
                <a:spcPct val="150000"/>
              </a:lnSpc>
              <a:buClr>
                <a:schemeClr val="accent6"/>
              </a:buClr>
            </a:pPr>
            <a:r>
              <a:rPr lang="zh-CN" altLang="en-US" sz="2000" b="1" dirty="0">
                <a:ea typeface="黑体" panose="02010609060101010101" pitchFamily="49" charset="-122"/>
              </a:rPr>
              <a:t>观察下列真值表</a:t>
            </a:r>
            <a:endParaRPr lang="en-US" altLang="zh-CN" sz="2000" dirty="0">
              <a:latin typeface="+mn-ea"/>
              <a:ea typeface="+mn-ea"/>
              <a:cs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1231728" y="2272009"/>
            <a:ext cx="7017278" cy="1963082"/>
          </a:xfrm>
          <a:prstGeom prst="rect">
            <a:avLst/>
          </a:prstGeom>
        </p:spPr>
      </p:pic>
      <p:sp>
        <p:nvSpPr>
          <p:cNvPr id="14" name="AutoShape 49"/>
          <p:cNvSpPr>
            <a:spLocks noChangeArrowheads="1"/>
          </p:cNvSpPr>
          <p:nvPr/>
        </p:nvSpPr>
        <p:spPr bwMode="auto">
          <a:xfrm>
            <a:off x="1231728" y="4426004"/>
            <a:ext cx="2984500" cy="698500"/>
          </a:xfrm>
          <a:prstGeom prst="roundRect">
            <a:avLst>
              <a:gd name="adj" fmla="val 16667"/>
            </a:avLst>
          </a:prstGeom>
          <a:noFill/>
          <a:ln w="9525">
            <a:solidFill>
              <a:srgbClr val="FF00FF"/>
            </a:solidFill>
            <a:round/>
            <a:headEnd/>
            <a:tailEnd/>
          </a:ln>
          <a:effectLst>
            <a:prstShdw prst="shdw17" dist="17961" dir="13500000">
              <a:srgbClr val="990099"/>
            </a:prstShdw>
          </a:effectLst>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Blip>
                <a:blip r:embed="rId3"/>
              </a:buBlip>
              <a:defRPr kumimoji="1" sz="2400">
                <a:solidFill>
                  <a:schemeClr val="tx1"/>
                </a:solidFill>
                <a:latin typeface="楷体_GB2312" pitchFamily="49" charset="-122"/>
                <a:ea typeface="楷体_GB2312" pitchFamily="49" charset="-122"/>
              </a:defRPr>
            </a:lvl1pPr>
            <a:lvl2pPr marL="742950" indent="-28575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 </a:t>
            </a:r>
            <a:r>
              <a:rPr lang="en-US" altLang="zh-CN" sz="2000" b="1" dirty="0">
                <a:latin typeface="Times New Roman" panose="02020603050405020304" pitchFamily="18" charset="0"/>
                <a:ea typeface="MS Gothic" panose="020B0609070205080204" pitchFamily="49" charset="-128"/>
                <a:cs typeface="Times New Roman" panose="02020603050405020304" pitchFamily="18" charset="0"/>
                <a:sym typeface="Kingsoft Phonetic Plain" pitchFamily="2" charset="2"/>
              </a:rPr>
              <a:t>∨</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Kingsoft Phonetic Plain" pitchFamily="2" charset="2"/>
              </a:rPr>
              <a:t>Q </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Kingsoft Phonetic Plain" pitchFamily="2" charset="2"/>
              </a:rPr>
              <a:t>，</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Kingsoft Phonetic Plain" pitchFamily="2" charset="2"/>
              </a:rPr>
              <a:t>Q</a:t>
            </a:r>
          </a:p>
        </p:txBody>
      </p:sp>
      <p:sp>
        <p:nvSpPr>
          <p:cNvPr id="15" name="AutoShape 52"/>
          <p:cNvSpPr>
            <a:spLocks noChangeArrowheads="1"/>
          </p:cNvSpPr>
          <p:nvPr/>
        </p:nvSpPr>
        <p:spPr bwMode="auto">
          <a:xfrm>
            <a:off x="4486632" y="4413253"/>
            <a:ext cx="3762374" cy="698500"/>
          </a:xfrm>
          <a:prstGeom prst="roundRect">
            <a:avLst>
              <a:gd name="adj" fmla="val 16667"/>
            </a:avLst>
          </a:prstGeom>
          <a:noFill/>
          <a:ln w="9525">
            <a:solidFill>
              <a:srgbClr val="FF00FF"/>
            </a:solidFill>
            <a:round/>
            <a:headEnd/>
            <a:tailEnd/>
          </a:ln>
          <a:effectLst>
            <a:prstShdw prst="shdw17" dist="17961" dir="13500000">
              <a:srgbClr val="990099"/>
            </a:prstShdw>
          </a:effectLst>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Blip>
                <a:blip r:embed="rId3"/>
              </a:buBlip>
              <a:defRPr kumimoji="1" sz="2400">
                <a:solidFill>
                  <a:schemeClr val="tx1"/>
                </a:solidFill>
                <a:latin typeface="楷体_GB2312" pitchFamily="49" charset="-122"/>
                <a:ea typeface="楷体_GB2312" pitchFamily="49" charset="-122"/>
              </a:defRPr>
            </a:lvl1pPr>
            <a:lvl2pPr marL="742950" indent="-28575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000" b="1" dirty="0">
                <a:latin typeface="Times New Roman" panose="02020603050405020304" pitchFamily="18" charset="0"/>
                <a:ea typeface="宋体" panose="02010600030101010101" pitchFamily="2" charset="-122"/>
              </a:rPr>
              <a:t>(P </a:t>
            </a:r>
            <a:r>
              <a:rPr lang="en-US" altLang="zh-CN" sz="2000" b="1" dirty="0">
                <a:latin typeface="Times New Roman" panose="02020603050405020304" pitchFamily="18" charset="0"/>
                <a:ea typeface="MS Gothic" panose="020B0609070205080204" pitchFamily="49" charset="-128"/>
                <a:sym typeface="Kingsoft Phonetic Plain" pitchFamily="2" charset="2"/>
              </a:rPr>
              <a:t>∧</a:t>
            </a:r>
            <a:r>
              <a:rPr lang="en-US" altLang="zh-CN" sz="2000" b="1" dirty="0">
                <a:latin typeface="Times New Roman" panose="02020603050405020304" pitchFamily="18" charset="0"/>
                <a:ea typeface="宋体" panose="02010600030101010101" pitchFamily="2" charset="-122"/>
              </a:rPr>
              <a:t> </a:t>
            </a:r>
            <a:r>
              <a:rPr lang="en-US" altLang="zh-CN" sz="2000" b="1" dirty="0">
                <a:latin typeface="Times New Roman" panose="02020603050405020304" pitchFamily="18" charset="0"/>
                <a:ea typeface="宋体" panose="02010600030101010101" pitchFamily="2" charset="-122"/>
                <a:sym typeface="Kingsoft Phonetic Plain" pitchFamily="2" charset="2"/>
              </a:rPr>
              <a:t>Q)</a:t>
            </a:r>
            <a:r>
              <a:rPr lang="zh-CN" altLang="en-US" sz="2000" b="1" dirty="0">
                <a:latin typeface="Times New Roman" panose="02020603050405020304" pitchFamily="18" charset="0"/>
                <a:ea typeface="MS Gothic" panose="020B0609070205080204" pitchFamily="49" charset="-128"/>
                <a:sym typeface="Kingsoft Phonetic Plain" pitchFamily="2" charset="2"/>
              </a:rPr>
              <a:t>∨</a:t>
            </a:r>
            <a:r>
              <a:rPr lang="en-US" altLang="zh-CN" sz="2000" b="1" dirty="0">
                <a:latin typeface="Times New Roman" panose="02020603050405020304" pitchFamily="18" charset="0"/>
                <a:ea typeface="MS Gothic" panose="020B0609070205080204" pitchFamily="49" charset="-128"/>
                <a:sym typeface="Kingsoft Phonetic Plain" pitchFamily="2" charset="2"/>
              </a:rPr>
              <a:t>(</a:t>
            </a:r>
            <a:r>
              <a:rPr lang="zh-CN" altLang="en-US" sz="2000" b="1" dirty="0">
                <a:latin typeface="Times New Roman" panose="02020603050405020304" pitchFamily="18" charset="0"/>
                <a:ea typeface="宋体" panose="02010600030101010101" pitchFamily="2" charset="-122"/>
                <a:sym typeface="Kingsoft Phonetic Plain" pitchFamily="2" charset="2"/>
              </a:rPr>
              <a:t>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latin typeface="Times New Roman" panose="02020603050405020304" pitchFamily="18" charset="0"/>
                <a:ea typeface="宋体" panose="02010600030101010101" pitchFamily="2" charset="-122"/>
              </a:rPr>
              <a:t>P</a:t>
            </a:r>
            <a:r>
              <a:rPr lang="en-US" altLang="zh-CN" sz="2000" b="1" dirty="0">
                <a:latin typeface="Times New Roman" panose="02020603050405020304" pitchFamily="18" charset="0"/>
                <a:ea typeface="宋体" panose="02010600030101010101" pitchFamily="2" charset="-122"/>
                <a:sym typeface="Kingsoft Phonetic Plain" pitchFamily="2" charset="2"/>
              </a:rPr>
              <a:t> </a:t>
            </a:r>
            <a:r>
              <a:rPr lang="en-US" altLang="zh-CN" sz="2000" b="1" dirty="0">
                <a:latin typeface="Times New Roman" panose="02020603050405020304" pitchFamily="18" charset="0"/>
                <a:ea typeface="MS Gothic" panose="020B0609070205080204" pitchFamily="49" charset="-128"/>
                <a:sym typeface="Kingsoft Phonetic Plain" pitchFamily="2" charset="2"/>
              </a:rPr>
              <a:t>∧</a:t>
            </a:r>
            <a:r>
              <a:rPr lang="en-US" altLang="zh-CN" sz="2000" b="1" dirty="0">
                <a:latin typeface="Times New Roman" panose="02020603050405020304" pitchFamily="18" charset="0"/>
                <a:ea typeface="宋体" panose="02010600030101010101" pitchFamily="2" charset="-122"/>
                <a:sym typeface="Kingsoft Phonetic Plain" pitchFamily="2" charset="2"/>
              </a:rPr>
              <a:t> </a:t>
            </a:r>
            <a:r>
              <a:rPr lang="en-US" altLang="zh-CN" sz="2000" b="1"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sym typeface="Kingsoft Phonetic Plain" pitchFamily="2" charset="2"/>
              </a:rPr>
              <a:t> Q)</a:t>
            </a:r>
            <a:r>
              <a:rPr lang="zh-CN" altLang="en-US" sz="2333" b="1" dirty="0">
                <a:solidFill>
                  <a:srgbClr val="FF0000"/>
                </a:solidFill>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rPr>
              <a:t>P </a:t>
            </a:r>
            <a:r>
              <a:rPr lang="en-US" altLang="zh-CN" sz="2000" b="1" dirty="0">
                <a:latin typeface="Times New Roman" panose="02020603050405020304" pitchFamily="18" charset="0"/>
                <a:ea typeface="宋体" panose="02010600030101010101" pitchFamily="2" charset="-122"/>
                <a:sym typeface="Symbol" panose="05050102010706020507" pitchFamily="18" charset="2"/>
              </a:rPr>
              <a:t>Q</a:t>
            </a:r>
            <a:r>
              <a:rPr lang="en-US" altLang="zh-CN" sz="2333" b="1" dirty="0">
                <a:latin typeface="Times New Roman" panose="02020603050405020304" pitchFamily="18" charset="0"/>
                <a:ea typeface="宋体" panose="02010600030101010101" pitchFamily="2" charset="-122"/>
              </a:rPr>
              <a:t> </a:t>
            </a:r>
          </a:p>
        </p:txBody>
      </p:sp>
    </p:spTree>
    <p:extLst>
      <p:ext uri="{BB962C8B-B14F-4D97-AF65-F5344CB8AC3E}">
        <p14:creationId xmlns:p14="http://schemas.microsoft.com/office/powerpoint/2010/main" val="209322560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circle(in)">
                                      <p:cBhvr>
                                        <p:cTn id="20" dur="20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circle(in)">
                                      <p:cBhvr>
                                        <p:cTn id="25"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67</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463657" y="1485943"/>
            <a:ext cx="9048205" cy="3323987"/>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447675" indent="-447675" algn="just">
              <a:lnSpc>
                <a:spcPct val="150000"/>
              </a:lnSpc>
              <a:buClr>
                <a:schemeClr val="accent6"/>
              </a:buClr>
            </a:pPr>
            <a:r>
              <a:rPr kumimoji="0" lang="en-US" altLang="zh-CN" sz="2000" b="1" dirty="0">
                <a:ea typeface="+mn-ea"/>
                <a:cs typeface="Times New Roman" panose="02020603050405020304" pitchFamily="18" charset="0"/>
              </a:rPr>
              <a:t>【</a:t>
            </a:r>
            <a:r>
              <a:rPr kumimoji="0" lang="zh-CN" altLang="en-US" sz="2000" b="1" dirty="0">
                <a:ea typeface="+mn-ea"/>
                <a:cs typeface="Times New Roman" panose="02020603050405020304" pitchFamily="18" charset="0"/>
              </a:rPr>
              <a:t>定义</a:t>
            </a:r>
            <a:r>
              <a:rPr kumimoji="0" lang="en-US" altLang="zh-CN" sz="2000" b="1" dirty="0">
                <a:ea typeface="+mn-ea"/>
                <a:cs typeface="Times New Roman" panose="02020603050405020304" pitchFamily="18" charset="0"/>
              </a:rPr>
              <a:t>1-5.1】</a:t>
            </a:r>
            <a:r>
              <a:rPr lang="en-US" altLang="zh-CN" sz="2000" b="1" dirty="0">
                <a:solidFill>
                  <a:srgbClr val="006600"/>
                </a:solidFill>
                <a:ea typeface="+mn-ea"/>
                <a:cs typeface="Times New Roman" panose="02020603050405020304" pitchFamily="18" charset="0"/>
              </a:rPr>
              <a:t> </a:t>
            </a:r>
            <a:r>
              <a:rPr lang="en-US" altLang="zh-CN" sz="2000" dirty="0">
                <a:ea typeface="+mn-ea"/>
                <a:cs typeface="Times New Roman" panose="02020603050405020304" pitchFamily="18" charset="0"/>
              </a:rPr>
              <a:t>A</a:t>
            </a:r>
            <a:r>
              <a:rPr lang="zh-CN" altLang="en-US" sz="2000" dirty="0">
                <a:ea typeface="+mn-ea"/>
                <a:cs typeface="Times New Roman" panose="02020603050405020304" pitchFamily="18" charset="0"/>
              </a:rPr>
              <a:t>、</a:t>
            </a:r>
            <a:r>
              <a:rPr lang="en-US" altLang="zh-CN" sz="2000" dirty="0">
                <a:ea typeface="+mn-ea"/>
                <a:cs typeface="Times New Roman" panose="02020603050405020304" pitchFamily="18" charset="0"/>
              </a:rPr>
              <a:t>B</a:t>
            </a:r>
            <a:r>
              <a:rPr lang="zh-CN" altLang="zh-CN" sz="2000" dirty="0">
                <a:ea typeface="+mn-ea"/>
                <a:cs typeface="Times New Roman" panose="02020603050405020304" pitchFamily="18" charset="0"/>
              </a:rPr>
              <a:t>是含有命题变元</a:t>
            </a:r>
            <a:r>
              <a:rPr lang="en-US" altLang="zh-CN" sz="2000" dirty="0">
                <a:ea typeface="+mn-ea"/>
                <a:cs typeface="Times New Roman" panose="02020603050405020304" pitchFamily="18" charset="0"/>
              </a:rPr>
              <a:t>P</a:t>
            </a:r>
            <a:r>
              <a:rPr lang="en-US" altLang="zh-CN" sz="2000" baseline="-25000" dirty="0">
                <a:ea typeface="+mn-ea"/>
                <a:cs typeface="Times New Roman" panose="02020603050405020304" pitchFamily="18" charset="0"/>
              </a:rPr>
              <a:t>1</a:t>
            </a:r>
            <a:r>
              <a:rPr lang="en-US" altLang="zh-CN" sz="2000" dirty="0">
                <a:ea typeface="+mn-ea"/>
                <a:cs typeface="Times New Roman" panose="02020603050405020304" pitchFamily="18" charset="0"/>
              </a:rPr>
              <a:t>,P</a:t>
            </a:r>
            <a:r>
              <a:rPr lang="en-US" altLang="zh-CN" sz="2000" baseline="-25000" dirty="0">
                <a:ea typeface="+mn-ea"/>
                <a:cs typeface="Times New Roman" panose="02020603050405020304" pitchFamily="18" charset="0"/>
              </a:rPr>
              <a:t>2</a:t>
            </a:r>
            <a:r>
              <a:rPr lang="en-US" altLang="zh-CN" sz="2000" dirty="0">
                <a:ea typeface="+mn-ea"/>
                <a:cs typeface="Times New Roman" panose="02020603050405020304" pitchFamily="18" charset="0"/>
              </a:rPr>
              <a:t>,…, </a:t>
            </a:r>
            <a:r>
              <a:rPr lang="en-US" altLang="zh-CN" sz="2000" dirty="0" err="1">
                <a:ea typeface="+mn-ea"/>
                <a:cs typeface="Times New Roman" panose="02020603050405020304" pitchFamily="18" charset="0"/>
              </a:rPr>
              <a:t>P</a:t>
            </a:r>
            <a:r>
              <a:rPr lang="en-US" altLang="zh-CN" sz="2000" baseline="-25000" dirty="0" err="1">
                <a:ea typeface="+mn-ea"/>
                <a:cs typeface="Times New Roman" panose="02020603050405020304" pitchFamily="18" charset="0"/>
              </a:rPr>
              <a:t>n</a:t>
            </a:r>
            <a:r>
              <a:rPr lang="zh-CN" altLang="zh-CN" sz="2000" dirty="0">
                <a:ea typeface="+mn-ea"/>
                <a:cs typeface="Times New Roman" panose="02020603050405020304" pitchFamily="18" charset="0"/>
              </a:rPr>
              <a:t>的命题公式，</a:t>
            </a:r>
            <a:r>
              <a:rPr lang="zh-CN" altLang="en-US" sz="2000" dirty="0">
                <a:ea typeface="+mn-ea"/>
                <a:cs typeface="Times New Roman" panose="02020603050405020304" pitchFamily="18" charset="0"/>
              </a:rPr>
              <a:t>如果</a:t>
            </a:r>
            <a:r>
              <a:rPr lang="zh-CN" altLang="zh-CN" sz="2000" dirty="0">
                <a:ea typeface="+mn-ea"/>
                <a:cs typeface="Times New Roman" panose="02020603050405020304" pitchFamily="18" charset="0"/>
              </a:rPr>
              <a:t>不论对</a:t>
            </a:r>
            <a:r>
              <a:rPr lang="en-US" altLang="zh-CN" sz="2000" dirty="0">
                <a:ea typeface="+mn-ea"/>
                <a:cs typeface="Times New Roman" panose="02020603050405020304" pitchFamily="18" charset="0"/>
              </a:rPr>
              <a:t>P</a:t>
            </a:r>
            <a:r>
              <a:rPr lang="en-US" altLang="zh-CN" sz="2000" baseline="-25000" dirty="0">
                <a:ea typeface="+mn-ea"/>
                <a:cs typeface="Times New Roman" panose="02020603050405020304" pitchFamily="18" charset="0"/>
              </a:rPr>
              <a:t>1</a:t>
            </a:r>
            <a:r>
              <a:rPr lang="en-US" altLang="zh-CN" sz="2000" dirty="0">
                <a:ea typeface="+mn-ea"/>
                <a:cs typeface="Times New Roman" panose="02020603050405020304" pitchFamily="18" charset="0"/>
              </a:rPr>
              <a:t>, P</a:t>
            </a:r>
            <a:r>
              <a:rPr lang="en-US" altLang="zh-CN" sz="2000" baseline="-25000" dirty="0">
                <a:ea typeface="+mn-ea"/>
                <a:cs typeface="Times New Roman" panose="02020603050405020304" pitchFamily="18" charset="0"/>
              </a:rPr>
              <a:t>2</a:t>
            </a:r>
            <a:r>
              <a:rPr lang="en-US" altLang="zh-CN" sz="2000" dirty="0">
                <a:ea typeface="+mn-ea"/>
                <a:cs typeface="Times New Roman" panose="02020603050405020304" pitchFamily="18" charset="0"/>
              </a:rPr>
              <a:t> , …, </a:t>
            </a:r>
            <a:r>
              <a:rPr lang="en-US" altLang="zh-CN" sz="2000" dirty="0" err="1">
                <a:ea typeface="+mn-ea"/>
                <a:cs typeface="Times New Roman" panose="02020603050405020304" pitchFamily="18" charset="0"/>
              </a:rPr>
              <a:t>P</a:t>
            </a:r>
            <a:r>
              <a:rPr lang="en-US" altLang="zh-CN" sz="2000" baseline="-25000" dirty="0" err="1">
                <a:ea typeface="+mn-ea"/>
                <a:cs typeface="Times New Roman" panose="02020603050405020304" pitchFamily="18" charset="0"/>
              </a:rPr>
              <a:t>n</a:t>
            </a:r>
            <a:r>
              <a:rPr lang="zh-CN" altLang="zh-CN" sz="2000" dirty="0">
                <a:ea typeface="+mn-ea"/>
                <a:cs typeface="Times New Roman" panose="02020603050405020304" pitchFamily="18" charset="0"/>
              </a:rPr>
              <a:t>作任何指派，</a:t>
            </a:r>
            <a:r>
              <a:rPr lang="en-US" altLang="zh-CN" sz="2000" dirty="0">
                <a:ea typeface="+mn-ea"/>
                <a:cs typeface="Times New Roman" panose="02020603050405020304" pitchFamily="18" charset="0"/>
              </a:rPr>
              <a:t>A</a:t>
            </a:r>
            <a:r>
              <a:rPr lang="zh-CN" altLang="en-US" sz="2000" dirty="0">
                <a:ea typeface="+mn-ea"/>
                <a:cs typeface="Times New Roman" panose="02020603050405020304" pitchFamily="18" charset="0"/>
              </a:rPr>
              <a:t>和</a:t>
            </a:r>
            <a:r>
              <a:rPr lang="en-US" altLang="zh-CN" sz="2000" dirty="0">
                <a:ea typeface="+mn-ea"/>
                <a:cs typeface="Times New Roman" panose="02020603050405020304" pitchFamily="18" charset="0"/>
              </a:rPr>
              <a:t>B</a:t>
            </a:r>
            <a:r>
              <a:rPr lang="zh-CN" altLang="en-US" sz="2000" dirty="0">
                <a:ea typeface="+mn-ea"/>
                <a:cs typeface="Times New Roman" panose="02020603050405020304" pitchFamily="18" charset="0"/>
              </a:rPr>
              <a:t>的真值都相同，则称命题公式</a:t>
            </a:r>
            <a:r>
              <a:rPr lang="en-US" altLang="zh-CN" sz="2000" dirty="0">
                <a:ea typeface="+mn-ea"/>
                <a:cs typeface="Times New Roman" panose="02020603050405020304" pitchFamily="18" charset="0"/>
              </a:rPr>
              <a:t>A</a:t>
            </a:r>
            <a:r>
              <a:rPr lang="zh-CN" altLang="en-US" sz="2000" dirty="0">
                <a:ea typeface="+mn-ea"/>
                <a:cs typeface="Times New Roman" panose="02020603050405020304" pitchFamily="18" charset="0"/>
              </a:rPr>
              <a:t>与</a:t>
            </a:r>
            <a:r>
              <a:rPr lang="en-US" altLang="zh-CN" sz="2000" dirty="0">
                <a:ea typeface="+mn-ea"/>
                <a:cs typeface="Times New Roman" panose="02020603050405020304" pitchFamily="18" charset="0"/>
              </a:rPr>
              <a:t>B</a:t>
            </a:r>
            <a:r>
              <a:rPr lang="zh-CN" altLang="en-US" sz="2000" dirty="0">
                <a:ea typeface="+mn-ea"/>
                <a:cs typeface="Times New Roman" panose="02020603050405020304" pitchFamily="18" charset="0"/>
              </a:rPr>
              <a:t>是</a:t>
            </a:r>
            <a:r>
              <a:rPr lang="zh-CN" altLang="en-US" sz="2000" b="1" dirty="0">
                <a:solidFill>
                  <a:srgbClr val="FF0000"/>
                </a:solidFill>
                <a:ea typeface="+mn-ea"/>
                <a:cs typeface="Times New Roman" panose="02020603050405020304" pitchFamily="18" charset="0"/>
              </a:rPr>
              <a:t>等价的</a:t>
            </a:r>
            <a:r>
              <a:rPr lang="zh-CN" altLang="en-US" sz="2000" dirty="0">
                <a:ea typeface="+mn-ea"/>
                <a:cs typeface="Times New Roman" panose="02020603050405020304" pitchFamily="18" charset="0"/>
              </a:rPr>
              <a:t>或</a:t>
            </a:r>
            <a:r>
              <a:rPr lang="zh-CN" altLang="en-US" sz="2000" b="1" dirty="0">
                <a:solidFill>
                  <a:srgbClr val="FF0000"/>
                </a:solidFill>
                <a:ea typeface="+mn-ea"/>
                <a:cs typeface="Times New Roman" panose="02020603050405020304" pitchFamily="18" charset="0"/>
              </a:rPr>
              <a:t>逻辑相等</a:t>
            </a:r>
            <a:r>
              <a:rPr lang="en-US" altLang="zh-CN" sz="2000" b="1" dirty="0">
                <a:solidFill>
                  <a:srgbClr val="FF0000"/>
                </a:solidFill>
                <a:ea typeface="+mn-ea"/>
                <a:cs typeface="Times New Roman" panose="02020603050405020304" pitchFamily="18" charset="0"/>
              </a:rPr>
              <a:t>(</a:t>
            </a:r>
            <a:r>
              <a:rPr lang="zh-CN" altLang="en-US" sz="2000" b="1" dirty="0">
                <a:solidFill>
                  <a:srgbClr val="FF0000"/>
                </a:solidFill>
                <a:ea typeface="+mn-ea"/>
                <a:cs typeface="Times New Roman" panose="02020603050405020304" pitchFamily="18" charset="0"/>
              </a:rPr>
              <a:t>等值</a:t>
            </a:r>
            <a:r>
              <a:rPr lang="en-US" altLang="zh-CN" sz="2000" b="1" dirty="0">
                <a:solidFill>
                  <a:srgbClr val="FF0000"/>
                </a:solidFill>
                <a:ea typeface="+mn-ea"/>
                <a:cs typeface="Times New Roman" panose="02020603050405020304" pitchFamily="18" charset="0"/>
              </a:rPr>
              <a:t>)</a:t>
            </a:r>
            <a:r>
              <a:rPr lang="zh-CN" altLang="en-US" sz="2000" dirty="0">
                <a:ea typeface="+mn-ea"/>
                <a:cs typeface="Times New Roman" panose="02020603050405020304" pitchFamily="18" charset="0"/>
              </a:rPr>
              <a:t>，记作</a:t>
            </a:r>
            <a:r>
              <a:rPr lang="en-US" altLang="zh-CN" sz="2000" b="1" dirty="0">
                <a:solidFill>
                  <a:srgbClr val="FF0000"/>
                </a:solidFill>
                <a:ea typeface="+mn-ea"/>
                <a:cs typeface="Times New Roman" panose="02020603050405020304" pitchFamily="18" charset="0"/>
              </a:rPr>
              <a:t>A</a:t>
            </a:r>
            <a:r>
              <a:rPr lang="en-US" altLang="zh-CN" sz="2000" b="1" dirty="0">
                <a:solidFill>
                  <a:srgbClr val="FF0000"/>
                </a:solidFill>
                <a:ea typeface="+mn-ea"/>
                <a:cs typeface="Times New Roman" panose="02020603050405020304" pitchFamily="18" charset="0"/>
                <a:sym typeface="Symbol" panose="05050102010706020507" pitchFamily="18" charset="2"/>
              </a:rPr>
              <a:t></a:t>
            </a:r>
            <a:r>
              <a:rPr lang="en-US" altLang="zh-CN" sz="2000" b="1" dirty="0">
                <a:solidFill>
                  <a:srgbClr val="FF0000"/>
                </a:solidFill>
                <a:ea typeface="+mn-ea"/>
                <a:cs typeface="Times New Roman" panose="02020603050405020304" pitchFamily="18" charset="0"/>
              </a:rPr>
              <a:t>B</a:t>
            </a:r>
            <a:r>
              <a:rPr lang="zh-CN" altLang="en-US" sz="2000" dirty="0">
                <a:ea typeface="+mn-ea"/>
                <a:cs typeface="Times New Roman" panose="02020603050405020304" pitchFamily="18" charset="0"/>
              </a:rPr>
              <a:t>。 </a:t>
            </a:r>
            <a:endParaRPr lang="en-US" altLang="zh-CN" sz="2000" dirty="0">
              <a:ea typeface="+mn-ea"/>
              <a:cs typeface="Times New Roman" panose="02020603050405020304" pitchFamily="18" charset="0"/>
            </a:endParaRPr>
          </a:p>
          <a:p>
            <a:pPr indent="447675">
              <a:lnSpc>
                <a:spcPct val="150000"/>
              </a:lnSpc>
            </a:pPr>
            <a:r>
              <a:rPr kumimoji="0" lang="zh-CN" altLang="en-US" sz="2000" b="1" dirty="0">
                <a:latin typeface="+mn-ea"/>
                <a:ea typeface="+mn-ea"/>
                <a:cs typeface="Times New Roman" panose="02020603050405020304" pitchFamily="18" charset="0"/>
              </a:rPr>
              <a:t>因而</a:t>
            </a:r>
            <a:endParaRPr kumimoji="0" lang="en-US" altLang="zh-CN" sz="2000" b="1" dirty="0">
              <a:latin typeface="+mn-ea"/>
              <a:ea typeface="+mn-ea"/>
              <a:cs typeface="Times New Roman" panose="02020603050405020304" pitchFamily="18" charset="0"/>
            </a:endParaRPr>
          </a:p>
          <a:p>
            <a:pPr indent="447675">
              <a:lnSpc>
                <a:spcPct val="150000"/>
              </a:lnSpc>
            </a:pPr>
            <a:r>
              <a:rPr kumimoji="0" lang="en-US" altLang="zh-CN" sz="2000" dirty="0">
                <a:ea typeface="+mn-ea"/>
                <a:cs typeface="Times New Roman" panose="02020603050405020304" pitchFamily="18" charset="0"/>
              </a:rPr>
              <a:t>   P</a:t>
            </a:r>
            <a:r>
              <a:rPr kumimoji="0" lang="en-US" altLang="zh-CN" sz="2000" dirty="0">
                <a:ea typeface="+mn-ea"/>
                <a:cs typeface="Times New Roman" panose="02020603050405020304" pitchFamily="18" charset="0"/>
                <a:sym typeface="Symbol" panose="05050102010706020507" pitchFamily="18" charset="2"/>
              </a:rPr>
              <a:t></a:t>
            </a:r>
            <a:r>
              <a:rPr kumimoji="0" lang="en-US" altLang="zh-CN" sz="2000" dirty="0">
                <a:ea typeface="+mn-ea"/>
                <a:cs typeface="Times New Roman" panose="02020603050405020304" pitchFamily="18" charset="0"/>
                <a:sym typeface="Kingsoft Phonetic Plain" pitchFamily="2" charset="2"/>
              </a:rPr>
              <a:t>Q </a:t>
            </a:r>
            <a:r>
              <a:rPr kumimoji="0" lang="en-US" altLang="zh-CN" sz="2000" dirty="0">
                <a:ea typeface="+mn-ea"/>
                <a:cs typeface="Times New Roman" panose="02020603050405020304" pitchFamily="18" charset="0"/>
                <a:sym typeface="Symbol" panose="05050102010706020507" pitchFamily="18" charset="2"/>
              </a:rPr>
              <a:t> </a:t>
            </a:r>
            <a:r>
              <a:rPr kumimoji="0" lang="en-US" altLang="zh-CN" sz="2000" dirty="0">
                <a:ea typeface="+mn-ea"/>
                <a:cs typeface="Times New Roman" panose="02020603050405020304" pitchFamily="18" charset="0"/>
              </a:rPr>
              <a:t>¬P</a:t>
            </a:r>
            <a:r>
              <a:rPr kumimoji="0" lang="en-US" altLang="zh-CN" sz="2000" dirty="0">
                <a:ea typeface="+mn-ea"/>
                <a:cs typeface="Times New Roman" panose="02020603050405020304" pitchFamily="18" charset="0"/>
                <a:sym typeface="Kingsoft Phonetic Plain" pitchFamily="2" charset="2"/>
              </a:rPr>
              <a:t>∨Q</a:t>
            </a:r>
          </a:p>
          <a:p>
            <a:pPr indent="447675">
              <a:lnSpc>
                <a:spcPct val="150000"/>
              </a:lnSpc>
            </a:pPr>
            <a:r>
              <a:rPr kumimoji="0" lang="en-US" altLang="zh-CN" sz="2000" dirty="0">
                <a:ea typeface="+mn-ea"/>
                <a:cs typeface="Times New Roman" panose="02020603050405020304" pitchFamily="18" charset="0"/>
              </a:rPr>
              <a:t>   P</a:t>
            </a:r>
            <a:r>
              <a:rPr kumimoji="0" lang="en-US" altLang="zh-CN" sz="2000" dirty="0">
                <a:ea typeface="+mn-ea"/>
                <a:cs typeface="Times New Roman" panose="02020603050405020304" pitchFamily="18" charset="0"/>
                <a:sym typeface="Symbol" panose="05050102010706020507" pitchFamily="18" charset="2"/>
              </a:rPr>
              <a:t>Q  </a:t>
            </a:r>
            <a:r>
              <a:rPr kumimoji="0" lang="en-US" altLang="zh-CN" sz="2000" dirty="0">
                <a:ea typeface="+mn-ea"/>
                <a:cs typeface="Times New Roman" panose="02020603050405020304" pitchFamily="18" charset="0"/>
              </a:rPr>
              <a:t>(P</a:t>
            </a:r>
            <a:r>
              <a:rPr kumimoji="0" lang="en-US" altLang="zh-CN" sz="2000" dirty="0">
                <a:ea typeface="+mn-ea"/>
                <a:cs typeface="Times New Roman" panose="02020603050405020304" pitchFamily="18" charset="0"/>
                <a:sym typeface="Kingsoft Phonetic Plain" pitchFamily="2" charset="2"/>
              </a:rPr>
              <a:t>∧Q)∨(</a:t>
            </a:r>
            <a:r>
              <a:rPr kumimoji="0" lang="en-US" altLang="zh-CN" sz="2000" dirty="0">
                <a:ea typeface="+mn-ea"/>
                <a:cs typeface="Times New Roman" panose="02020603050405020304" pitchFamily="18" charset="0"/>
              </a:rPr>
              <a:t>¬P</a:t>
            </a:r>
            <a:r>
              <a:rPr kumimoji="0" lang="en-US" altLang="zh-CN" sz="2000" dirty="0">
                <a:ea typeface="+mn-ea"/>
                <a:cs typeface="Times New Roman" panose="02020603050405020304" pitchFamily="18" charset="0"/>
                <a:sym typeface="Kingsoft Phonetic Plain" pitchFamily="2" charset="2"/>
              </a:rPr>
              <a:t>∧</a:t>
            </a:r>
            <a:r>
              <a:rPr kumimoji="0" lang="en-US" altLang="zh-CN" sz="2000" dirty="0">
                <a:ea typeface="+mn-ea"/>
                <a:cs typeface="Times New Roman" panose="02020603050405020304" pitchFamily="18" charset="0"/>
              </a:rPr>
              <a:t>¬</a:t>
            </a:r>
            <a:r>
              <a:rPr kumimoji="0" lang="en-US" altLang="zh-CN" sz="2000" dirty="0">
                <a:ea typeface="+mn-ea"/>
                <a:cs typeface="Times New Roman" panose="02020603050405020304" pitchFamily="18" charset="0"/>
                <a:sym typeface="Kingsoft Phonetic Plain" pitchFamily="2" charset="2"/>
              </a:rPr>
              <a:t>Q)</a:t>
            </a:r>
            <a:endParaRPr kumimoji="0" lang="zh-CN" altLang="en-US" sz="2000" dirty="0">
              <a:solidFill>
                <a:srgbClr val="FF0000"/>
              </a:solidFill>
              <a:ea typeface="+mn-ea"/>
              <a:cs typeface="Times New Roman" panose="02020603050405020304" pitchFamily="18" charset="0"/>
            </a:endParaRPr>
          </a:p>
          <a:p>
            <a:pPr lvl="0" eaLnBrk="0" hangingPunct="0">
              <a:lnSpc>
                <a:spcPct val="150000"/>
              </a:lnSpc>
              <a:tabLst>
                <a:tab pos="485775" algn="l"/>
              </a:tabLst>
            </a:pPr>
            <a:endParaRPr lang="en-US" altLang="zh-CN" sz="2000" dirty="0">
              <a:latin typeface="+mn-ea"/>
              <a:ea typeface="+mn-ea"/>
              <a:cs typeface="Times New Roman" panose="02020603050405020304" pitchFamily="18" charset="0"/>
            </a:endParaRPr>
          </a:p>
        </p:txBody>
      </p:sp>
      <p:sp>
        <p:nvSpPr>
          <p:cNvPr id="10" name="Text Box 2"/>
          <p:cNvSpPr txBox="1">
            <a:spLocks noChangeArrowheads="1"/>
          </p:cNvSpPr>
          <p:nvPr/>
        </p:nvSpPr>
        <p:spPr bwMode="auto">
          <a:xfrm>
            <a:off x="307213" y="774067"/>
            <a:ext cx="2836038" cy="40011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bg1"/>
              </a:buClr>
              <a:buFont typeface="Wingdings" panose="05000000000000000000" pitchFamily="2" charset="2"/>
              <a:buChar char="&amp;"/>
            </a:pPr>
            <a:r>
              <a:rPr lang="zh-CN" altLang="en-US" sz="2000" b="1" dirty="0">
                <a:solidFill>
                  <a:schemeClr val="bg1"/>
                </a:solidFill>
                <a:latin typeface="宋体" panose="02010600030101010101" pitchFamily="2" charset="-122"/>
                <a:ea typeface="宋体" panose="02010600030101010101" pitchFamily="2" charset="-122"/>
                <a:cs typeface="Arial" panose="020B0604020202020204" pitchFamily="34" charset="0"/>
              </a:rPr>
              <a:t> 命题等价（等值）</a:t>
            </a:r>
          </a:p>
        </p:txBody>
      </p:sp>
    </p:spTree>
    <p:extLst>
      <p:ext uri="{BB962C8B-B14F-4D97-AF65-F5344CB8AC3E}">
        <p14:creationId xmlns:p14="http://schemas.microsoft.com/office/powerpoint/2010/main" val="358793129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68</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Text Box 2"/>
          <p:cNvSpPr txBox="1">
            <a:spLocks noChangeArrowheads="1"/>
          </p:cNvSpPr>
          <p:nvPr/>
        </p:nvSpPr>
        <p:spPr bwMode="auto">
          <a:xfrm>
            <a:off x="307213" y="774067"/>
            <a:ext cx="2836038" cy="40011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bg1"/>
              </a:buClr>
              <a:buFont typeface="Wingdings" panose="05000000000000000000" pitchFamily="2" charset="2"/>
              <a:buChar char="&amp;"/>
            </a:pPr>
            <a:r>
              <a:rPr lang="zh-CN" altLang="en-US" sz="2000" b="1" dirty="0">
                <a:solidFill>
                  <a:schemeClr val="bg1"/>
                </a:solidFill>
                <a:latin typeface="宋体" panose="02010600030101010101" pitchFamily="2" charset="-122"/>
                <a:ea typeface="宋体" panose="02010600030101010101" pitchFamily="2" charset="-122"/>
                <a:cs typeface="Arial" panose="020B0604020202020204" pitchFamily="34" charset="0"/>
              </a:rPr>
              <a:t> 常用的等价式</a:t>
            </a:r>
          </a:p>
        </p:txBody>
      </p:sp>
      <p:pic>
        <p:nvPicPr>
          <p:cNvPr id="5" name="图片 4"/>
          <p:cNvPicPr>
            <a:picLocks noChangeAspect="1"/>
          </p:cNvPicPr>
          <p:nvPr/>
        </p:nvPicPr>
        <p:blipFill>
          <a:blip r:embed="rId4"/>
          <a:stretch>
            <a:fillRect/>
          </a:stretch>
        </p:blipFill>
        <p:spPr>
          <a:xfrm>
            <a:off x="3702233" y="768144"/>
            <a:ext cx="3454034" cy="4659881"/>
          </a:xfrm>
          <a:prstGeom prst="rect">
            <a:avLst/>
          </a:prstGeom>
        </p:spPr>
      </p:pic>
    </p:spTree>
    <p:extLst>
      <p:ext uri="{BB962C8B-B14F-4D97-AF65-F5344CB8AC3E}">
        <p14:creationId xmlns:p14="http://schemas.microsoft.com/office/powerpoint/2010/main" val="357208124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69</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Text Box 2"/>
          <p:cNvSpPr txBox="1">
            <a:spLocks noChangeArrowheads="1"/>
          </p:cNvSpPr>
          <p:nvPr/>
        </p:nvSpPr>
        <p:spPr bwMode="auto">
          <a:xfrm>
            <a:off x="307212" y="774067"/>
            <a:ext cx="3179471" cy="40011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bg1"/>
              </a:buClr>
              <a:buFont typeface="Wingdings" panose="05000000000000000000" pitchFamily="2" charset="2"/>
              <a:buChar char="&amp;"/>
            </a:pPr>
            <a:r>
              <a:rPr lang="zh-CN" altLang="en-US" sz="2000" b="1" dirty="0">
                <a:solidFill>
                  <a:schemeClr val="bg1"/>
                </a:solidFill>
                <a:latin typeface="宋体" panose="02010600030101010101" pitchFamily="2" charset="-122"/>
                <a:ea typeface="宋体" panose="02010600030101010101" pitchFamily="2" charset="-122"/>
                <a:cs typeface="Arial" panose="020B0604020202020204" pitchFamily="34" charset="0"/>
              </a:rPr>
              <a:t> 等价代换（等价置换）</a:t>
            </a:r>
          </a:p>
        </p:txBody>
      </p:sp>
      <p:sp>
        <p:nvSpPr>
          <p:cNvPr id="4" name="矩形 3"/>
          <p:cNvSpPr/>
          <p:nvPr/>
        </p:nvSpPr>
        <p:spPr>
          <a:xfrm>
            <a:off x="349249" y="1392235"/>
            <a:ext cx="9367319" cy="3323987"/>
          </a:xfrm>
          <a:prstGeom prst="rect">
            <a:avLst/>
          </a:prstGeom>
        </p:spPr>
        <p:txBody>
          <a:bodyPr wrap="square">
            <a:spAutoFit/>
          </a:bodyPr>
          <a:lstStyle/>
          <a:p>
            <a:pPr indent="444500">
              <a:lnSpc>
                <a:spcPct val="150000"/>
              </a:lnSpc>
            </a:pPr>
            <a:r>
              <a:rPr lang="zh-CN" altLang="en-US" sz="2000" kern="100" dirty="0">
                <a:latin typeface="+mn-ea"/>
                <a:ea typeface="+mn-ea"/>
                <a:cs typeface="Times New Roman" panose="02020603050405020304" pitchFamily="18" charset="0"/>
              </a:rPr>
              <a:t>除了利用</a:t>
            </a:r>
            <a:r>
              <a:rPr lang="zh-CN" altLang="en-US" sz="2000" b="1" kern="100" dirty="0">
                <a:solidFill>
                  <a:srgbClr val="FF0000"/>
                </a:solidFill>
                <a:latin typeface="+mn-ea"/>
                <a:ea typeface="+mn-ea"/>
                <a:cs typeface="Times New Roman" panose="02020603050405020304" pitchFamily="18" charset="0"/>
              </a:rPr>
              <a:t>真值表</a:t>
            </a:r>
            <a:r>
              <a:rPr lang="zh-CN" altLang="en-US" sz="2000" kern="100" dirty="0">
                <a:latin typeface="+mn-ea"/>
                <a:ea typeface="+mn-ea"/>
                <a:cs typeface="Times New Roman" panose="02020603050405020304" pitchFamily="18" charset="0"/>
              </a:rPr>
              <a:t>的方法证明两个命题公式的等价，还可以采用</a:t>
            </a:r>
            <a:r>
              <a:rPr lang="zh-CN" altLang="en-US" sz="2000" b="1" kern="100" dirty="0">
                <a:solidFill>
                  <a:srgbClr val="FF0000"/>
                </a:solidFill>
                <a:latin typeface="+mn-ea"/>
                <a:ea typeface="+mn-ea"/>
                <a:cs typeface="Times New Roman" panose="02020603050405020304" pitchFamily="18" charset="0"/>
              </a:rPr>
              <a:t>等价代换（等价置换）</a:t>
            </a:r>
            <a:r>
              <a:rPr lang="zh-CN" altLang="en-US" sz="2000" kern="100" dirty="0">
                <a:latin typeface="+mn-ea"/>
                <a:ea typeface="+mn-ea"/>
                <a:cs typeface="Times New Roman" panose="02020603050405020304" pitchFamily="18" charset="0"/>
              </a:rPr>
              <a:t>的方法进行证明。</a:t>
            </a:r>
            <a:endParaRPr lang="en-US" altLang="zh-CN" sz="2000" kern="100" dirty="0">
              <a:latin typeface="+mn-ea"/>
              <a:ea typeface="+mn-ea"/>
              <a:cs typeface="Times New Roman" panose="02020603050405020304" pitchFamily="18" charset="0"/>
            </a:endParaRPr>
          </a:p>
          <a:p>
            <a:pPr>
              <a:lnSpc>
                <a:spcPct val="150000"/>
              </a:lnSpc>
            </a:pP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定义 </a:t>
            </a:r>
            <a:r>
              <a:rPr lang="en-US" altLang="zh-CN" sz="2000" b="1" dirty="0">
                <a:latin typeface="Times New Roman" panose="02020603050405020304" pitchFamily="18" charset="0"/>
                <a:cs typeface="Times New Roman" panose="02020603050405020304" pitchFamily="18" charset="0"/>
              </a:rPr>
              <a:t>1-5.2】</a:t>
            </a:r>
            <a:r>
              <a:rPr lang="zh-CN" altLang="zh-CN" sz="2000" kern="100" dirty="0">
                <a:latin typeface="Times New Roman" panose="02020603050405020304" pitchFamily="18" charset="0"/>
                <a:ea typeface="+mn-ea"/>
                <a:cs typeface="Times New Roman" panose="02020603050405020304" pitchFamily="18" charset="0"/>
              </a:rPr>
              <a:t>若</a:t>
            </a:r>
            <a:r>
              <a:rPr lang="en-US" altLang="zh-CN" sz="2000" kern="100" dirty="0">
                <a:latin typeface="Times New Roman" panose="02020603050405020304" pitchFamily="18" charset="0"/>
                <a:ea typeface="+mn-ea"/>
                <a:cs typeface="Times New Roman" panose="02020603050405020304" pitchFamily="18" charset="0"/>
              </a:rPr>
              <a:t>X</a:t>
            </a:r>
            <a:r>
              <a:rPr lang="zh-CN" altLang="zh-CN" sz="2000" kern="100" dirty="0">
                <a:latin typeface="Times New Roman" panose="02020603050405020304" pitchFamily="18" charset="0"/>
                <a:ea typeface="+mn-ea"/>
                <a:cs typeface="Times New Roman" panose="02020603050405020304" pitchFamily="18" charset="0"/>
              </a:rPr>
              <a:t>是命题公式</a:t>
            </a:r>
            <a:r>
              <a:rPr lang="en-US" altLang="zh-CN" sz="2000" kern="100" dirty="0">
                <a:latin typeface="Times New Roman" panose="02020603050405020304" pitchFamily="18" charset="0"/>
                <a:ea typeface="+mn-ea"/>
                <a:cs typeface="Times New Roman" panose="02020603050405020304" pitchFamily="18" charset="0"/>
              </a:rPr>
              <a:t>A</a:t>
            </a:r>
            <a:r>
              <a:rPr lang="zh-CN" altLang="zh-CN" sz="2000" kern="100" dirty="0">
                <a:latin typeface="Times New Roman" panose="02020603050405020304" pitchFamily="18" charset="0"/>
                <a:ea typeface="+mn-ea"/>
                <a:cs typeface="Times New Roman" panose="02020603050405020304" pitchFamily="18" charset="0"/>
              </a:rPr>
              <a:t>的一部分，且</a:t>
            </a:r>
            <a:r>
              <a:rPr lang="en-US" altLang="zh-CN" sz="2000" kern="100" dirty="0">
                <a:latin typeface="Times New Roman" panose="02020603050405020304" pitchFamily="18" charset="0"/>
                <a:ea typeface="+mn-ea"/>
                <a:cs typeface="Times New Roman" panose="02020603050405020304" pitchFamily="18" charset="0"/>
              </a:rPr>
              <a:t>X</a:t>
            </a:r>
            <a:r>
              <a:rPr lang="zh-CN" altLang="zh-CN" sz="2000" kern="100" dirty="0">
                <a:latin typeface="Times New Roman" panose="02020603050405020304" pitchFamily="18" charset="0"/>
                <a:ea typeface="+mn-ea"/>
                <a:cs typeface="Times New Roman" panose="02020603050405020304" pitchFamily="18" charset="0"/>
              </a:rPr>
              <a:t>也是命题公式，则</a:t>
            </a:r>
            <a:r>
              <a:rPr lang="zh-CN" altLang="en-US" sz="2000" kern="100" dirty="0">
                <a:latin typeface="Times New Roman" panose="02020603050405020304" pitchFamily="18" charset="0"/>
                <a:ea typeface="+mn-ea"/>
                <a:cs typeface="Times New Roman" panose="02020603050405020304" pitchFamily="18" charset="0"/>
              </a:rPr>
              <a:t>称</a:t>
            </a:r>
            <a:r>
              <a:rPr lang="en-US" altLang="zh-CN" sz="2000" kern="100" dirty="0">
                <a:latin typeface="Times New Roman" panose="02020603050405020304" pitchFamily="18" charset="0"/>
                <a:ea typeface="+mn-ea"/>
                <a:cs typeface="Times New Roman" panose="02020603050405020304" pitchFamily="18" charset="0"/>
              </a:rPr>
              <a:t>X</a:t>
            </a:r>
            <a:r>
              <a:rPr lang="zh-CN" altLang="zh-CN" sz="2000" kern="100" dirty="0">
                <a:latin typeface="Times New Roman" panose="02020603050405020304" pitchFamily="18" charset="0"/>
                <a:ea typeface="+mn-ea"/>
                <a:cs typeface="Times New Roman" panose="02020603050405020304" pitchFamily="18" charset="0"/>
              </a:rPr>
              <a:t>是</a:t>
            </a:r>
            <a:r>
              <a:rPr lang="en-US" altLang="zh-CN" sz="2000" kern="100" dirty="0">
                <a:latin typeface="Times New Roman" panose="02020603050405020304" pitchFamily="18" charset="0"/>
                <a:ea typeface="+mn-ea"/>
                <a:cs typeface="Times New Roman" panose="02020603050405020304" pitchFamily="18" charset="0"/>
              </a:rPr>
              <a:t>A</a:t>
            </a:r>
            <a:r>
              <a:rPr lang="zh-CN" altLang="zh-CN" sz="2000" kern="100" dirty="0">
                <a:latin typeface="Times New Roman" panose="02020603050405020304" pitchFamily="18" charset="0"/>
                <a:ea typeface="+mn-ea"/>
                <a:cs typeface="Times New Roman" panose="02020603050405020304" pitchFamily="18" charset="0"/>
              </a:rPr>
              <a:t>的</a:t>
            </a:r>
            <a:r>
              <a:rPr lang="zh-CN" altLang="zh-CN" sz="2000" b="1" kern="100" dirty="0">
                <a:solidFill>
                  <a:srgbClr val="FF0000"/>
                </a:solidFill>
                <a:latin typeface="Times New Roman" panose="02020603050405020304" pitchFamily="18" charset="0"/>
                <a:ea typeface="+mn-ea"/>
                <a:cs typeface="Times New Roman" panose="02020603050405020304" pitchFamily="18" charset="0"/>
              </a:rPr>
              <a:t>子公式</a:t>
            </a:r>
            <a:r>
              <a:rPr lang="zh-CN" altLang="en-US" sz="2000" b="1" kern="100" dirty="0">
                <a:latin typeface="Times New Roman" panose="02020603050405020304" pitchFamily="18" charset="0"/>
                <a:ea typeface="+mn-ea"/>
                <a:cs typeface="Times New Roman" panose="02020603050405020304" pitchFamily="18" charset="0"/>
              </a:rPr>
              <a:t>。</a:t>
            </a:r>
            <a:endParaRPr lang="en-US" altLang="zh-CN" sz="2000" b="1" kern="100" dirty="0">
              <a:latin typeface="Times New Roman" panose="02020603050405020304" pitchFamily="18" charset="0"/>
              <a:ea typeface="+mn-ea"/>
              <a:cs typeface="Times New Roman" panose="02020603050405020304" pitchFamily="18" charset="0"/>
            </a:endParaRPr>
          </a:p>
          <a:p>
            <a:pPr indent="444500">
              <a:lnSpc>
                <a:spcPct val="150000"/>
              </a:lnSpc>
            </a:pPr>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如：</a:t>
            </a:r>
            <a:r>
              <a:rPr lang="en-US" altLang="zh-CN" sz="2000" dirty="0">
                <a:latin typeface="Times New Roman" panose="02020603050405020304" pitchFamily="18" charset="0"/>
                <a:cs typeface="Times New Roman" panose="02020603050405020304" pitchFamily="18" charset="0"/>
              </a:rPr>
              <a:t>(P </a:t>
            </a:r>
            <a:r>
              <a:rPr lang="en-US" altLang="zh-CN" sz="2000" dirty="0">
                <a:latin typeface="Times New Roman" panose="02020603050405020304" pitchFamily="18" charset="0"/>
                <a:ea typeface="MS Gothic" panose="020B0609070205080204" pitchFamily="49" charset="-128"/>
                <a:cs typeface="Times New Roman" panose="02020603050405020304" pitchFamily="18" charset="0"/>
                <a:sym typeface="Kingsoft Phonetic Plain" pitchFamily="2" charset="2"/>
              </a:rPr>
              <a:t>∧</a:t>
            </a:r>
            <a:r>
              <a:rPr lang="en-US" altLang="zh-CN"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sym typeface="Kingsoft Phonetic Plain" pitchFamily="2" charset="2"/>
              </a:rPr>
              <a:t>Q)</a:t>
            </a:r>
            <a:r>
              <a:rPr lang="zh-CN" altLang="en-US" sz="2000" dirty="0">
                <a:latin typeface="Times New Roman" panose="02020603050405020304" pitchFamily="18" charset="0"/>
                <a:ea typeface="MS Gothic" panose="020B0609070205080204" pitchFamily="49" charset="-128"/>
                <a:cs typeface="Times New Roman" panose="02020603050405020304" pitchFamily="18" charset="0"/>
                <a:sym typeface="Kingsoft Phonetic Plain" pitchFamily="2" charset="2"/>
              </a:rPr>
              <a:t>∨</a:t>
            </a:r>
            <a:r>
              <a:rPr lang="en-US" altLang="zh-CN" sz="2000" dirty="0">
                <a:latin typeface="Times New Roman" panose="02020603050405020304" pitchFamily="18" charset="0"/>
                <a:ea typeface="MS Gothic" panose="020B0609070205080204" pitchFamily="49" charset="-128"/>
                <a:cs typeface="Times New Roman" panose="02020603050405020304" pitchFamily="18" charset="0"/>
                <a:sym typeface="Kingsoft Phonetic Plain" pitchFamily="2" charset="2"/>
              </a:rPr>
              <a:t>(</a:t>
            </a:r>
            <a:r>
              <a:rPr lang="zh-CN" altLang="en-US" sz="2000" dirty="0">
                <a:latin typeface="Times New Roman" panose="02020603050405020304" pitchFamily="18" charset="0"/>
                <a:cs typeface="Times New Roman" panose="02020603050405020304" pitchFamily="18" charset="0"/>
                <a:sym typeface="Kingsoft Phonetic Plain" pitchFamily="2" charset="2"/>
              </a:rPr>
              <a:t> </a:t>
            </a:r>
            <a:r>
              <a:rPr lang="en-US" altLang="zh-CN" sz="2000" dirty="0">
                <a:latin typeface="Times New Roman" panose="02020603050405020304" pitchFamily="18" charset="0"/>
                <a:cs typeface="Times New Roman" panose="02020603050405020304" pitchFamily="18" charset="0"/>
              </a:rPr>
              <a:t>¬P</a:t>
            </a:r>
            <a:r>
              <a:rPr lang="en-US" altLang="zh-CN" sz="2000" dirty="0">
                <a:latin typeface="Times New Roman" panose="02020603050405020304" pitchFamily="18" charset="0"/>
                <a:cs typeface="Times New Roman" panose="02020603050405020304" pitchFamily="18" charset="0"/>
                <a:sym typeface="Kingsoft Phonetic Plain" pitchFamily="2" charset="2"/>
              </a:rPr>
              <a:t> </a:t>
            </a:r>
            <a:r>
              <a:rPr lang="en-US" altLang="zh-CN" sz="2000" dirty="0">
                <a:latin typeface="Times New Roman" panose="02020603050405020304" pitchFamily="18" charset="0"/>
                <a:ea typeface="MS Gothic" panose="020B0609070205080204" pitchFamily="49" charset="-128"/>
                <a:cs typeface="Times New Roman" panose="02020603050405020304" pitchFamily="18" charset="0"/>
                <a:sym typeface="Kingsoft Phonetic Plain" pitchFamily="2" charset="2"/>
              </a:rPr>
              <a:t>∧</a:t>
            </a:r>
            <a:r>
              <a:rPr lang="en-US" altLang="zh-CN" sz="2000" dirty="0">
                <a:latin typeface="Times New Roman" panose="02020603050405020304" pitchFamily="18" charset="0"/>
                <a:cs typeface="Times New Roman" panose="02020603050405020304" pitchFamily="18" charset="0"/>
                <a:sym typeface="Kingsoft Phonetic Plain" pitchFamily="2" charset="2"/>
              </a:rPr>
              <a:t> </a:t>
            </a:r>
            <a:r>
              <a:rPr lang="en-US"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sym typeface="Kingsoft Phonetic Plain" pitchFamily="2" charset="2"/>
              </a:rPr>
              <a:t> Q) </a:t>
            </a:r>
            <a:r>
              <a:rPr lang="zh-CN" altLang="en-US" sz="2000" dirty="0">
                <a:latin typeface="Times New Roman" panose="02020603050405020304" pitchFamily="18" charset="0"/>
                <a:cs typeface="Times New Roman" panose="02020603050405020304" pitchFamily="18" charset="0"/>
                <a:sym typeface="Kingsoft Phonetic Plain" pitchFamily="2" charset="2"/>
              </a:rPr>
              <a:t>是命题公式</a:t>
            </a:r>
            <a:endParaRPr lang="en-US" altLang="zh-CN" sz="2000" dirty="0">
              <a:latin typeface="Times New Roman" panose="02020603050405020304" pitchFamily="18" charset="0"/>
              <a:cs typeface="Times New Roman" panose="02020603050405020304" pitchFamily="18" charset="0"/>
              <a:sym typeface="Kingsoft Phonetic Plain" pitchFamily="2" charset="2"/>
            </a:endParaRPr>
          </a:p>
          <a:p>
            <a:pPr indent="444500">
              <a:lnSpc>
                <a:spcPct val="150000"/>
              </a:lnSpc>
            </a:pPr>
            <a:r>
              <a:rPr lang="zh-CN" altLang="en-US" sz="2000" dirty="0">
                <a:latin typeface="Times New Roman" panose="02020603050405020304" pitchFamily="18" charset="0"/>
                <a:ea typeface="+mn-ea"/>
                <a:cs typeface="Times New Roman" panose="02020603050405020304" pitchFamily="18" charset="0"/>
              </a:rPr>
              <a:t> 则 </a:t>
            </a:r>
            <a:r>
              <a:rPr lang="en-US" altLang="zh-CN" sz="2000" dirty="0">
                <a:latin typeface="Times New Roman" panose="02020603050405020304" pitchFamily="18" charset="0"/>
                <a:ea typeface="+mn-ea"/>
                <a:cs typeface="Times New Roman" panose="02020603050405020304" pitchFamily="18" charset="0"/>
              </a:rPr>
              <a:t>P</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¬P </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P </a:t>
            </a:r>
            <a:r>
              <a:rPr lang="en-US" altLang="zh-CN" sz="2000" dirty="0">
                <a:latin typeface="Times New Roman" panose="02020603050405020304" pitchFamily="18" charset="0"/>
                <a:ea typeface="MS Gothic" panose="020B0609070205080204" pitchFamily="49" charset="-128"/>
                <a:cs typeface="Times New Roman" panose="02020603050405020304" pitchFamily="18" charset="0"/>
                <a:sym typeface="Kingsoft Phonetic Plain" pitchFamily="2" charset="2"/>
              </a:rPr>
              <a:t>∧</a:t>
            </a:r>
            <a:r>
              <a:rPr lang="en-US" altLang="zh-CN"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sym typeface="Kingsoft Phonetic Plain" pitchFamily="2" charset="2"/>
              </a:rPr>
              <a:t>Q  </a:t>
            </a:r>
            <a:r>
              <a:rPr lang="zh-CN" altLang="en-US" sz="2000" dirty="0">
                <a:latin typeface="Times New Roman" panose="02020603050405020304" pitchFamily="18" charset="0"/>
                <a:cs typeface="Times New Roman" panose="02020603050405020304" pitchFamily="18" charset="0"/>
                <a:sym typeface="Kingsoft Phonetic Plain" pitchFamily="2" charset="2"/>
              </a:rPr>
              <a:t>都是其子公式。</a:t>
            </a:r>
            <a:endParaRPr lang="en-US" altLang="zh-CN" sz="2000" dirty="0">
              <a:latin typeface="Times New Roman" panose="02020603050405020304" pitchFamily="18" charset="0"/>
              <a:ea typeface="+mn-ea"/>
              <a:cs typeface="Times New Roman" panose="02020603050405020304" pitchFamily="18" charset="0"/>
            </a:endParaRPr>
          </a:p>
          <a:p>
            <a:pPr marL="1614488" indent="-1614488">
              <a:lnSpc>
                <a:spcPct val="150000"/>
              </a:lnSpc>
            </a:pP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定理 </a:t>
            </a:r>
            <a:r>
              <a:rPr lang="en-US" altLang="zh-CN" sz="2000" b="1" dirty="0">
                <a:latin typeface="Times New Roman" panose="02020603050405020304" pitchFamily="18" charset="0"/>
                <a:cs typeface="Times New Roman" panose="02020603050405020304" pitchFamily="18" charset="0"/>
              </a:rPr>
              <a:t>1-5.1】</a:t>
            </a:r>
            <a:r>
              <a:rPr lang="zh-CN" altLang="en-US" sz="2000" dirty="0">
                <a:latin typeface="Times New Roman" panose="02020603050405020304" pitchFamily="18" charset="0"/>
                <a:ea typeface="+mn-ea"/>
                <a:cs typeface="Times New Roman" panose="02020603050405020304" pitchFamily="18" charset="0"/>
              </a:rPr>
              <a:t>设 </a:t>
            </a:r>
            <a:r>
              <a:rPr lang="en-US" altLang="zh-CN" sz="2000" dirty="0">
                <a:latin typeface="Times New Roman" panose="02020603050405020304" pitchFamily="18" charset="0"/>
                <a:ea typeface="+mn-ea"/>
                <a:cs typeface="Times New Roman" panose="02020603050405020304" pitchFamily="18" charset="0"/>
              </a:rPr>
              <a:t>X </a:t>
            </a:r>
            <a:r>
              <a:rPr lang="zh-CN" altLang="en-US" sz="2000" dirty="0">
                <a:latin typeface="Times New Roman" panose="02020603050405020304" pitchFamily="18" charset="0"/>
                <a:ea typeface="+mn-ea"/>
                <a:cs typeface="Times New Roman" panose="02020603050405020304" pitchFamily="18" charset="0"/>
              </a:rPr>
              <a:t>是命题公式 </a:t>
            </a:r>
            <a:r>
              <a:rPr lang="en-US" altLang="zh-CN" sz="2000" dirty="0">
                <a:latin typeface="Times New Roman" panose="02020603050405020304" pitchFamily="18" charset="0"/>
                <a:ea typeface="+mn-ea"/>
                <a:cs typeface="Times New Roman" panose="02020603050405020304" pitchFamily="18" charset="0"/>
              </a:rPr>
              <a:t>A </a:t>
            </a:r>
            <a:r>
              <a:rPr lang="zh-CN" altLang="en-US" sz="2000" dirty="0">
                <a:latin typeface="Times New Roman" panose="02020603050405020304" pitchFamily="18" charset="0"/>
                <a:ea typeface="+mn-ea"/>
                <a:cs typeface="Times New Roman" panose="02020603050405020304" pitchFamily="18" charset="0"/>
              </a:rPr>
              <a:t>的子公式，若</a:t>
            </a:r>
            <a:r>
              <a:rPr lang="en-US" altLang="zh-CN" sz="2000" dirty="0">
                <a:latin typeface="Times New Roman" panose="02020603050405020304" pitchFamily="18" charset="0"/>
                <a:ea typeface="+mn-ea"/>
                <a:cs typeface="Times New Roman" panose="02020603050405020304" pitchFamily="18" charset="0"/>
              </a:rPr>
              <a:t>X</a:t>
            </a:r>
            <a:r>
              <a:rPr lang="en-US" altLang="zh-CN" sz="2000" dirty="0">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ea typeface="+mn-ea"/>
                <a:cs typeface="Times New Roman" panose="02020603050405020304" pitchFamily="18" charset="0"/>
              </a:rPr>
              <a:t> Y</a:t>
            </a:r>
            <a:r>
              <a:rPr lang="zh-CN" altLang="en-US" sz="2000" dirty="0">
                <a:latin typeface="Times New Roman" panose="02020603050405020304" pitchFamily="18" charset="0"/>
                <a:ea typeface="+mn-ea"/>
                <a:cs typeface="Times New Roman" panose="02020603050405020304" pitchFamily="18" charset="0"/>
              </a:rPr>
              <a:t>，则用 </a:t>
            </a:r>
            <a:r>
              <a:rPr lang="en-US" altLang="zh-CN" sz="2000" dirty="0">
                <a:latin typeface="Times New Roman" panose="02020603050405020304" pitchFamily="18" charset="0"/>
                <a:ea typeface="+mn-ea"/>
                <a:cs typeface="Times New Roman" panose="02020603050405020304" pitchFamily="18" charset="0"/>
              </a:rPr>
              <a:t>Y </a:t>
            </a:r>
            <a:r>
              <a:rPr lang="zh-CN" altLang="en-US" sz="2000" dirty="0">
                <a:latin typeface="Times New Roman" panose="02020603050405020304" pitchFamily="18" charset="0"/>
                <a:ea typeface="+mn-ea"/>
                <a:cs typeface="Times New Roman" panose="02020603050405020304" pitchFamily="18" charset="0"/>
              </a:rPr>
              <a:t>代换 </a:t>
            </a:r>
            <a:r>
              <a:rPr lang="en-US" altLang="zh-CN" sz="2000" dirty="0">
                <a:latin typeface="Times New Roman" panose="02020603050405020304" pitchFamily="18" charset="0"/>
                <a:ea typeface="+mn-ea"/>
                <a:cs typeface="Times New Roman" panose="02020603050405020304" pitchFamily="18" charset="0"/>
              </a:rPr>
              <a:t>A </a:t>
            </a:r>
            <a:r>
              <a:rPr lang="zh-CN" altLang="en-US" sz="2000" dirty="0">
                <a:latin typeface="Times New Roman" panose="02020603050405020304" pitchFamily="18" charset="0"/>
                <a:ea typeface="+mn-ea"/>
                <a:cs typeface="Times New Roman" panose="02020603050405020304" pitchFamily="18" charset="0"/>
              </a:rPr>
              <a:t>中的 </a:t>
            </a:r>
            <a:r>
              <a:rPr lang="en-US" altLang="zh-CN" sz="2000" dirty="0">
                <a:latin typeface="Times New Roman" panose="02020603050405020304" pitchFamily="18" charset="0"/>
                <a:ea typeface="+mn-ea"/>
                <a:cs typeface="Times New Roman" panose="02020603050405020304" pitchFamily="18" charset="0"/>
              </a:rPr>
              <a:t>X </a:t>
            </a:r>
            <a:r>
              <a:rPr lang="zh-CN" altLang="en-US" sz="2000" dirty="0">
                <a:latin typeface="Times New Roman" panose="02020603050405020304" pitchFamily="18" charset="0"/>
                <a:ea typeface="+mn-ea"/>
                <a:cs typeface="Times New Roman" panose="02020603050405020304" pitchFamily="18" charset="0"/>
              </a:rPr>
              <a:t>得到的公式 </a:t>
            </a:r>
            <a:r>
              <a:rPr lang="en-US" altLang="zh-CN" sz="2000" dirty="0">
                <a:latin typeface="Times New Roman" panose="02020603050405020304" pitchFamily="18" charset="0"/>
                <a:ea typeface="+mn-ea"/>
                <a:cs typeface="Times New Roman" panose="02020603050405020304" pitchFamily="18" charset="0"/>
              </a:rPr>
              <a:t>B </a:t>
            </a:r>
            <a:r>
              <a:rPr lang="zh-CN" altLang="en-US" sz="2000" dirty="0">
                <a:latin typeface="Times New Roman" panose="02020603050405020304" pitchFamily="18" charset="0"/>
                <a:ea typeface="+mn-ea"/>
                <a:cs typeface="Times New Roman" panose="02020603050405020304" pitchFamily="18" charset="0"/>
              </a:rPr>
              <a:t>与 </a:t>
            </a:r>
            <a:r>
              <a:rPr lang="en-US" altLang="zh-CN" sz="2000" dirty="0">
                <a:latin typeface="Times New Roman" panose="02020603050405020304" pitchFamily="18" charset="0"/>
                <a:ea typeface="+mn-ea"/>
                <a:cs typeface="Times New Roman" panose="02020603050405020304" pitchFamily="18" charset="0"/>
              </a:rPr>
              <a:t>A </a:t>
            </a:r>
            <a:r>
              <a:rPr lang="zh-CN" altLang="en-US" sz="2000" dirty="0">
                <a:latin typeface="Times New Roman" panose="02020603050405020304" pitchFamily="18" charset="0"/>
                <a:ea typeface="+mn-ea"/>
                <a:cs typeface="Times New Roman" panose="02020603050405020304" pitchFamily="18" charset="0"/>
              </a:rPr>
              <a:t>等价，即 </a:t>
            </a:r>
            <a:r>
              <a:rPr lang="en-US" altLang="zh-CN" sz="2000" dirty="0">
                <a:latin typeface="Times New Roman" panose="02020603050405020304" pitchFamily="18" charset="0"/>
                <a:cs typeface="Times New Roman" panose="02020603050405020304" pitchFamily="18" charset="0"/>
              </a:rPr>
              <a:t>A</a:t>
            </a:r>
            <a:r>
              <a:rPr lang="en-US" altLang="zh-CN" sz="2000" dirty="0">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cs typeface="Times New Roman" panose="02020603050405020304" pitchFamily="18" charset="0"/>
              </a:rPr>
              <a:t> B</a:t>
            </a:r>
            <a:r>
              <a:rPr lang="zh-CN" altLang="en-US" sz="2000" dirty="0">
                <a:latin typeface="Times New Roman" panose="02020603050405020304" pitchFamily="18" charset="0"/>
                <a:cs typeface="Times New Roman" panose="02020603050405020304" pitchFamily="18" charset="0"/>
              </a:rPr>
              <a:t>。</a:t>
            </a:r>
            <a:endParaRPr lang="zh-CN" altLang="en-US" dirty="0"/>
          </a:p>
        </p:txBody>
      </p:sp>
    </p:spTree>
    <p:extLst>
      <p:ext uri="{BB962C8B-B14F-4D97-AF65-F5344CB8AC3E}">
        <p14:creationId xmlns:p14="http://schemas.microsoft.com/office/powerpoint/2010/main" val="304376059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339833" y="793293"/>
            <a:ext cx="9392745" cy="449341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a:bodyPr>
          <a:lstStyle/>
          <a:p>
            <a:pPr marL="0" indent="0" algn="just" fontAlgn="auto">
              <a:lnSpc>
                <a:spcPct val="170000"/>
              </a:lnSpc>
              <a:spcAft>
                <a:spcPts val="0"/>
              </a:spcAft>
              <a:buSzPct val="80000"/>
              <a:buNone/>
              <a:defRPr/>
            </a:pPr>
            <a:r>
              <a:rPr lang="zh-CN" altLang="en-US" sz="1900" b="1" dirty="0"/>
              <a:t>引入：复杂问题建模</a:t>
            </a:r>
            <a:endParaRPr lang="en-US" altLang="zh-CN" sz="1900" b="1" dirty="0"/>
          </a:p>
          <a:p>
            <a:pPr marL="0" indent="0" algn="just" fontAlgn="auto">
              <a:lnSpc>
                <a:spcPct val="170000"/>
              </a:lnSpc>
              <a:spcAft>
                <a:spcPts val="0"/>
              </a:spcAft>
              <a:buSzPct val="80000"/>
              <a:buNone/>
              <a:defRPr/>
            </a:pPr>
            <a:r>
              <a:rPr lang="zh-CN" altLang="en-US" sz="1900" dirty="0"/>
              <a:t>著名的科尼斯堡七桥问题（</a:t>
            </a:r>
            <a:r>
              <a:rPr lang="en-US" altLang="zh-CN" sz="1900" dirty="0"/>
              <a:t>[</a:t>
            </a:r>
            <a:r>
              <a:rPr lang="zh-CN" altLang="en-US" sz="1900" dirty="0"/>
              <a:t>瑞士</a:t>
            </a:r>
            <a:r>
              <a:rPr lang="en-US" altLang="zh-CN" sz="1900" dirty="0"/>
              <a:t>]</a:t>
            </a:r>
            <a:r>
              <a:rPr lang="zh-CN" altLang="en-US" sz="1900" dirty="0"/>
              <a:t>欧拉）</a:t>
            </a:r>
            <a:endParaRPr lang="en-US" altLang="zh-CN" sz="1900" dirty="0"/>
          </a:p>
          <a:p>
            <a:pPr marL="0" indent="0" algn="just" fontAlgn="auto">
              <a:lnSpc>
                <a:spcPct val="170000"/>
              </a:lnSpc>
              <a:spcAft>
                <a:spcPts val="0"/>
              </a:spcAft>
              <a:buSzPct val="80000"/>
              <a:buNone/>
              <a:defRPr/>
            </a:pPr>
            <a:endParaRPr lang="en-US" altLang="zh-CN" sz="1900" b="1" dirty="0"/>
          </a:p>
          <a:p>
            <a:pPr marL="0" indent="0" algn="just" fontAlgn="auto">
              <a:lnSpc>
                <a:spcPct val="170000"/>
              </a:lnSpc>
              <a:spcAft>
                <a:spcPts val="0"/>
              </a:spcAft>
              <a:buSzPct val="80000"/>
              <a:buNone/>
              <a:defRPr/>
            </a:pPr>
            <a:endParaRPr lang="en-US" altLang="zh-CN" sz="1900" b="1" dirty="0"/>
          </a:p>
          <a:p>
            <a:pPr marL="0" indent="0" algn="just" fontAlgn="auto">
              <a:lnSpc>
                <a:spcPct val="170000"/>
              </a:lnSpc>
              <a:spcAft>
                <a:spcPts val="0"/>
              </a:spcAft>
              <a:buSzPct val="80000"/>
              <a:buNone/>
              <a:defRPr/>
            </a:pPr>
            <a:endParaRPr lang="en-US" altLang="zh-CN" sz="1900" b="1" dirty="0"/>
          </a:p>
          <a:p>
            <a:pPr marL="0" indent="0" algn="just" fontAlgn="auto">
              <a:lnSpc>
                <a:spcPct val="170000"/>
              </a:lnSpc>
              <a:spcAft>
                <a:spcPts val="0"/>
              </a:spcAft>
              <a:buSzPct val="80000"/>
              <a:buNone/>
              <a:defRPr/>
            </a:pPr>
            <a:endParaRPr lang="en-US" altLang="zh-CN" sz="1900" b="1" dirty="0"/>
          </a:p>
          <a:p>
            <a:pPr marL="0" indent="0" algn="just" fontAlgn="auto">
              <a:lnSpc>
                <a:spcPct val="170000"/>
              </a:lnSpc>
              <a:spcAft>
                <a:spcPts val="0"/>
              </a:spcAft>
              <a:buSzPct val="80000"/>
              <a:buNone/>
              <a:defRPr/>
            </a:pPr>
            <a:endParaRPr lang="en-US" altLang="zh-CN" sz="1900" b="1" dirty="0"/>
          </a:p>
          <a:p>
            <a:pPr marL="0" indent="0" algn="just" fontAlgn="auto">
              <a:lnSpc>
                <a:spcPct val="170000"/>
              </a:lnSpc>
              <a:spcAft>
                <a:spcPts val="0"/>
              </a:spcAft>
              <a:buSzPct val="80000"/>
              <a:buNone/>
              <a:defRPr/>
            </a:pPr>
            <a:r>
              <a:rPr lang="zh-CN" altLang="en-US" sz="1900" dirty="0"/>
              <a:t>“一笔画”出一条路线，每座桥（每条边）只走（遍历）一次</a:t>
            </a:r>
            <a:endParaRPr lang="en-US" altLang="zh-CN" sz="1900" dirty="0"/>
          </a:p>
          <a:p>
            <a:pPr marL="0" indent="0" algn="just" fontAlgn="auto">
              <a:lnSpc>
                <a:spcPct val="170000"/>
              </a:lnSpc>
              <a:spcAft>
                <a:spcPts val="0"/>
              </a:spcAft>
              <a:buSzPct val="80000"/>
              <a:buNone/>
              <a:defRPr/>
            </a:pPr>
            <a:endParaRPr lang="en-US" altLang="zh-CN" sz="1900" b="1" dirty="0"/>
          </a:p>
          <a:p>
            <a:pPr marL="0" indent="0" algn="just" fontAlgn="auto">
              <a:lnSpc>
                <a:spcPct val="170000"/>
              </a:lnSpc>
              <a:spcAft>
                <a:spcPts val="0"/>
              </a:spcAft>
              <a:buSzPct val="80000"/>
              <a:buNone/>
              <a:defRPr/>
            </a:pPr>
            <a:endParaRPr lang="en-US" altLang="zh-CN" sz="1900" b="1" dirty="0"/>
          </a:p>
          <a:p>
            <a:pPr marL="0" indent="0" algn="just" fontAlgn="auto">
              <a:lnSpc>
                <a:spcPct val="170000"/>
              </a:lnSpc>
              <a:spcAft>
                <a:spcPts val="0"/>
              </a:spcAft>
              <a:buSzPct val="80000"/>
              <a:buNone/>
              <a:defRPr/>
            </a:pPr>
            <a:endParaRPr lang="en-US" altLang="zh-CN" sz="1900" dirty="0"/>
          </a:p>
          <a:p>
            <a:pPr marL="0" indent="0" algn="just" fontAlgn="auto">
              <a:lnSpc>
                <a:spcPct val="170000"/>
              </a:lnSpc>
              <a:spcAft>
                <a:spcPts val="0"/>
              </a:spcAft>
              <a:buSzPct val="80000"/>
              <a:buNone/>
              <a:defRPr/>
            </a:pPr>
            <a:endParaRPr lang="en-US" altLang="zh-CN" sz="2100" dirty="0"/>
          </a:p>
          <a:p>
            <a:pPr marL="268287" indent="0" algn="just" fontAlgn="auto">
              <a:lnSpc>
                <a:spcPct val="150000"/>
              </a:lnSpc>
              <a:spcAft>
                <a:spcPts val="0"/>
              </a:spcAft>
              <a:buClr>
                <a:srgbClr val="7030A0"/>
              </a:buClr>
              <a:buSzPct val="80000"/>
              <a:buNone/>
              <a:defRPr/>
            </a:pPr>
            <a:endParaRPr lang="zh-CN" altLang="zh-CN" sz="2100" dirty="0"/>
          </a:p>
          <a:p>
            <a:pPr marL="717550" indent="-449263" algn="just" fontAlgn="auto">
              <a:lnSpc>
                <a:spcPct val="150000"/>
              </a:lnSpc>
              <a:spcAft>
                <a:spcPts val="0"/>
              </a:spcAft>
              <a:buClr>
                <a:srgbClr val="7030A0"/>
              </a:buClr>
              <a:buSzPct val="80000"/>
              <a:buFont typeface="Wingdings" panose="05000000000000000000" pitchFamily="2" charset="2"/>
              <a:buChar char="n"/>
              <a:defRPr/>
            </a:pPr>
            <a:endParaRPr lang="zh-CN" altLang="zh-CN" sz="3600" b="1" dirty="0">
              <a:solidFill>
                <a:srgbClr val="3366FF"/>
              </a:solidFill>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7</a:t>
            </a:fld>
            <a:endParaRPr lang="zh-CN" altLang="en-US" dirty="0"/>
          </a:p>
        </p:txBody>
      </p:sp>
      <p:sp>
        <p:nvSpPr>
          <p:cNvPr id="4" name="文本框 3"/>
          <p:cNvSpPr txBox="1"/>
          <p:nvPr/>
        </p:nvSpPr>
        <p:spPr>
          <a:xfrm>
            <a:off x="1534508" y="126595"/>
            <a:ext cx="1660635" cy="492443"/>
          </a:xfrm>
          <a:prstGeom prst="rect">
            <a:avLst/>
          </a:prstGeom>
          <a:noFill/>
        </p:spPr>
        <p:txBody>
          <a:bodyPr wrap="square" rtlCol="0">
            <a:spAutoFit/>
          </a:bodyPr>
          <a:lstStyle/>
          <a:p>
            <a:r>
              <a:rPr lang="en-US" altLang="zh-CN" dirty="0">
                <a:solidFill>
                  <a:schemeClr val="bg1"/>
                </a:solidFill>
              </a:rPr>
              <a:t>——</a:t>
            </a:r>
            <a:r>
              <a:rPr lang="zh-CN" altLang="en-US" sz="2600" b="1" dirty="0">
                <a:solidFill>
                  <a:schemeClr val="bg1"/>
                </a:solidFill>
              </a:rPr>
              <a:t>引言</a:t>
            </a:r>
          </a:p>
        </p:txBody>
      </p:sp>
      <p:pic>
        <p:nvPicPr>
          <p:cNvPr id="9" name="图片 8">
            <a:extLst>
              <a:ext uri="{FF2B5EF4-FFF2-40B4-BE49-F238E27FC236}">
                <a16:creationId xmlns:a16="http://schemas.microsoft.com/office/drawing/2014/main" id="{B0433816-594C-492E-AE0B-DEFB483C2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1979827"/>
            <a:ext cx="2876550" cy="2266950"/>
          </a:xfrm>
          <a:prstGeom prst="rect">
            <a:avLst/>
          </a:prstGeom>
        </p:spPr>
      </p:pic>
      <p:pic>
        <p:nvPicPr>
          <p:cNvPr id="11" name="图形 10">
            <a:extLst>
              <a:ext uri="{FF2B5EF4-FFF2-40B4-BE49-F238E27FC236}">
                <a16:creationId xmlns:a16="http://schemas.microsoft.com/office/drawing/2014/main" id="{003265B6-3A99-4E17-8B89-8E5C2D40C09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3331" y="2495699"/>
            <a:ext cx="1865940" cy="1492752"/>
          </a:xfrm>
          <a:prstGeom prst="rect">
            <a:avLst/>
          </a:prstGeom>
        </p:spPr>
      </p:pic>
      <p:pic>
        <p:nvPicPr>
          <p:cNvPr id="13" name="图形 12">
            <a:extLst>
              <a:ext uri="{FF2B5EF4-FFF2-40B4-BE49-F238E27FC236}">
                <a16:creationId xmlns:a16="http://schemas.microsoft.com/office/drawing/2014/main" id="{98B30BC2-B561-41A9-90AC-B8DE0A8F4F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97198" y="2058759"/>
            <a:ext cx="3206069" cy="2568464"/>
          </a:xfrm>
          <a:prstGeom prst="rect">
            <a:avLst/>
          </a:prstGeom>
        </p:spPr>
      </p:pic>
      <p:sp>
        <p:nvSpPr>
          <p:cNvPr id="15" name="箭头: 右 14">
            <a:extLst>
              <a:ext uri="{FF2B5EF4-FFF2-40B4-BE49-F238E27FC236}">
                <a16:creationId xmlns:a16="http://schemas.microsoft.com/office/drawing/2014/main" id="{23D7347A-337B-4D73-B1A3-371C1780197E}"/>
              </a:ext>
            </a:extLst>
          </p:cNvPr>
          <p:cNvSpPr/>
          <p:nvPr/>
        </p:nvSpPr>
        <p:spPr bwMode="auto">
          <a:xfrm>
            <a:off x="3216383" y="3141159"/>
            <a:ext cx="453815" cy="201832"/>
          </a:xfrm>
          <a:prstGeom prst="rightArrow">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箭头: 右 15">
            <a:extLst>
              <a:ext uri="{FF2B5EF4-FFF2-40B4-BE49-F238E27FC236}">
                <a16:creationId xmlns:a16="http://schemas.microsoft.com/office/drawing/2014/main" id="{B114A939-A076-4DA3-ACF2-4473BAD624FA}"/>
              </a:ext>
            </a:extLst>
          </p:cNvPr>
          <p:cNvSpPr/>
          <p:nvPr/>
        </p:nvSpPr>
        <p:spPr bwMode="auto">
          <a:xfrm>
            <a:off x="5814072" y="3242075"/>
            <a:ext cx="453815" cy="201832"/>
          </a:xfrm>
          <a:prstGeom prst="rightArrow">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32886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9812">
                                            <p:txEl>
                                              <p:pRg st="7" end="7"/>
                                            </p:txEl>
                                          </p:spTgt>
                                        </p:tgtEl>
                                        <p:attrNameLst>
                                          <p:attrName>style.visibility</p:attrName>
                                        </p:attrNameLst>
                                      </p:cBhvr>
                                      <p:to>
                                        <p:strVal val="visible"/>
                                      </p:to>
                                    </p:set>
                                    <p:animEffect transition="in" filter="strips(downRight)">
                                      <p:cBhvr>
                                        <p:cTn id="7" dur="500"/>
                                        <p:tgtEl>
                                          <p:spTgt spid="1198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70</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矩形 9"/>
          <p:cNvSpPr/>
          <p:nvPr/>
        </p:nvSpPr>
        <p:spPr>
          <a:xfrm>
            <a:off x="417617" y="818259"/>
            <a:ext cx="7948716" cy="3323987"/>
          </a:xfrm>
          <a:prstGeom prst="rect">
            <a:avLst/>
          </a:prstGeom>
        </p:spPr>
        <p:txBody>
          <a:bodyPr wrap="square">
            <a:spAutoFit/>
          </a:bodyPr>
          <a:lstStyle/>
          <a:p>
            <a:pPr>
              <a:lnSpc>
                <a:spcPct val="150000"/>
              </a:lnSpc>
              <a:buClr>
                <a:schemeClr val="accent6"/>
              </a:buClr>
            </a:pPr>
            <a:r>
              <a:rPr lang="en-US" altLang="zh-CN" sz="2000" b="1" dirty="0">
                <a:solidFill>
                  <a:srgbClr val="3366FF"/>
                </a:solidFill>
                <a:latin typeface="Times New Roman" panose="02020603050405020304" pitchFamily="18" charset="0"/>
                <a:cs typeface="Times New Roman" panose="02020603050405020304" pitchFamily="18" charset="0"/>
              </a:rPr>
              <a:t>【</a:t>
            </a:r>
            <a:r>
              <a:rPr lang="zh-CN" altLang="en-US" sz="2000" b="1" dirty="0">
                <a:solidFill>
                  <a:srgbClr val="3366FF"/>
                </a:solidFill>
                <a:latin typeface="Times New Roman" panose="02020603050405020304" pitchFamily="18" charset="0"/>
                <a:cs typeface="Times New Roman" panose="02020603050405020304" pitchFamily="18" charset="0"/>
              </a:rPr>
              <a:t>例</a:t>
            </a:r>
            <a:r>
              <a:rPr lang="en-US" altLang="zh-CN" sz="2000" b="1" dirty="0">
                <a:solidFill>
                  <a:srgbClr val="3366FF"/>
                </a:solidFill>
                <a:latin typeface="Times New Roman" panose="02020603050405020304" pitchFamily="18" charset="0"/>
                <a:cs typeface="Times New Roman" panose="02020603050405020304" pitchFamily="18" charset="0"/>
              </a:rPr>
              <a:t>1-5.1】 </a:t>
            </a:r>
            <a:r>
              <a:rPr lang="zh-CN" altLang="en-US" sz="2000" b="1" dirty="0">
                <a:latin typeface="Times New Roman" panose="02020603050405020304" pitchFamily="18" charset="0"/>
                <a:cs typeface="Times New Roman" panose="02020603050405020304" pitchFamily="18" charset="0"/>
              </a:rPr>
              <a:t>证明 </a:t>
            </a:r>
            <a:r>
              <a:rPr lang="en-US" altLang="zh-CN" sz="2000" b="1" dirty="0">
                <a:solidFill>
                  <a:prstClr val="black"/>
                </a:solidFill>
                <a:latin typeface="Times New Roman" panose="02020603050405020304" pitchFamily="18" charset="0"/>
                <a:cs typeface="Times New Roman" panose="02020603050405020304" pitchFamily="18" charset="0"/>
              </a:rPr>
              <a:t>P∧(P∨Q) </a:t>
            </a:r>
            <a:r>
              <a:rPr lang="en-US" altLang="zh-CN" sz="2000" b="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b="1" dirty="0">
                <a:solidFill>
                  <a:prstClr val="black"/>
                </a:solidFill>
                <a:latin typeface="Times New Roman" panose="02020603050405020304" pitchFamily="18" charset="0"/>
                <a:cs typeface="Times New Roman" panose="02020603050405020304" pitchFamily="18" charset="0"/>
              </a:rPr>
              <a:t>P </a:t>
            </a:r>
            <a:r>
              <a:rPr lang="zh-CN" altLang="en-US" sz="2000" b="1" dirty="0">
                <a:solidFill>
                  <a:srgbClr val="FF0000"/>
                </a:solidFill>
                <a:latin typeface="Times New Roman" panose="02020603050405020304" pitchFamily="18" charset="0"/>
                <a:cs typeface="Times New Roman" panose="02020603050405020304" pitchFamily="18" charset="0"/>
              </a:rPr>
              <a:t>（吸收律）</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b="1" dirty="0">
                <a:solidFill>
                  <a:srgbClr val="3366FF"/>
                </a:solidFill>
                <a:latin typeface="Times New Roman" panose="02020603050405020304" pitchFamily="18" charset="0"/>
                <a:cs typeface="Times New Roman" panose="02020603050405020304" pitchFamily="18" charset="0"/>
              </a:rPr>
              <a:t>【</a:t>
            </a:r>
            <a:r>
              <a:rPr lang="zh-CN" altLang="en-US" sz="2000" b="1" dirty="0">
                <a:solidFill>
                  <a:srgbClr val="3366FF"/>
                </a:solidFill>
                <a:latin typeface="Times New Roman" panose="02020603050405020304" pitchFamily="18" charset="0"/>
                <a:cs typeface="Times New Roman" panose="02020603050405020304" pitchFamily="18" charset="0"/>
              </a:rPr>
              <a:t>证</a:t>
            </a:r>
            <a:r>
              <a:rPr lang="en-US" altLang="zh-CN" sz="2000" b="1" dirty="0">
                <a:solidFill>
                  <a:srgbClr val="3366FF"/>
                </a:solidFill>
                <a:latin typeface="Times New Roman" panose="02020603050405020304" pitchFamily="18" charset="0"/>
                <a:cs typeface="Times New Roman" panose="02020603050405020304" pitchFamily="18" charset="0"/>
              </a:rPr>
              <a:t>】</a:t>
            </a:r>
          </a:p>
          <a:p>
            <a:pPr lvl="0">
              <a:lnSpc>
                <a:spcPct val="150000"/>
              </a:lnSpc>
            </a:pPr>
            <a:r>
              <a:rPr lang="en-US" altLang="zh-CN" sz="2000" b="1" dirty="0">
                <a:solidFill>
                  <a:srgbClr val="006600"/>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      P∧(P∨Q)</a:t>
            </a:r>
          </a:p>
          <a:p>
            <a:pPr lvl="0">
              <a:lnSpc>
                <a:spcPct val="150000"/>
              </a:lnSpc>
            </a:pPr>
            <a:r>
              <a:rPr lang="en-US" altLang="zh-CN"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solidFill>
                  <a:prstClr val="black"/>
                </a:solidFill>
                <a:latin typeface="Times New Roman" panose="02020603050405020304" pitchFamily="18" charset="0"/>
                <a:cs typeface="Times New Roman" panose="02020603050405020304" pitchFamily="18" charset="0"/>
              </a:rPr>
              <a:t> (P∨F)∧(P∨Q)      (</a:t>
            </a:r>
            <a:r>
              <a:rPr lang="zh-CN" altLang="en-US" sz="2000" b="1" dirty="0">
                <a:solidFill>
                  <a:prstClr val="black"/>
                </a:solidFill>
                <a:latin typeface="Times New Roman" panose="02020603050405020304" pitchFamily="18" charset="0"/>
                <a:cs typeface="Times New Roman" panose="02020603050405020304" pitchFamily="18" charset="0"/>
              </a:rPr>
              <a:t>同一律</a:t>
            </a:r>
            <a:r>
              <a:rPr lang="en-US" altLang="zh-CN" sz="2000" b="1" dirty="0">
                <a:solidFill>
                  <a:prstClr val="black"/>
                </a:solidFill>
                <a:latin typeface="Times New Roman" panose="02020603050405020304" pitchFamily="18" charset="0"/>
                <a:cs typeface="Times New Roman" panose="02020603050405020304" pitchFamily="18" charset="0"/>
              </a:rPr>
              <a:t>)</a:t>
            </a:r>
          </a:p>
          <a:p>
            <a:pPr lvl="0">
              <a:lnSpc>
                <a:spcPct val="150000"/>
              </a:lnSpc>
            </a:pPr>
            <a:r>
              <a:rPr lang="en-US" altLang="zh-CN"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b="1" dirty="0">
                <a:solidFill>
                  <a:prstClr val="black"/>
                </a:solidFill>
                <a:latin typeface="Times New Roman" panose="02020603050405020304" pitchFamily="18" charset="0"/>
                <a:cs typeface="Times New Roman" panose="02020603050405020304" pitchFamily="18" charset="0"/>
              </a:rPr>
              <a:t>P∨(F∧Q)                (</a:t>
            </a:r>
            <a:r>
              <a:rPr lang="zh-CN" altLang="en-US" sz="2000" b="1" dirty="0">
                <a:solidFill>
                  <a:prstClr val="black"/>
                </a:solidFill>
                <a:latin typeface="Times New Roman" panose="02020603050405020304" pitchFamily="18" charset="0"/>
                <a:cs typeface="Times New Roman" panose="02020603050405020304" pitchFamily="18" charset="0"/>
              </a:rPr>
              <a:t>分配律</a:t>
            </a:r>
            <a:r>
              <a:rPr lang="en-US" altLang="zh-CN" sz="2000" b="1" dirty="0">
                <a:solidFill>
                  <a:prstClr val="black"/>
                </a:solidFill>
                <a:latin typeface="Times New Roman" panose="02020603050405020304" pitchFamily="18" charset="0"/>
                <a:cs typeface="Times New Roman" panose="02020603050405020304" pitchFamily="18" charset="0"/>
              </a:rPr>
              <a:t>)</a:t>
            </a:r>
          </a:p>
          <a:p>
            <a:pPr lvl="0">
              <a:lnSpc>
                <a:spcPct val="150000"/>
              </a:lnSpc>
            </a:pPr>
            <a:r>
              <a:rPr lang="en-US" altLang="zh-CN"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b="1" dirty="0">
                <a:solidFill>
                  <a:prstClr val="black"/>
                </a:solidFill>
                <a:latin typeface="Times New Roman" panose="02020603050405020304" pitchFamily="18" charset="0"/>
                <a:cs typeface="Times New Roman" panose="02020603050405020304" pitchFamily="18" charset="0"/>
              </a:rPr>
              <a:t>P∨F                          (</a:t>
            </a:r>
            <a:r>
              <a:rPr lang="zh-CN" altLang="en-US" sz="2000" b="1" dirty="0">
                <a:solidFill>
                  <a:prstClr val="black"/>
                </a:solidFill>
                <a:latin typeface="Times New Roman" panose="02020603050405020304" pitchFamily="18" charset="0"/>
                <a:cs typeface="Times New Roman" panose="02020603050405020304" pitchFamily="18" charset="0"/>
              </a:rPr>
              <a:t>零律</a:t>
            </a:r>
            <a:r>
              <a:rPr lang="en-US" altLang="zh-CN" sz="2000" b="1" dirty="0">
                <a:solidFill>
                  <a:prstClr val="black"/>
                </a:solidFill>
                <a:latin typeface="Times New Roman" panose="02020603050405020304" pitchFamily="18" charset="0"/>
                <a:cs typeface="Times New Roman" panose="02020603050405020304" pitchFamily="18" charset="0"/>
              </a:rPr>
              <a:t>)</a:t>
            </a:r>
          </a:p>
          <a:p>
            <a:pPr lvl="0">
              <a:lnSpc>
                <a:spcPct val="150000"/>
              </a:lnSpc>
            </a:pPr>
            <a:r>
              <a:rPr lang="en-US" altLang="zh-CN"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b="1" dirty="0">
                <a:solidFill>
                  <a:prstClr val="black"/>
                </a:solidFill>
                <a:latin typeface="Times New Roman" panose="02020603050405020304" pitchFamily="18" charset="0"/>
                <a:cs typeface="Times New Roman" panose="02020603050405020304" pitchFamily="18" charset="0"/>
              </a:rPr>
              <a:t>P                                (</a:t>
            </a:r>
            <a:r>
              <a:rPr lang="zh-CN" altLang="en-US" sz="2000" b="1" dirty="0">
                <a:solidFill>
                  <a:prstClr val="black"/>
                </a:solidFill>
                <a:latin typeface="Times New Roman" panose="02020603050405020304" pitchFamily="18" charset="0"/>
                <a:cs typeface="Times New Roman" panose="02020603050405020304" pitchFamily="18" charset="0"/>
              </a:rPr>
              <a:t>同一律</a:t>
            </a:r>
            <a:r>
              <a:rPr lang="en-US" altLang="zh-CN" sz="2000" b="1" dirty="0">
                <a:solidFill>
                  <a:prstClr val="black"/>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9340045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71</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矩形 9"/>
          <p:cNvSpPr/>
          <p:nvPr/>
        </p:nvSpPr>
        <p:spPr>
          <a:xfrm>
            <a:off x="349250" y="733869"/>
            <a:ext cx="7948716" cy="4247317"/>
          </a:xfrm>
          <a:prstGeom prst="rect">
            <a:avLst/>
          </a:prstGeom>
        </p:spPr>
        <p:txBody>
          <a:bodyPr wrap="square">
            <a:spAutoFit/>
          </a:bodyPr>
          <a:lstStyle/>
          <a:p>
            <a:pPr>
              <a:lnSpc>
                <a:spcPct val="150000"/>
              </a:lnSpc>
              <a:buClr>
                <a:schemeClr val="accent6"/>
              </a:buClr>
            </a:pPr>
            <a:r>
              <a:rPr lang="en-US" altLang="zh-CN" sz="2000" b="1" dirty="0">
                <a:solidFill>
                  <a:srgbClr val="3366FF"/>
                </a:solidFill>
                <a:latin typeface="Times New Roman" panose="02020603050405020304" pitchFamily="18" charset="0"/>
                <a:cs typeface="Times New Roman" panose="02020603050405020304" pitchFamily="18" charset="0"/>
              </a:rPr>
              <a:t>【</a:t>
            </a:r>
            <a:r>
              <a:rPr lang="zh-CN" altLang="en-US" sz="2000" b="1" dirty="0">
                <a:solidFill>
                  <a:srgbClr val="3366FF"/>
                </a:solidFill>
                <a:latin typeface="Times New Roman" panose="02020603050405020304" pitchFamily="18" charset="0"/>
                <a:cs typeface="Times New Roman" panose="02020603050405020304" pitchFamily="18" charset="0"/>
              </a:rPr>
              <a:t>例</a:t>
            </a:r>
            <a:r>
              <a:rPr lang="en-US" altLang="zh-CN" sz="2000" b="1" dirty="0">
                <a:solidFill>
                  <a:srgbClr val="3366FF"/>
                </a:solidFill>
                <a:latin typeface="Times New Roman" panose="02020603050405020304" pitchFamily="18" charset="0"/>
                <a:cs typeface="Times New Roman" panose="02020603050405020304" pitchFamily="18" charset="0"/>
              </a:rPr>
              <a:t>1-5.2】 </a:t>
            </a:r>
            <a:r>
              <a:rPr lang="zh-CN" altLang="en-US" sz="2000" b="1" dirty="0">
                <a:latin typeface="Times New Roman" panose="02020603050405020304" pitchFamily="18" charset="0"/>
                <a:cs typeface="Times New Roman" panose="02020603050405020304" pitchFamily="18" charset="0"/>
              </a:rPr>
              <a:t>证明  </a:t>
            </a:r>
            <a:r>
              <a:rPr lang="en-US" altLang="zh-CN"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cs typeface="Times New Roman" panose="02020603050405020304" pitchFamily="18" charset="0"/>
              </a:rPr>
              <a:t>P</a:t>
            </a:r>
            <a:r>
              <a:rPr lang="en-US" altLang="zh-CN" sz="2000" b="1" dirty="0">
                <a:latin typeface="Times New Roman" panose="02020603050405020304" pitchFamily="18" charset="0"/>
                <a:cs typeface="Times New Roman" panose="02020603050405020304" pitchFamily="18" charset="0"/>
                <a:sym typeface="Kingsoft Phonetic Plain" pitchFamily="2" charset="2"/>
              </a:rPr>
              <a:t>∨</a:t>
            </a:r>
            <a:r>
              <a:rPr lang="en-US" altLang="zh-CN" sz="2000" b="1" dirty="0">
                <a:latin typeface="Times New Roman" panose="02020603050405020304" pitchFamily="18" charset="0"/>
                <a:cs typeface="Times New Roman" panose="02020603050405020304" pitchFamily="18" charset="0"/>
              </a:rPr>
              <a:t>Q)→(P∧Q) </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b="1" dirty="0">
                <a:latin typeface="Times New Roman" panose="02020603050405020304" pitchFamily="18" charset="0"/>
                <a:cs typeface="Times New Roman" panose="02020603050405020304" pitchFamily="18" charset="0"/>
              </a:rPr>
              <a:t>P</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b="1" dirty="0">
                <a:solidFill>
                  <a:srgbClr val="3366FF"/>
                </a:solidFill>
                <a:latin typeface="Times New Roman" panose="02020603050405020304" pitchFamily="18" charset="0"/>
                <a:cs typeface="Times New Roman" panose="02020603050405020304" pitchFamily="18" charset="0"/>
              </a:rPr>
              <a:t>【</a:t>
            </a:r>
            <a:r>
              <a:rPr lang="zh-CN" altLang="en-US" sz="2000" b="1" dirty="0">
                <a:solidFill>
                  <a:srgbClr val="3366FF"/>
                </a:solidFill>
                <a:latin typeface="Times New Roman" panose="02020603050405020304" pitchFamily="18" charset="0"/>
                <a:cs typeface="Times New Roman" panose="02020603050405020304" pitchFamily="18" charset="0"/>
              </a:rPr>
              <a:t>证</a:t>
            </a:r>
            <a:r>
              <a:rPr lang="en-US" altLang="zh-CN" sz="2000" b="1" dirty="0">
                <a:solidFill>
                  <a:srgbClr val="3366FF"/>
                </a:solidFill>
                <a:latin typeface="Times New Roman" panose="02020603050405020304" pitchFamily="18" charset="0"/>
                <a:cs typeface="Times New Roman" panose="02020603050405020304" pitchFamily="18" charset="0"/>
              </a:rPr>
              <a:t>】</a:t>
            </a:r>
          </a:p>
          <a:p>
            <a:pPr>
              <a:lnSpc>
                <a:spcPct val="150000"/>
              </a:lnSpc>
            </a:pPr>
            <a:r>
              <a:rPr lang="en-US" altLang="zh-CN" sz="2000" b="1" dirty="0">
                <a:solidFill>
                  <a:srgbClr val="3366FF"/>
                </a:solidFill>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cs typeface="Times New Roman" panose="02020603050405020304" pitchFamily="18" charset="0"/>
              </a:rPr>
              <a:t>P</a:t>
            </a:r>
            <a:r>
              <a:rPr lang="en-US" altLang="zh-CN" sz="2000" b="1" dirty="0">
                <a:latin typeface="Times New Roman" panose="02020603050405020304" pitchFamily="18" charset="0"/>
                <a:cs typeface="Times New Roman" panose="02020603050405020304" pitchFamily="18" charset="0"/>
                <a:sym typeface="Kingsoft Phonetic Plain" pitchFamily="2" charset="2"/>
              </a:rPr>
              <a:t>∨</a:t>
            </a:r>
            <a:r>
              <a:rPr lang="en-US" altLang="zh-CN" sz="2000" b="1" dirty="0">
                <a:latin typeface="Times New Roman" panose="02020603050405020304" pitchFamily="18" charset="0"/>
                <a:cs typeface="Times New Roman" panose="02020603050405020304" pitchFamily="18" charset="0"/>
              </a:rPr>
              <a:t>Q)→(P∧Q)</a:t>
            </a:r>
          </a:p>
          <a:p>
            <a:pPr>
              <a:lnSpc>
                <a:spcPct val="150000"/>
              </a:lnSpc>
            </a:pPr>
            <a:r>
              <a:rPr lang="en-US" altLang="zh-CN"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  </a:t>
            </a:r>
            <a:r>
              <a:rPr lang="en-US" altLang="zh-CN"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cs typeface="Times New Roman" panose="02020603050405020304" pitchFamily="18" charset="0"/>
              </a:rPr>
              <a:t>P</a:t>
            </a:r>
            <a:r>
              <a:rPr lang="en-US" altLang="zh-CN" sz="2000" b="1" dirty="0">
                <a:latin typeface="Times New Roman" panose="02020603050405020304" pitchFamily="18" charset="0"/>
                <a:cs typeface="Times New Roman" panose="02020603050405020304" pitchFamily="18" charset="0"/>
                <a:sym typeface="Kingsoft Phonetic Plain" pitchFamily="2" charset="2"/>
              </a:rPr>
              <a:t>∨</a:t>
            </a:r>
            <a:r>
              <a:rPr lang="en-US" altLang="zh-CN" sz="2000" b="1" dirty="0">
                <a:latin typeface="Times New Roman" panose="02020603050405020304" pitchFamily="18" charset="0"/>
                <a:cs typeface="Times New Roman" panose="02020603050405020304" pitchFamily="18" charset="0"/>
              </a:rPr>
              <a:t>Q)∨(P∧Q)        (</a:t>
            </a:r>
            <a:r>
              <a:rPr lang="zh-CN" altLang="en-US" sz="2000" b="1" dirty="0">
                <a:latin typeface="Times New Roman" panose="02020603050405020304" pitchFamily="18" charset="0"/>
                <a:cs typeface="Times New Roman" panose="02020603050405020304" pitchFamily="18" charset="0"/>
              </a:rPr>
              <a:t>条件等价式</a:t>
            </a:r>
            <a:r>
              <a:rPr lang="en-US" altLang="zh-CN" sz="2000" b="1" dirty="0">
                <a:latin typeface="Times New Roman" panose="02020603050405020304" pitchFamily="18" charset="0"/>
                <a:cs typeface="Times New Roman" panose="02020603050405020304" pitchFamily="18" charset="0"/>
              </a:rPr>
              <a:t>)</a:t>
            </a:r>
          </a:p>
          <a:p>
            <a:pPr>
              <a:lnSpc>
                <a:spcPct val="150000"/>
              </a:lnSpc>
            </a:pP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         </a:t>
            </a:r>
            <a:r>
              <a:rPr lang="en-US" altLang="zh-CN"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cs typeface="Times New Roman" panose="02020603050405020304" pitchFamily="18" charset="0"/>
              </a:rPr>
              <a:t>P∧</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cs typeface="Times New Roman" panose="02020603050405020304" pitchFamily="18" charset="0"/>
              </a:rPr>
              <a:t>Q)∨(P∧Q)      (</a:t>
            </a:r>
            <a:r>
              <a:rPr lang="zh-CN" altLang="en-US" sz="2000" b="1" dirty="0">
                <a:latin typeface="Times New Roman" panose="02020603050405020304" pitchFamily="18" charset="0"/>
                <a:cs typeface="Times New Roman" panose="02020603050405020304" pitchFamily="18" charset="0"/>
              </a:rPr>
              <a:t>摩根定律</a:t>
            </a:r>
            <a:r>
              <a:rPr lang="en-US" altLang="zh-CN"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sym typeface="Symbol" panose="05050102010706020507" pitchFamily="18" charset="2"/>
            </a:endParaRPr>
          </a:p>
          <a:p>
            <a:pPr>
              <a:lnSpc>
                <a:spcPct val="150000"/>
              </a:lnSpc>
            </a:pP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         </a:t>
            </a:r>
            <a:r>
              <a:rPr lang="en-US" altLang="zh-CN" sz="2000" b="1" dirty="0">
                <a:latin typeface="Times New Roman" panose="02020603050405020304" pitchFamily="18" charset="0"/>
                <a:cs typeface="Times New Roman" panose="02020603050405020304" pitchFamily="18" charset="0"/>
              </a:rPr>
              <a:t>(P∧</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cs typeface="Times New Roman" panose="02020603050405020304" pitchFamily="18" charset="0"/>
              </a:rPr>
              <a:t>Q)∨(P∧Q)            (</a:t>
            </a:r>
            <a:r>
              <a:rPr lang="zh-CN" altLang="zh-CN" sz="2000" b="1" dirty="0">
                <a:latin typeface="Times New Roman" panose="02020603050405020304" pitchFamily="18" charset="0"/>
                <a:cs typeface="Times New Roman" panose="02020603050405020304" pitchFamily="18" charset="0"/>
              </a:rPr>
              <a:t>对合律</a:t>
            </a:r>
            <a:r>
              <a:rPr lang="en-US" altLang="zh-CN" sz="2000" b="1" dirty="0">
                <a:latin typeface="Times New Roman" panose="02020603050405020304" pitchFamily="18" charset="0"/>
                <a:cs typeface="Times New Roman" panose="02020603050405020304" pitchFamily="18" charset="0"/>
              </a:rPr>
              <a:t>)</a:t>
            </a:r>
          </a:p>
          <a:p>
            <a:pPr>
              <a:lnSpc>
                <a:spcPct val="150000"/>
              </a:lnSpc>
            </a:pPr>
            <a:r>
              <a:rPr lang="en-US" altLang="zh-CN"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b="1" dirty="0">
                <a:latin typeface="Times New Roman" panose="02020603050405020304" pitchFamily="18" charset="0"/>
                <a:cs typeface="Times New Roman" panose="02020603050405020304" pitchFamily="18" charset="0"/>
              </a:rPr>
              <a:t>P∧(</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cs typeface="Times New Roman" panose="02020603050405020304" pitchFamily="18" charset="0"/>
              </a:rPr>
              <a:t>Q∨Q)                      (</a:t>
            </a:r>
            <a:r>
              <a:rPr lang="zh-CN" altLang="en-US" sz="2000" b="1" dirty="0">
                <a:latin typeface="Times New Roman" panose="02020603050405020304" pitchFamily="18" charset="0"/>
                <a:cs typeface="Times New Roman" panose="02020603050405020304" pitchFamily="18" charset="0"/>
              </a:rPr>
              <a:t>分配律</a:t>
            </a:r>
            <a:r>
              <a:rPr lang="en-US" altLang="zh-CN" sz="2000" b="1" dirty="0">
                <a:latin typeface="Times New Roman" panose="02020603050405020304" pitchFamily="18" charset="0"/>
                <a:cs typeface="Times New Roman" panose="02020603050405020304" pitchFamily="18" charset="0"/>
              </a:rPr>
              <a:t>) </a:t>
            </a:r>
          </a:p>
          <a:p>
            <a:pPr>
              <a:lnSpc>
                <a:spcPct val="150000"/>
              </a:lnSpc>
            </a:pPr>
            <a:r>
              <a:rPr lang="en-US" altLang="zh-CN"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b="1" dirty="0">
                <a:latin typeface="Times New Roman" panose="02020603050405020304" pitchFamily="18" charset="0"/>
                <a:cs typeface="Times New Roman" panose="02020603050405020304" pitchFamily="18" charset="0"/>
              </a:rPr>
              <a:t>P∧T                                   (</a:t>
            </a:r>
            <a:r>
              <a:rPr lang="zh-CN" altLang="en-US" sz="2000" b="1" dirty="0">
                <a:latin typeface="Times New Roman" panose="02020603050405020304" pitchFamily="18" charset="0"/>
                <a:cs typeface="Times New Roman" panose="02020603050405020304" pitchFamily="18" charset="0"/>
              </a:rPr>
              <a:t>互补律</a:t>
            </a:r>
            <a:r>
              <a:rPr lang="en-US" altLang="zh-CN" sz="2000" b="1" dirty="0">
                <a:latin typeface="Times New Roman" panose="02020603050405020304" pitchFamily="18" charset="0"/>
                <a:cs typeface="Times New Roman" panose="02020603050405020304" pitchFamily="18" charset="0"/>
              </a:rPr>
              <a:t>) </a:t>
            </a:r>
          </a:p>
          <a:p>
            <a:pPr>
              <a:lnSpc>
                <a:spcPct val="150000"/>
              </a:lnSpc>
            </a:pPr>
            <a:r>
              <a:rPr lang="en-US" altLang="zh-CN"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b="1" dirty="0">
                <a:latin typeface="Times New Roman" panose="02020603050405020304" pitchFamily="18" charset="0"/>
                <a:cs typeface="Times New Roman" panose="02020603050405020304" pitchFamily="18" charset="0"/>
              </a:rPr>
              <a:t>P                                          (</a:t>
            </a:r>
            <a:r>
              <a:rPr lang="zh-CN" altLang="en-US" sz="2000" b="1" dirty="0">
                <a:latin typeface="Times New Roman" panose="02020603050405020304" pitchFamily="18" charset="0"/>
                <a:cs typeface="Times New Roman" panose="02020603050405020304" pitchFamily="18" charset="0"/>
              </a:rPr>
              <a:t>同一律</a:t>
            </a:r>
            <a:r>
              <a:rPr lang="en-US" altLang="zh-CN" sz="20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66611846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72</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矩形 9"/>
          <p:cNvSpPr/>
          <p:nvPr/>
        </p:nvSpPr>
        <p:spPr>
          <a:xfrm>
            <a:off x="340704" y="708231"/>
            <a:ext cx="9051124" cy="4801314"/>
          </a:xfrm>
          <a:prstGeom prst="rect">
            <a:avLst/>
          </a:prstGeom>
        </p:spPr>
        <p:txBody>
          <a:bodyPr wrap="square">
            <a:spAutoFit/>
          </a:bodyPr>
          <a:lstStyle/>
          <a:p>
            <a:pPr>
              <a:lnSpc>
                <a:spcPct val="150000"/>
              </a:lnSpc>
              <a:buClr>
                <a:schemeClr val="accent6"/>
              </a:buClr>
            </a:pPr>
            <a:r>
              <a:rPr lang="en-US" altLang="zh-CN" b="1" dirty="0">
                <a:solidFill>
                  <a:srgbClr val="3366FF"/>
                </a:solidFill>
                <a:latin typeface="Times New Roman" panose="02020603050405020304" pitchFamily="18" charset="0"/>
                <a:cs typeface="Times New Roman" panose="02020603050405020304" pitchFamily="18" charset="0"/>
              </a:rPr>
              <a:t>【</a:t>
            </a:r>
            <a:r>
              <a:rPr lang="zh-CN" altLang="en-US" b="1" dirty="0">
                <a:solidFill>
                  <a:srgbClr val="3366FF"/>
                </a:solidFill>
                <a:latin typeface="Times New Roman" panose="02020603050405020304" pitchFamily="18" charset="0"/>
                <a:cs typeface="Times New Roman" panose="02020603050405020304" pitchFamily="18" charset="0"/>
              </a:rPr>
              <a:t>例</a:t>
            </a:r>
            <a:r>
              <a:rPr lang="en-US" altLang="zh-CN" b="1" dirty="0">
                <a:solidFill>
                  <a:srgbClr val="3366FF"/>
                </a:solidFill>
                <a:latin typeface="Times New Roman" panose="02020603050405020304" pitchFamily="18" charset="0"/>
                <a:cs typeface="Times New Roman" panose="02020603050405020304" pitchFamily="18" charset="0"/>
              </a:rPr>
              <a:t>1-5.3】 </a:t>
            </a:r>
            <a:r>
              <a:rPr lang="zh-CN" altLang="en-US" dirty="0">
                <a:latin typeface="+mn-ea"/>
                <a:ea typeface="+mn-ea"/>
              </a:rPr>
              <a:t>证明语句“不会休息的人不会工作， 没有丰富知识的人也不会工作”，与语句“会工作的人一定会休息并且有丰富的知识”， 具有相同的逻辑含义。 </a:t>
            </a:r>
            <a:endParaRPr lang="en-US" altLang="zh-CN" dirty="0">
              <a:latin typeface="+mn-ea"/>
              <a:ea typeface="+mn-ea"/>
            </a:endParaRPr>
          </a:p>
          <a:p>
            <a:pPr>
              <a:lnSpc>
                <a:spcPct val="125000"/>
              </a:lnSpc>
              <a:buClr>
                <a:srgbClr val="3333CC"/>
              </a:buClr>
              <a:buSzPct val="60000"/>
            </a:pPr>
            <a:r>
              <a:rPr lang="en-US" altLang="zh-CN" b="1" dirty="0">
                <a:solidFill>
                  <a:srgbClr val="3366FF"/>
                </a:solidFill>
                <a:latin typeface="Times New Roman" panose="02020603050405020304" pitchFamily="18" charset="0"/>
                <a:cs typeface="Times New Roman" panose="02020603050405020304" pitchFamily="18" charset="0"/>
              </a:rPr>
              <a:t>【</a:t>
            </a:r>
            <a:r>
              <a:rPr lang="zh-CN" altLang="en-US" b="1" dirty="0">
                <a:solidFill>
                  <a:srgbClr val="3366FF"/>
                </a:solidFill>
                <a:latin typeface="Times New Roman" panose="02020603050405020304" pitchFamily="18" charset="0"/>
                <a:cs typeface="Times New Roman" panose="02020603050405020304" pitchFamily="18" charset="0"/>
              </a:rPr>
              <a:t>证</a:t>
            </a:r>
            <a:r>
              <a:rPr lang="en-US" altLang="zh-CN" b="1" dirty="0">
                <a:solidFill>
                  <a:srgbClr val="3366FF"/>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设</a:t>
            </a:r>
            <a:r>
              <a:rPr lang="en-US" altLang="zh-CN" dirty="0">
                <a:latin typeface="Times New Roman" panose="02020603050405020304" pitchFamily="18" charset="0"/>
                <a:ea typeface="+mn-ea"/>
                <a:cs typeface="Times New Roman" panose="02020603050405020304" pitchFamily="18" charset="0"/>
              </a:rPr>
              <a:t>P</a:t>
            </a:r>
            <a:r>
              <a:rPr lang="zh-CN" altLang="en-US" dirty="0">
                <a:latin typeface="Times New Roman" panose="02020603050405020304" pitchFamily="18" charset="0"/>
                <a:ea typeface="+mn-ea"/>
                <a:cs typeface="Times New Roman" panose="02020603050405020304" pitchFamily="18" charset="0"/>
              </a:rPr>
              <a:t>：某人会工作； </a:t>
            </a:r>
            <a:r>
              <a:rPr lang="en-US" altLang="zh-CN" dirty="0">
                <a:latin typeface="Times New Roman" panose="02020603050405020304" pitchFamily="18" charset="0"/>
                <a:ea typeface="+mn-ea"/>
                <a:cs typeface="Times New Roman" panose="02020603050405020304" pitchFamily="18" charset="0"/>
              </a:rPr>
              <a:t>Q</a:t>
            </a:r>
            <a:r>
              <a:rPr lang="zh-CN" altLang="en-US" dirty="0">
                <a:latin typeface="Times New Roman" panose="02020603050405020304" pitchFamily="18" charset="0"/>
                <a:ea typeface="+mn-ea"/>
                <a:cs typeface="Times New Roman" panose="02020603050405020304" pitchFamily="18" charset="0"/>
              </a:rPr>
              <a:t>：某人会休息；</a:t>
            </a:r>
            <a:r>
              <a:rPr lang="en-US" altLang="zh-CN" dirty="0">
                <a:latin typeface="Times New Roman" panose="02020603050405020304" pitchFamily="18" charset="0"/>
                <a:ea typeface="+mn-ea"/>
                <a:cs typeface="Times New Roman" panose="02020603050405020304" pitchFamily="18" charset="0"/>
              </a:rPr>
              <a:t>R</a:t>
            </a:r>
            <a:r>
              <a:rPr lang="zh-CN" altLang="en-US" dirty="0">
                <a:latin typeface="Times New Roman" panose="02020603050405020304" pitchFamily="18" charset="0"/>
                <a:ea typeface="+mn-ea"/>
                <a:cs typeface="Times New Roman" panose="02020603050405020304" pitchFamily="18" charset="0"/>
              </a:rPr>
              <a:t>：某人有丰富的知识，则有：</a:t>
            </a:r>
          </a:p>
          <a:p>
            <a:pPr>
              <a:lnSpc>
                <a:spcPct val="125000"/>
              </a:lnSpc>
              <a:buClr>
                <a:srgbClr val="3333CC"/>
              </a:buClr>
              <a:buSzPct val="60000"/>
            </a:pPr>
            <a:r>
              <a:rPr lang="zh-CN" altLang="en-US"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ea typeface="+mn-ea"/>
                <a:cs typeface="Times New Roman" panose="02020603050405020304" pitchFamily="18" charset="0"/>
                <a:sym typeface="Symbol" panose="05050102010706020507" pitchFamily="18" charset="2"/>
              </a:rPr>
              <a:t>(Q</a:t>
            </a:r>
            <a:r>
              <a:rPr lang="en-US" altLang="zh-CN" b="1" dirty="0">
                <a:latin typeface="Times New Roman" panose="02020603050405020304" pitchFamily="18" charset="0"/>
                <a:ea typeface="+mn-ea"/>
                <a:cs typeface="Times New Roman" panose="02020603050405020304" pitchFamily="18" charset="0"/>
              </a:rPr>
              <a:t>→</a:t>
            </a:r>
            <a:r>
              <a:rPr lang="en-US" altLang="zh-CN" b="1" dirty="0">
                <a:latin typeface="Times New Roman" panose="02020603050405020304" pitchFamily="18" charset="0"/>
                <a:ea typeface="+mn-ea"/>
                <a:cs typeface="Times New Roman" panose="02020603050405020304" pitchFamily="18" charset="0"/>
                <a:sym typeface="Symbol" panose="05050102010706020507" pitchFamily="18" charset="2"/>
              </a:rPr>
              <a:t>P) </a:t>
            </a:r>
            <a:r>
              <a:rPr lang="en-US" altLang="zh-CN" b="1" dirty="0">
                <a:latin typeface="Times New Roman" panose="02020603050405020304" pitchFamily="18" charset="0"/>
                <a:ea typeface="+mn-ea"/>
                <a:cs typeface="Times New Roman" panose="02020603050405020304" pitchFamily="18" charset="0"/>
              </a:rPr>
              <a:t>∧(</a:t>
            </a:r>
            <a:r>
              <a:rPr lang="en-US" altLang="zh-CN" b="1" dirty="0">
                <a:latin typeface="Times New Roman" panose="02020603050405020304" pitchFamily="18" charset="0"/>
                <a:ea typeface="+mn-ea"/>
                <a:cs typeface="Times New Roman" panose="02020603050405020304" pitchFamily="18" charset="0"/>
                <a:sym typeface="Symbol" panose="05050102010706020507" pitchFamily="18" charset="2"/>
              </a:rPr>
              <a:t>R</a:t>
            </a:r>
            <a:r>
              <a:rPr lang="en-US" altLang="zh-CN" b="1" dirty="0">
                <a:latin typeface="Times New Roman" panose="02020603050405020304" pitchFamily="18" charset="0"/>
                <a:ea typeface="+mn-ea"/>
                <a:cs typeface="Times New Roman" panose="02020603050405020304" pitchFamily="18" charset="0"/>
              </a:rPr>
              <a:t>→</a:t>
            </a:r>
            <a:r>
              <a:rPr lang="en-US" altLang="zh-CN" b="1" dirty="0">
                <a:latin typeface="Times New Roman" panose="02020603050405020304" pitchFamily="18" charset="0"/>
                <a:ea typeface="+mn-ea"/>
                <a:cs typeface="Times New Roman" panose="02020603050405020304" pitchFamily="18" charset="0"/>
                <a:sym typeface="Symbol" panose="05050102010706020507" pitchFamily="18" charset="2"/>
              </a:rPr>
              <a:t>P)</a:t>
            </a:r>
          </a:p>
          <a:p>
            <a:pPr>
              <a:lnSpc>
                <a:spcPct val="125000"/>
              </a:lnSpc>
              <a:buClr>
                <a:srgbClr val="3333CC"/>
              </a:buClr>
              <a:buSzPct val="60000"/>
            </a:pPr>
            <a:r>
              <a:rPr lang="en-US" altLang="zh-CN" b="1" dirty="0">
                <a:latin typeface="Times New Roman" panose="02020603050405020304" pitchFamily="18" charset="0"/>
                <a:ea typeface="+mn-ea"/>
                <a:cs typeface="Times New Roman" panose="02020603050405020304" pitchFamily="18" charset="0"/>
                <a:sym typeface="Symbol" panose="05050102010706020507" pitchFamily="18" charset="2"/>
              </a:rPr>
              <a:t>                 P </a:t>
            </a:r>
            <a:r>
              <a:rPr lang="en-US" altLang="zh-CN" b="1" dirty="0">
                <a:latin typeface="Times New Roman" panose="02020603050405020304" pitchFamily="18" charset="0"/>
                <a:ea typeface="+mn-ea"/>
                <a:cs typeface="Times New Roman" panose="02020603050405020304" pitchFamily="18" charset="0"/>
              </a:rPr>
              <a:t>→(Q∧R)</a:t>
            </a:r>
          </a:p>
          <a:p>
            <a:pPr>
              <a:lnSpc>
                <a:spcPct val="125000"/>
              </a:lnSpc>
              <a:buClr>
                <a:srgbClr val="3333CC"/>
              </a:buClr>
              <a:buSzPct val="60000"/>
            </a:pPr>
            <a:r>
              <a:rPr lang="zh-CN" altLang="en-US" dirty="0">
                <a:latin typeface="Times New Roman" panose="02020603050405020304" pitchFamily="18" charset="0"/>
                <a:ea typeface="+mn-ea"/>
                <a:cs typeface="Times New Roman" panose="02020603050405020304" pitchFamily="18" charset="0"/>
              </a:rPr>
              <a:t>            可用真值表证明这两个公式等价。</a:t>
            </a:r>
            <a:endParaRPr lang="en-US" altLang="zh-CN" dirty="0">
              <a:latin typeface="Times New Roman" panose="02020603050405020304" pitchFamily="18" charset="0"/>
              <a:ea typeface="+mn-ea"/>
              <a:cs typeface="Times New Roman" panose="02020603050405020304" pitchFamily="18" charset="0"/>
            </a:endParaRPr>
          </a:p>
          <a:p>
            <a:pPr indent="444500">
              <a:lnSpc>
                <a:spcPct val="150000"/>
              </a:lnSpc>
            </a:pPr>
            <a:r>
              <a:rPr lang="en-US" altLang="zh-CN" b="1" dirty="0">
                <a:solidFill>
                  <a:srgbClr val="3366FF"/>
                </a:solidFill>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(Q</a:t>
            </a:r>
            <a:r>
              <a:rPr lang="en-US" altLang="zh-CN"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P) </a:t>
            </a:r>
            <a:r>
              <a:rPr lang="en-US" altLang="zh-CN"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R</a:t>
            </a:r>
            <a:r>
              <a:rPr lang="en-US" altLang="zh-CN"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P)</a:t>
            </a:r>
            <a:endParaRPr lang="en-US" altLang="zh-CN" b="1" dirty="0">
              <a:latin typeface="Times New Roman" panose="02020603050405020304" pitchFamily="18" charset="0"/>
              <a:cs typeface="Times New Roman" panose="02020603050405020304" pitchFamily="18" charset="0"/>
            </a:endParaRPr>
          </a:p>
          <a:p>
            <a:pPr indent="444500">
              <a:lnSpc>
                <a:spcPct val="150000"/>
              </a:lnSpc>
            </a:pPr>
            <a:r>
              <a:rPr lang="en-US" altLang="zh-CN"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dirty="0">
                <a:latin typeface="Times New Roman" panose="02020603050405020304" pitchFamily="18" charset="0"/>
                <a:cs typeface="Times New Roman" panose="02020603050405020304" pitchFamily="18" charset="0"/>
              </a:rPr>
              <a:t>Q </a:t>
            </a:r>
            <a:r>
              <a:rPr lang="en-US" altLang="zh-CN" b="1" dirty="0">
                <a:latin typeface="Times New Roman" panose="02020603050405020304" pitchFamily="18" charset="0"/>
                <a:cs typeface="Times New Roman" panose="02020603050405020304" pitchFamily="18" charset="0"/>
                <a:sym typeface="Kingsoft Phonetic Plain" pitchFamily="2" charset="2"/>
              </a:rPr>
              <a:t>∨</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dirty="0">
                <a:latin typeface="Times New Roman" panose="02020603050405020304" pitchFamily="18" charset="0"/>
                <a:cs typeface="Times New Roman" panose="02020603050405020304" pitchFamily="18" charset="0"/>
              </a:rPr>
              <a:t>P) ∧ (</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R</a:t>
            </a:r>
            <a:r>
              <a:rPr lang="en-US" altLang="zh-CN"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sym typeface="Kingsoft Phonetic Plain" pitchFamily="2" charset="2"/>
              </a:rPr>
              <a:t>∨</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dirty="0">
                <a:latin typeface="Times New Roman" panose="02020603050405020304" pitchFamily="18" charset="0"/>
                <a:cs typeface="Times New Roman" panose="02020603050405020304" pitchFamily="18" charset="0"/>
              </a:rPr>
              <a:t>P)          (</a:t>
            </a:r>
            <a:r>
              <a:rPr lang="zh-CN" altLang="en-US" b="1" dirty="0">
                <a:latin typeface="Times New Roman" panose="02020603050405020304" pitchFamily="18" charset="0"/>
                <a:cs typeface="Times New Roman" panose="02020603050405020304" pitchFamily="18" charset="0"/>
              </a:rPr>
              <a:t>条件等价式</a:t>
            </a:r>
            <a:r>
              <a:rPr lang="en-US" altLang="zh-CN" b="1" dirty="0">
                <a:latin typeface="Times New Roman" panose="02020603050405020304" pitchFamily="18" charset="0"/>
                <a:cs typeface="Times New Roman" panose="02020603050405020304" pitchFamily="18" charset="0"/>
              </a:rPr>
              <a:t>)</a:t>
            </a:r>
          </a:p>
          <a:p>
            <a:pPr indent="444500">
              <a:lnSpc>
                <a:spcPct val="150000"/>
              </a:lnSpc>
            </a:pPr>
            <a:r>
              <a:rPr lang="en-US" altLang="zh-CN" b="1" dirty="0">
                <a:latin typeface="Times New Roman" panose="02020603050405020304" pitchFamily="18" charset="0"/>
                <a:cs typeface="Times New Roman" panose="02020603050405020304" pitchFamily="18" charset="0"/>
                <a:sym typeface="Symbol" panose="05050102010706020507" pitchFamily="18" charset="2"/>
              </a:rPr>
              <a:t>         </a:t>
            </a:r>
            <a:r>
              <a:rPr lang="en-US" altLang="zh-CN" b="1" dirty="0">
                <a:latin typeface="Times New Roman" panose="02020603050405020304" pitchFamily="18" charset="0"/>
                <a:cs typeface="Times New Roman" panose="02020603050405020304" pitchFamily="18" charset="0"/>
              </a:rPr>
              <a:t>(Q </a:t>
            </a:r>
            <a:r>
              <a:rPr lang="en-US" altLang="zh-CN" b="1" dirty="0">
                <a:latin typeface="Times New Roman" panose="02020603050405020304" pitchFamily="18" charset="0"/>
                <a:cs typeface="Times New Roman" panose="02020603050405020304" pitchFamily="18" charset="0"/>
                <a:sym typeface="Kingsoft Phonetic Plain" pitchFamily="2" charset="2"/>
              </a:rPr>
              <a:t>∨</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dirty="0">
                <a:latin typeface="Times New Roman" panose="02020603050405020304" pitchFamily="18" charset="0"/>
                <a:cs typeface="Times New Roman" panose="02020603050405020304" pitchFamily="18" charset="0"/>
              </a:rPr>
              <a:t>P) ∧ (</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R</a:t>
            </a:r>
            <a:r>
              <a:rPr lang="en-US" altLang="zh-CN"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sym typeface="Kingsoft Phonetic Plain" pitchFamily="2" charset="2"/>
              </a:rPr>
              <a:t>∨</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dirty="0">
                <a:latin typeface="Times New Roman" panose="02020603050405020304" pitchFamily="18" charset="0"/>
                <a:cs typeface="Times New Roman" panose="02020603050405020304" pitchFamily="18" charset="0"/>
              </a:rPr>
              <a:t>P)                     (</a:t>
            </a:r>
            <a:r>
              <a:rPr lang="zh-CN" altLang="zh-CN" b="1" dirty="0">
                <a:latin typeface="Times New Roman" panose="02020603050405020304" pitchFamily="18" charset="0"/>
                <a:cs typeface="Times New Roman" panose="02020603050405020304" pitchFamily="18" charset="0"/>
              </a:rPr>
              <a:t>对合律</a:t>
            </a:r>
            <a:r>
              <a:rPr lang="en-US" altLang="zh-CN" b="1" dirty="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sym typeface="Symbol" panose="05050102010706020507" pitchFamily="18" charset="2"/>
            </a:endParaRPr>
          </a:p>
          <a:p>
            <a:pPr indent="444500">
              <a:lnSpc>
                <a:spcPct val="150000"/>
              </a:lnSpc>
            </a:pPr>
            <a:r>
              <a:rPr lang="en-US" altLang="zh-CN" b="1" dirty="0">
                <a:latin typeface="Times New Roman" panose="02020603050405020304" pitchFamily="18" charset="0"/>
                <a:cs typeface="Times New Roman" panose="02020603050405020304" pitchFamily="18" charset="0"/>
                <a:sym typeface="Symbol" panose="05050102010706020507" pitchFamily="18" charset="2"/>
              </a:rPr>
              <a:t>         </a:t>
            </a:r>
            <a:r>
              <a:rPr lang="en-US" altLang="zh-CN"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P</a:t>
            </a:r>
            <a:r>
              <a:rPr lang="en-US" altLang="zh-CN"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sym typeface="Kingsoft Phonetic Plain" pitchFamily="2" charset="2"/>
              </a:rPr>
              <a:t>∨Q</a:t>
            </a:r>
            <a:r>
              <a:rPr lang="en-US" altLang="zh-CN" b="1" dirty="0">
                <a:latin typeface="Times New Roman" panose="02020603050405020304" pitchFamily="18" charset="0"/>
                <a:cs typeface="Times New Roman" panose="02020603050405020304" pitchFamily="18" charset="0"/>
              </a:rPr>
              <a:t>) ∧ (</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P </a:t>
            </a:r>
            <a:r>
              <a:rPr lang="en-US" altLang="zh-CN"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sym typeface="Kingsoft Phonetic Plain" pitchFamily="2" charset="2"/>
              </a:rPr>
              <a:t>∨R </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交换</a:t>
            </a:r>
            <a:r>
              <a:rPr lang="zh-CN" altLang="zh-CN" b="1" dirty="0">
                <a:latin typeface="Times New Roman" panose="02020603050405020304" pitchFamily="18" charset="0"/>
                <a:cs typeface="Times New Roman" panose="02020603050405020304" pitchFamily="18" charset="0"/>
              </a:rPr>
              <a:t>律</a:t>
            </a:r>
            <a:r>
              <a:rPr lang="en-US" altLang="zh-CN" b="1" dirty="0">
                <a:latin typeface="Times New Roman" panose="02020603050405020304" pitchFamily="18" charset="0"/>
                <a:cs typeface="Times New Roman" panose="02020603050405020304" pitchFamily="18" charset="0"/>
              </a:rPr>
              <a:t>)</a:t>
            </a:r>
          </a:p>
          <a:p>
            <a:pPr indent="444500">
              <a:lnSpc>
                <a:spcPct val="150000"/>
              </a:lnSpc>
            </a:pPr>
            <a:r>
              <a:rPr lang="en-US" altLang="zh-CN"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 P </a:t>
            </a:r>
            <a:r>
              <a:rPr lang="en-US" altLang="zh-CN" b="1" dirty="0">
                <a:latin typeface="Times New Roman" panose="02020603050405020304" pitchFamily="18" charset="0"/>
                <a:cs typeface="Times New Roman" panose="02020603050405020304" pitchFamily="18" charset="0"/>
                <a:sym typeface="Kingsoft Phonetic Plain" pitchFamily="2" charset="2"/>
              </a:rPr>
              <a:t>∨</a:t>
            </a:r>
            <a:r>
              <a:rPr lang="en-US" altLang="zh-CN" b="1" dirty="0">
                <a:latin typeface="Times New Roman" panose="02020603050405020304" pitchFamily="18" charset="0"/>
                <a:cs typeface="Times New Roman" panose="02020603050405020304" pitchFamily="18" charset="0"/>
              </a:rPr>
              <a:t>(Q ∧ R)                                  (</a:t>
            </a:r>
            <a:r>
              <a:rPr lang="zh-CN" altLang="en-US" b="1" dirty="0">
                <a:latin typeface="Times New Roman" panose="02020603050405020304" pitchFamily="18" charset="0"/>
                <a:cs typeface="Times New Roman" panose="02020603050405020304" pitchFamily="18" charset="0"/>
              </a:rPr>
              <a:t>分配律</a:t>
            </a:r>
            <a:r>
              <a:rPr lang="en-US" altLang="zh-CN" b="1" dirty="0">
                <a:latin typeface="Times New Roman" panose="02020603050405020304" pitchFamily="18" charset="0"/>
                <a:cs typeface="Times New Roman" panose="02020603050405020304" pitchFamily="18" charset="0"/>
              </a:rPr>
              <a:t>) </a:t>
            </a:r>
          </a:p>
          <a:p>
            <a:pPr indent="444500">
              <a:lnSpc>
                <a:spcPct val="150000"/>
              </a:lnSpc>
            </a:pPr>
            <a:r>
              <a:rPr lang="en-US" altLang="zh-CN"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 P </a:t>
            </a:r>
            <a:r>
              <a:rPr lang="en-US" altLang="zh-CN" b="1" dirty="0">
                <a:latin typeface="Times New Roman" panose="02020603050405020304" pitchFamily="18" charset="0"/>
                <a:cs typeface="Times New Roman" panose="02020603050405020304" pitchFamily="18" charset="0"/>
              </a:rPr>
              <a:t>→(Q</a:t>
            </a:r>
            <a:r>
              <a:rPr lang="en-US" altLang="zh-CN" b="1">
                <a:latin typeface="Times New Roman" panose="02020603050405020304" pitchFamily="18" charset="0"/>
                <a:cs typeface="Times New Roman" panose="02020603050405020304" pitchFamily="18" charset="0"/>
              </a:rPr>
              <a:t>∧R)                                       </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条件等价式</a:t>
            </a:r>
            <a:r>
              <a:rPr lang="en-US" altLang="zh-CN" b="1" dirty="0">
                <a:latin typeface="Times New Roman" panose="02020603050405020304" pitchFamily="18" charset="0"/>
                <a:cs typeface="Times New Roman" panose="02020603050405020304" pitchFamily="18" charset="0"/>
              </a:rPr>
              <a:t>)      </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037281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73</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矩形 9"/>
          <p:cNvSpPr/>
          <p:nvPr/>
        </p:nvSpPr>
        <p:spPr>
          <a:xfrm>
            <a:off x="349250" y="733869"/>
            <a:ext cx="7948716" cy="3785652"/>
          </a:xfrm>
          <a:prstGeom prst="rect">
            <a:avLst/>
          </a:prstGeom>
        </p:spPr>
        <p:txBody>
          <a:bodyPr wrap="square">
            <a:spAutoFit/>
          </a:bodyPr>
          <a:lstStyle/>
          <a:p>
            <a:pPr>
              <a:lnSpc>
                <a:spcPct val="150000"/>
              </a:lnSpc>
              <a:buClr>
                <a:schemeClr val="accent6"/>
              </a:buClr>
            </a:pPr>
            <a:r>
              <a:rPr lang="en-US" altLang="zh-CN" sz="2000" b="1" dirty="0">
                <a:solidFill>
                  <a:srgbClr val="3366FF"/>
                </a:solidFill>
                <a:latin typeface="Times New Roman" panose="02020603050405020304" pitchFamily="18" charset="0"/>
                <a:cs typeface="Times New Roman" panose="02020603050405020304" pitchFamily="18" charset="0"/>
              </a:rPr>
              <a:t>【</a:t>
            </a:r>
            <a:r>
              <a:rPr lang="zh-CN" altLang="en-US" sz="2000" b="1" dirty="0">
                <a:solidFill>
                  <a:srgbClr val="3366FF"/>
                </a:solidFill>
                <a:latin typeface="Times New Roman" panose="02020603050405020304" pitchFamily="18" charset="0"/>
                <a:cs typeface="Times New Roman" panose="02020603050405020304" pitchFamily="18" charset="0"/>
              </a:rPr>
              <a:t>例</a:t>
            </a:r>
            <a:r>
              <a:rPr lang="en-US" altLang="zh-CN" sz="2000" b="1" dirty="0">
                <a:solidFill>
                  <a:srgbClr val="3366FF"/>
                </a:solidFill>
                <a:latin typeface="Times New Roman" panose="02020603050405020304" pitchFamily="18" charset="0"/>
                <a:cs typeface="Times New Roman" panose="02020603050405020304" pitchFamily="18" charset="0"/>
              </a:rPr>
              <a:t>1-5.4】</a:t>
            </a:r>
            <a:r>
              <a:rPr lang="zh-CN" altLang="en-US" sz="2000" b="1" dirty="0">
                <a:latin typeface="Times New Roman" panose="02020603050405020304" pitchFamily="18" charset="0"/>
                <a:cs typeface="Times New Roman" panose="02020603050405020304" pitchFamily="18" charset="0"/>
              </a:rPr>
              <a:t>化简 </a:t>
            </a:r>
            <a:r>
              <a:rPr lang="zh-CN" altLang="en-US" sz="20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cs typeface="Times New Roman" panose="02020603050405020304" pitchFamily="18" charset="0"/>
              </a:rPr>
              <a:t>(P∧Q)→(</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cs typeface="Times New Roman" panose="02020603050405020304" pitchFamily="18" charset="0"/>
              </a:rPr>
              <a:t>P∨(</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cs typeface="Times New Roman" panose="02020603050405020304" pitchFamily="18" charset="0"/>
              </a:rPr>
              <a:t>P∨Q)) </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b="1" dirty="0">
                <a:solidFill>
                  <a:srgbClr val="3366FF"/>
                </a:solidFill>
                <a:latin typeface="Times New Roman" panose="02020603050405020304" pitchFamily="18" charset="0"/>
                <a:cs typeface="Times New Roman" panose="02020603050405020304" pitchFamily="18" charset="0"/>
              </a:rPr>
              <a:t>【</a:t>
            </a:r>
            <a:r>
              <a:rPr lang="zh-CN" altLang="en-US" sz="2000" b="1" dirty="0">
                <a:solidFill>
                  <a:srgbClr val="3366FF"/>
                </a:solidFill>
                <a:latin typeface="Times New Roman" panose="02020603050405020304" pitchFamily="18" charset="0"/>
                <a:cs typeface="Times New Roman" panose="02020603050405020304" pitchFamily="18" charset="0"/>
              </a:rPr>
              <a:t>证</a:t>
            </a:r>
            <a:r>
              <a:rPr lang="en-US" altLang="zh-CN" sz="2000" b="1" dirty="0">
                <a:solidFill>
                  <a:srgbClr val="3366FF"/>
                </a:solidFill>
                <a:latin typeface="Times New Roman" panose="02020603050405020304" pitchFamily="18" charset="0"/>
                <a:cs typeface="Times New Roman" panose="02020603050405020304" pitchFamily="18" charset="0"/>
              </a:rPr>
              <a:t>】</a:t>
            </a:r>
          </a:p>
          <a:p>
            <a:pPr indent="717550">
              <a:lnSpc>
                <a:spcPct val="150000"/>
              </a:lnSpc>
            </a:pPr>
            <a:r>
              <a:rPr lang="zh-CN" altLang="en-US" sz="2000" b="1" dirty="0">
                <a:latin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rPr>
              <a:t>(P∧Q)→(</a:t>
            </a:r>
            <a:r>
              <a:rPr lang="en-US" altLang="zh-CN" sz="2000" b="1" dirty="0">
                <a:latin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rPr>
              <a:t>P∨(</a:t>
            </a:r>
            <a:r>
              <a:rPr lang="en-US" altLang="zh-CN" sz="2000" b="1" dirty="0">
                <a:latin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rPr>
              <a:t>P∨Q))</a:t>
            </a:r>
            <a:endParaRPr lang="en-US" altLang="zh-CN" sz="2000" b="1" dirty="0">
              <a:solidFill>
                <a:srgbClr val="3366FF"/>
              </a:solidFill>
              <a:latin typeface="Times New Roman" panose="02020603050405020304" pitchFamily="18" charset="0"/>
              <a:cs typeface="Times New Roman" panose="02020603050405020304" pitchFamily="18" charset="0"/>
            </a:endParaRPr>
          </a:p>
          <a:p>
            <a:pPr indent="717550">
              <a:lnSpc>
                <a:spcPct val="150000"/>
              </a:lnSpc>
            </a:pPr>
            <a:r>
              <a:rPr lang="zh-CN" altLang="en-US" sz="2000" b="1" dirty="0">
                <a:latin typeface="Times New Roman" panose="02020603050405020304" pitchFamily="18" charset="0"/>
                <a:sym typeface="Symbol" panose="05050102010706020507" pitchFamily="18" charset="2"/>
              </a:rPr>
              <a:t> </a:t>
            </a:r>
            <a:r>
              <a:rPr lang="en-US" altLang="zh-CN" sz="2000" b="1" dirty="0">
                <a:latin typeface="Times New Roman" panose="02020603050405020304" pitchFamily="18" charset="0"/>
              </a:rPr>
              <a:t>(P∧Q)∨((</a:t>
            </a:r>
            <a:r>
              <a:rPr lang="en-US" altLang="zh-CN" sz="2000" b="1" dirty="0">
                <a:latin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rPr>
              <a:t>P∨</a:t>
            </a:r>
            <a:r>
              <a:rPr lang="en-US" altLang="zh-CN" sz="2000" b="1" dirty="0">
                <a:latin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rPr>
              <a:t>P)∨Q)    (</a:t>
            </a:r>
            <a:r>
              <a:rPr lang="zh-CN" altLang="en-US" sz="2000" b="1" dirty="0">
                <a:latin typeface="Times New Roman" panose="02020603050405020304" pitchFamily="18" charset="0"/>
              </a:rPr>
              <a:t>条件等价式</a:t>
            </a:r>
            <a:r>
              <a:rPr lang="en-US" altLang="zh-CN" sz="2000" b="1" dirty="0">
                <a:latin typeface="Times New Roman" panose="02020603050405020304" pitchFamily="18" charset="0"/>
              </a:rPr>
              <a:t>)</a:t>
            </a:r>
          </a:p>
          <a:p>
            <a:pPr indent="717550">
              <a:lnSpc>
                <a:spcPct val="150000"/>
              </a:lnSpc>
            </a:pPr>
            <a:r>
              <a:rPr lang="en-US" altLang="zh-CN" sz="2000" b="1" dirty="0">
                <a:latin typeface="Times New Roman" panose="02020603050405020304" pitchFamily="18" charset="0"/>
                <a:sym typeface="Symbol" panose="05050102010706020507" pitchFamily="18" charset="2"/>
              </a:rPr>
              <a:t> </a:t>
            </a:r>
            <a:r>
              <a:rPr lang="en-US" altLang="zh-CN" sz="2000" b="1" dirty="0">
                <a:latin typeface="Times New Roman" panose="02020603050405020304" pitchFamily="18" charset="0"/>
              </a:rPr>
              <a:t>(P∧Q)∨(</a:t>
            </a:r>
            <a:r>
              <a:rPr lang="en-US" altLang="zh-CN" sz="2000" b="1" dirty="0">
                <a:latin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rPr>
              <a:t>P∨Q)                      (</a:t>
            </a:r>
            <a:r>
              <a:rPr lang="zh-CN" altLang="en-US" sz="2000" b="1" dirty="0">
                <a:latin typeface="Times New Roman" panose="02020603050405020304" pitchFamily="18" charset="0"/>
              </a:rPr>
              <a:t>对合律，幂等律</a:t>
            </a:r>
            <a:r>
              <a:rPr lang="en-US" altLang="zh-CN" sz="2000" b="1" dirty="0">
                <a:latin typeface="Times New Roman" panose="02020603050405020304" pitchFamily="18" charset="0"/>
              </a:rPr>
              <a:t>)</a:t>
            </a:r>
          </a:p>
          <a:p>
            <a:pPr indent="717550">
              <a:lnSpc>
                <a:spcPct val="150000"/>
              </a:lnSpc>
            </a:pPr>
            <a:r>
              <a:rPr lang="en-US" altLang="zh-CN" sz="2000" b="1" dirty="0">
                <a:latin typeface="Times New Roman" panose="02020603050405020304" pitchFamily="18" charset="0"/>
                <a:sym typeface="Symbol" panose="05050102010706020507" pitchFamily="18" charset="2"/>
              </a:rPr>
              <a:t> </a:t>
            </a:r>
            <a:r>
              <a:rPr lang="en-US" altLang="zh-CN" sz="2000" b="1" dirty="0">
                <a:latin typeface="Times New Roman" panose="02020603050405020304" pitchFamily="18" charset="0"/>
              </a:rPr>
              <a:t>(P∧Q)∨(Q∨</a:t>
            </a:r>
            <a:r>
              <a:rPr lang="en-US" altLang="zh-CN" sz="2000" b="1" dirty="0">
                <a:latin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rPr>
              <a:t>P)                      (</a:t>
            </a:r>
            <a:r>
              <a:rPr lang="zh-CN" altLang="en-US" sz="2000" b="1" dirty="0">
                <a:latin typeface="Times New Roman" panose="02020603050405020304" pitchFamily="18" charset="0"/>
              </a:rPr>
              <a:t>交换律</a:t>
            </a:r>
            <a:r>
              <a:rPr lang="en-US" altLang="zh-CN" sz="2000" b="1" dirty="0">
                <a:latin typeface="Times New Roman" panose="02020603050405020304" pitchFamily="18" charset="0"/>
              </a:rPr>
              <a:t>)</a:t>
            </a:r>
          </a:p>
          <a:p>
            <a:pPr indent="717550">
              <a:lnSpc>
                <a:spcPct val="150000"/>
              </a:lnSpc>
            </a:pPr>
            <a:r>
              <a:rPr lang="en-US" altLang="zh-CN" sz="2000" b="1" dirty="0">
                <a:latin typeface="Times New Roman" panose="02020603050405020304" pitchFamily="18" charset="0"/>
                <a:sym typeface="Symbol" panose="05050102010706020507" pitchFamily="18" charset="2"/>
              </a:rPr>
              <a:t> </a:t>
            </a:r>
            <a:r>
              <a:rPr lang="en-US" altLang="zh-CN" sz="2000" b="1" dirty="0">
                <a:latin typeface="Times New Roman" panose="02020603050405020304" pitchFamily="18" charset="0"/>
              </a:rPr>
              <a:t>((P∧Q)∨Q)∨</a:t>
            </a:r>
            <a:r>
              <a:rPr lang="en-US" altLang="zh-CN" sz="2000" b="1" dirty="0">
                <a:latin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rPr>
              <a:t>P                      (</a:t>
            </a:r>
            <a:r>
              <a:rPr lang="zh-CN" altLang="en-US" sz="2000" b="1" dirty="0">
                <a:latin typeface="Times New Roman" panose="02020603050405020304" pitchFamily="18" charset="0"/>
              </a:rPr>
              <a:t>结合律</a:t>
            </a:r>
            <a:r>
              <a:rPr lang="en-US" altLang="zh-CN" sz="2000" b="1" dirty="0">
                <a:latin typeface="Times New Roman" panose="02020603050405020304" pitchFamily="18" charset="0"/>
              </a:rPr>
              <a:t>)</a:t>
            </a:r>
          </a:p>
          <a:p>
            <a:pPr indent="717550">
              <a:lnSpc>
                <a:spcPct val="150000"/>
              </a:lnSpc>
            </a:pPr>
            <a:r>
              <a:rPr lang="en-US" altLang="zh-CN" sz="2000" b="1" dirty="0">
                <a:latin typeface="Times New Roman" panose="02020603050405020304" pitchFamily="18" charset="0"/>
                <a:sym typeface="Symbol" panose="05050102010706020507" pitchFamily="18" charset="2"/>
              </a:rPr>
              <a:t> </a:t>
            </a:r>
            <a:r>
              <a:rPr lang="en-US" altLang="zh-CN" sz="2000" b="1" dirty="0">
                <a:latin typeface="Times New Roman" panose="02020603050405020304" pitchFamily="18" charset="0"/>
              </a:rPr>
              <a:t>Q∨</a:t>
            </a:r>
            <a:r>
              <a:rPr lang="en-US" altLang="zh-CN" sz="2000" b="1" dirty="0">
                <a:latin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rPr>
              <a:t>P                                         (</a:t>
            </a:r>
            <a:r>
              <a:rPr lang="zh-CN" altLang="en-US" sz="2000" b="1" dirty="0">
                <a:latin typeface="Times New Roman" panose="02020603050405020304" pitchFamily="18" charset="0"/>
              </a:rPr>
              <a:t>吸收律</a:t>
            </a:r>
            <a:r>
              <a:rPr lang="en-US" altLang="zh-CN" sz="2000" b="1" dirty="0">
                <a:latin typeface="Times New Roman" panose="02020603050405020304" pitchFamily="18" charset="0"/>
              </a:rPr>
              <a:t>)</a:t>
            </a:r>
          </a:p>
        </p:txBody>
      </p:sp>
    </p:spTree>
    <p:extLst>
      <p:ext uri="{BB962C8B-B14F-4D97-AF65-F5344CB8AC3E}">
        <p14:creationId xmlns:p14="http://schemas.microsoft.com/office/powerpoint/2010/main" val="147006256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74</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4" name="矩形 3"/>
          <p:cNvSpPr/>
          <p:nvPr/>
        </p:nvSpPr>
        <p:spPr>
          <a:xfrm>
            <a:off x="349249" y="907681"/>
            <a:ext cx="9367319" cy="1938992"/>
          </a:xfrm>
          <a:prstGeom prst="rect">
            <a:avLst/>
          </a:prstGeom>
        </p:spPr>
        <p:txBody>
          <a:bodyPr wrap="square">
            <a:spAutoFit/>
          </a:bodyPr>
          <a:lstStyle/>
          <a:p>
            <a:pPr>
              <a:lnSpc>
                <a:spcPct val="150000"/>
              </a:lnSpc>
            </a:pPr>
            <a:r>
              <a:rPr lang="zh-CN" altLang="en-US" sz="2000" dirty="0">
                <a:solidFill>
                  <a:srgbClr val="000000"/>
                </a:solidFill>
                <a:latin typeface="+mn-ea"/>
                <a:ea typeface="+mn-ea"/>
              </a:rPr>
              <a:t>利用公式的等值演算，可以实现以下三个基本目的：</a:t>
            </a:r>
          </a:p>
          <a:p>
            <a:pPr marL="342900" indent="-342900">
              <a:lnSpc>
                <a:spcPct val="150000"/>
              </a:lnSpc>
              <a:buClr>
                <a:schemeClr val="accent6"/>
              </a:buClr>
              <a:buFont typeface="Wingdings" panose="05000000000000000000" pitchFamily="2" charset="2"/>
              <a:buChar char="n"/>
            </a:pPr>
            <a:r>
              <a:rPr lang="zh-CN" altLang="en-US" sz="2000" dirty="0">
                <a:solidFill>
                  <a:srgbClr val="000000"/>
                </a:solidFill>
                <a:latin typeface="+mn-ea"/>
                <a:ea typeface="+mn-ea"/>
              </a:rPr>
              <a:t>判定命题公式的基本类型，即判定或证明一个命题公式为永真或永假；</a:t>
            </a:r>
            <a:endParaRPr lang="en-US" altLang="zh-CN" sz="2000" dirty="0">
              <a:solidFill>
                <a:srgbClr val="000000"/>
              </a:solidFill>
              <a:latin typeface="+mn-ea"/>
              <a:ea typeface="+mn-ea"/>
            </a:endParaRPr>
          </a:p>
          <a:p>
            <a:pPr marL="342900" indent="-342900">
              <a:lnSpc>
                <a:spcPct val="150000"/>
              </a:lnSpc>
              <a:buClr>
                <a:schemeClr val="accent6"/>
              </a:buClr>
              <a:buFont typeface="Wingdings" panose="05000000000000000000" pitchFamily="2" charset="2"/>
              <a:buChar char="n"/>
            </a:pPr>
            <a:r>
              <a:rPr lang="zh-CN" altLang="en-US" sz="2000" dirty="0">
                <a:solidFill>
                  <a:srgbClr val="000000"/>
                </a:solidFill>
                <a:latin typeface="+mn-ea"/>
                <a:ea typeface="+mn-ea"/>
              </a:rPr>
              <a:t>证明两个命题公式之间具有等值关系；</a:t>
            </a:r>
            <a:endParaRPr lang="en-US" altLang="zh-CN" sz="2000" dirty="0">
              <a:solidFill>
                <a:srgbClr val="000000"/>
              </a:solidFill>
              <a:latin typeface="+mn-ea"/>
              <a:ea typeface="+mn-ea"/>
            </a:endParaRPr>
          </a:p>
          <a:p>
            <a:pPr marL="342900" indent="-342900">
              <a:lnSpc>
                <a:spcPct val="150000"/>
              </a:lnSpc>
              <a:buClr>
                <a:schemeClr val="accent6"/>
              </a:buClr>
              <a:buFont typeface="Wingdings" panose="05000000000000000000" pitchFamily="2" charset="2"/>
              <a:buChar char="n"/>
            </a:pPr>
            <a:r>
              <a:rPr lang="zh-CN" altLang="en-US" sz="2000" dirty="0">
                <a:solidFill>
                  <a:srgbClr val="000000"/>
                </a:solidFill>
                <a:latin typeface="+mn-ea"/>
                <a:ea typeface="+mn-ea"/>
              </a:rPr>
              <a:t>对复杂的命题公式进行化简。</a:t>
            </a:r>
            <a:endParaRPr lang="zh-CN" altLang="en-US" dirty="0">
              <a:latin typeface="+mn-ea"/>
              <a:ea typeface="+mn-ea"/>
            </a:endParaRPr>
          </a:p>
        </p:txBody>
      </p:sp>
    </p:spTree>
    <p:extLst>
      <p:ext uri="{BB962C8B-B14F-4D97-AF65-F5344CB8AC3E}">
        <p14:creationId xmlns:p14="http://schemas.microsoft.com/office/powerpoint/2010/main" val="201485263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75</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4" name="矩形 3"/>
          <p:cNvSpPr/>
          <p:nvPr/>
        </p:nvSpPr>
        <p:spPr>
          <a:xfrm>
            <a:off x="349249" y="790450"/>
            <a:ext cx="9367319" cy="4247317"/>
          </a:xfrm>
          <a:prstGeom prst="rect">
            <a:avLst/>
          </a:prstGeom>
        </p:spPr>
        <p:txBody>
          <a:bodyPr wrap="square">
            <a:spAutoFit/>
          </a:bodyPr>
          <a:lstStyle/>
          <a:p>
            <a:pPr>
              <a:lnSpc>
                <a:spcPct val="150000"/>
              </a:lnSpc>
              <a:defRPr/>
            </a:pPr>
            <a:r>
              <a:rPr lang="en-US" altLang="zh-CN" sz="2000" b="1" dirty="0">
                <a:latin typeface="Times New Roman" panose="02020603050405020304" pitchFamily="18" charset="0"/>
                <a:ea typeface="+mn-ea"/>
                <a:cs typeface="Times New Roman" panose="02020603050405020304" pitchFamily="18" charset="0"/>
              </a:rPr>
              <a:t>【</a:t>
            </a:r>
            <a:r>
              <a:rPr lang="zh-CN" altLang="en-US" sz="2000" b="1" dirty="0">
                <a:latin typeface="Times New Roman" panose="02020603050405020304" pitchFamily="18" charset="0"/>
                <a:ea typeface="+mn-ea"/>
                <a:cs typeface="Times New Roman" panose="02020603050405020304" pitchFamily="18" charset="0"/>
              </a:rPr>
              <a:t>定理 </a:t>
            </a:r>
            <a:r>
              <a:rPr lang="en-US" altLang="zh-CN" sz="2000" b="1" dirty="0">
                <a:latin typeface="Times New Roman" panose="02020603050405020304" pitchFamily="18" charset="0"/>
                <a:ea typeface="+mn-ea"/>
                <a:cs typeface="Times New Roman" panose="02020603050405020304" pitchFamily="18" charset="0"/>
              </a:rPr>
              <a:t>1-5.2】</a:t>
            </a:r>
            <a:r>
              <a:rPr lang="zh-CN" altLang="en-US" sz="2000" dirty="0">
                <a:latin typeface="Times New Roman" panose="02020603050405020304" pitchFamily="18" charset="0"/>
                <a:ea typeface="+mn-ea"/>
                <a:cs typeface="Times New Roman" panose="02020603050405020304" pitchFamily="18" charset="0"/>
              </a:rPr>
              <a:t>对于命题公式</a:t>
            </a:r>
            <a:r>
              <a:rPr lang="en-US" altLang="zh-CN" sz="2000" dirty="0">
                <a:latin typeface="Times New Roman" panose="02020603050405020304" pitchFamily="18" charset="0"/>
                <a:ea typeface="+mn-ea"/>
                <a:cs typeface="Times New Roman" panose="02020603050405020304" pitchFamily="18" charset="0"/>
              </a:rPr>
              <a:t>A </a:t>
            </a:r>
            <a:r>
              <a:rPr lang="zh-CN" altLang="en-US" sz="2000" dirty="0">
                <a:latin typeface="Times New Roman" panose="02020603050405020304" pitchFamily="18" charset="0"/>
                <a:ea typeface="+mn-ea"/>
                <a:cs typeface="Times New Roman" panose="02020603050405020304" pitchFamily="18" charset="0"/>
              </a:rPr>
              <a:t>和 </a:t>
            </a:r>
            <a:r>
              <a:rPr lang="en-US" altLang="zh-CN" sz="2000" dirty="0">
                <a:latin typeface="Times New Roman" panose="02020603050405020304" pitchFamily="18" charset="0"/>
                <a:ea typeface="+mn-ea"/>
                <a:cs typeface="Times New Roman" panose="02020603050405020304" pitchFamily="18" charset="0"/>
              </a:rPr>
              <a:t>B</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A⇔B </a:t>
            </a:r>
            <a:r>
              <a:rPr lang="zh-CN" altLang="en-US" sz="2000" dirty="0">
                <a:latin typeface="Times New Roman" panose="02020603050405020304" pitchFamily="18" charset="0"/>
                <a:ea typeface="+mn-ea"/>
                <a:cs typeface="Times New Roman" panose="02020603050405020304" pitchFamily="18" charset="0"/>
              </a:rPr>
              <a:t>的充分必要条件是公式</a:t>
            </a:r>
            <a:r>
              <a:rPr lang="en-US" altLang="zh-CN" sz="2000" dirty="0">
                <a:latin typeface="Times New Roman" panose="02020603050405020304" pitchFamily="18" charset="0"/>
                <a:ea typeface="+mn-ea"/>
                <a:cs typeface="Times New Roman" panose="02020603050405020304" pitchFamily="18" charset="0"/>
              </a:rPr>
              <a:t>A↔B</a:t>
            </a:r>
            <a:r>
              <a:rPr lang="zh-CN" altLang="en-US" sz="2000" dirty="0">
                <a:latin typeface="Times New Roman" panose="02020603050405020304" pitchFamily="18" charset="0"/>
                <a:ea typeface="+mn-ea"/>
                <a:cs typeface="Times New Roman" panose="02020603050405020304" pitchFamily="18" charset="0"/>
              </a:rPr>
              <a:t>是永真式。</a:t>
            </a:r>
            <a:endParaRPr lang="en-US" altLang="zh-CN" sz="2000" dirty="0">
              <a:latin typeface="Times New Roman" panose="02020603050405020304" pitchFamily="18" charset="0"/>
              <a:ea typeface="+mn-ea"/>
              <a:cs typeface="Times New Roman" panose="02020603050405020304" pitchFamily="18" charset="0"/>
            </a:endParaRPr>
          </a:p>
          <a:p>
            <a:pPr>
              <a:lnSpc>
                <a:spcPct val="150000"/>
              </a:lnSpc>
              <a:defRPr/>
            </a:pP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证明</a:t>
            </a:r>
            <a:r>
              <a:rPr lang="en-US" altLang="zh-CN" sz="2000" dirty="0">
                <a:latin typeface="Times New Roman" panose="02020603050405020304" pitchFamily="18" charset="0"/>
                <a:ea typeface="+mn-ea"/>
                <a:cs typeface="Times New Roman" panose="02020603050405020304" pitchFamily="18" charset="0"/>
              </a:rPr>
              <a:t>】</a:t>
            </a:r>
          </a:p>
          <a:p>
            <a:pPr>
              <a:lnSpc>
                <a:spcPct val="150000"/>
              </a:lnSpc>
              <a:defRPr/>
            </a:pPr>
            <a:r>
              <a:rPr lang="zh-CN" altLang="en-US" sz="2000" dirty="0">
                <a:latin typeface="Times New Roman" panose="02020603050405020304" pitchFamily="18" charset="0"/>
                <a:ea typeface="+mn-ea"/>
                <a:cs typeface="Times New Roman" panose="02020603050405020304" pitchFamily="18" charset="0"/>
              </a:rPr>
              <a:t>      充分性：若</a:t>
            </a:r>
            <a:r>
              <a:rPr lang="en-US" altLang="zh-CN" sz="2000" dirty="0">
                <a:latin typeface="Times New Roman" panose="02020603050405020304" pitchFamily="18" charset="0"/>
                <a:ea typeface="+mn-ea"/>
                <a:cs typeface="Times New Roman" panose="02020603050405020304" pitchFamily="18" charset="0"/>
              </a:rPr>
              <a:t>A↔B</a:t>
            </a:r>
            <a:r>
              <a:rPr lang="zh-CN" altLang="en-US" sz="2000" dirty="0">
                <a:latin typeface="Times New Roman" panose="02020603050405020304" pitchFamily="18" charset="0"/>
                <a:cs typeface="Times New Roman" panose="02020603050405020304" pitchFamily="18" charset="0"/>
              </a:rPr>
              <a:t>是永真式</a:t>
            </a:r>
            <a:r>
              <a:rPr lang="zh-CN" altLang="en-US" sz="2000" dirty="0">
                <a:latin typeface="Times New Roman" panose="02020603050405020304" pitchFamily="18" charset="0"/>
                <a:ea typeface="+mn-ea"/>
                <a:cs typeface="Times New Roman" panose="02020603050405020304" pitchFamily="18" charset="0"/>
              </a:rPr>
              <a:t>，则对任一组真值指派，</a:t>
            </a:r>
            <a:r>
              <a:rPr lang="en-US" altLang="zh-CN" sz="2000" dirty="0">
                <a:latin typeface="Times New Roman" panose="02020603050405020304" pitchFamily="18" charset="0"/>
                <a:ea typeface="+mn-ea"/>
                <a:cs typeface="Times New Roman" panose="02020603050405020304" pitchFamily="18" charset="0"/>
              </a:rPr>
              <a:t>A</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B</a:t>
            </a:r>
            <a:r>
              <a:rPr lang="zh-CN" altLang="en-US" sz="2000" dirty="0">
                <a:latin typeface="Times New Roman" panose="02020603050405020304" pitchFamily="18" charset="0"/>
                <a:ea typeface="+mn-ea"/>
                <a:cs typeface="Times New Roman" panose="02020603050405020304" pitchFamily="18" charset="0"/>
              </a:rPr>
              <a:t>的真值都相同，即有</a:t>
            </a:r>
            <a:r>
              <a:rPr lang="en-US" altLang="zh-CN" sz="2000" dirty="0">
                <a:latin typeface="Times New Roman" panose="02020603050405020304" pitchFamily="18" charset="0"/>
                <a:ea typeface="+mn-ea"/>
                <a:cs typeface="Times New Roman" panose="02020603050405020304" pitchFamily="18" charset="0"/>
              </a:rPr>
              <a:t>A⇔B</a:t>
            </a:r>
            <a:r>
              <a:rPr lang="zh-CN" altLang="en-US" sz="2000" dirty="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a:p>
            <a:pPr>
              <a:lnSpc>
                <a:spcPct val="150000"/>
              </a:lnSpc>
              <a:defRPr/>
            </a:pPr>
            <a:r>
              <a:rPr lang="zh-CN" altLang="en-US" sz="2000" dirty="0">
                <a:latin typeface="Times New Roman" panose="02020603050405020304" pitchFamily="18" charset="0"/>
                <a:ea typeface="+mn-ea"/>
                <a:cs typeface="Times New Roman" panose="02020603050405020304" pitchFamily="18" charset="0"/>
              </a:rPr>
              <a:t>     必要性：若</a:t>
            </a:r>
            <a:r>
              <a:rPr lang="en-US" altLang="zh-CN" sz="2000" dirty="0">
                <a:latin typeface="Times New Roman" panose="02020603050405020304" pitchFamily="18" charset="0"/>
                <a:ea typeface="+mn-ea"/>
                <a:cs typeface="Times New Roman" panose="02020603050405020304" pitchFamily="18" charset="0"/>
              </a:rPr>
              <a:t>A⇔B</a:t>
            </a:r>
            <a:r>
              <a:rPr lang="zh-CN" altLang="en-US" sz="2000" dirty="0">
                <a:latin typeface="Times New Roman" panose="02020603050405020304" pitchFamily="18" charset="0"/>
                <a:ea typeface="+mn-ea"/>
                <a:cs typeface="Times New Roman" panose="02020603050405020304" pitchFamily="18" charset="0"/>
              </a:rPr>
              <a:t>，则</a:t>
            </a:r>
            <a:r>
              <a:rPr lang="en-US" altLang="zh-CN" sz="2000" dirty="0">
                <a:latin typeface="Times New Roman" panose="02020603050405020304" pitchFamily="18" charset="0"/>
                <a:ea typeface="+mn-ea"/>
                <a:cs typeface="Times New Roman" panose="02020603050405020304" pitchFamily="18" charset="0"/>
              </a:rPr>
              <a:t>A</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B</a:t>
            </a:r>
            <a:r>
              <a:rPr lang="zh-CN" altLang="en-US" sz="2000" dirty="0">
                <a:latin typeface="Times New Roman" panose="02020603050405020304" pitchFamily="18" charset="0"/>
                <a:cs typeface="Times New Roman" panose="02020603050405020304" pitchFamily="18" charset="0"/>
              </a:rPr>
              <a:t>对任一组真值指派</a:t>
            </a:r>
            <a:r>
              <a:rPr lang="zh-CN" altLang="en-US" sz="2000" dirty="0">
                <a:latin typeface="Times New Roman" panose="02020603050405020304" pitchFamily="18" charset="0"/>
                <a:ea typeface="+mn-ea"/>
                <a:cs typeface="Times New Roman" panose="02020603050405020304" pitchFamily="18" charset="0"/>
              </a:rPr>
              <a:t>均有相同的真值，也就是说</a:t>
            </a:r>
            <a:r>
              <a:rPr lang="en-US" altLang="zh-CN" sz="2000" dirty="0">
                <a:latin typeface="Times New Roman" panose="02020603050405020304" pitchFamily="18" charset="0"/>
                <a:ea typeface="+mn-ea"/>
                <a:cs typeface="Times New Roman" panose="02020603050405020304" pitchFamily="18" charset="0"/>
              </a:rPr>
              <a:t>A↔B</a:t>
            </a:r>
            <a:r>
              <a:rPr lang="zh-CN" altLang="en-US" sz="2000" dirty="0">
                <a:latin typeface="Times New Roman" panose="02020603050405020304" pitchFamily="18" charset="0"/>
                <a:ea typeface="+mn-ea"/>
                <a:cs typeface="Times New Roman" panose="02020603050405020304" pitchFamily="18" charset="0"/>
              </a:rPr>
              <a:t>在任何解释下均为真，</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因而 </a:t>
            </a:r>
            <a:r>
              <a:rPr lang="en-US" altLang="zh-CN" sz="2000" dirty="0">
                <a:latin typeface="Times New Roman" panose="02020603050405020304" pitchFamily="18" charset="0"/>
                <a:cs typeface="Times New Roman" panose="02020603050405020304" pitchFamily="18" charset="0"/>
              </a:rPr>
              <a:t>A↔B </a:t>
            </a:r>
            <a:r>
              <a:rPr lang="zh-CN" altLang="en-US" sz="2000" dirty="0">
                <a:latin typeface="Times New Roman" panose="02020603050405020304" pitchFamily="18" charset="0"/>
                <a:cs typeface="Times New Roman" panose="02020603050405020304" pitchFamily="18" charset="0"/>
              </a:rPr>
              <a:t>是永真式</a:t>
            </a:r>
            <a:r>
              <a:rPr lang="zh-CN" altLang="en-US" sz="2000" dirty="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a:p>
            <a:pPr>
              <a:lnSpc>
                <a:spcPct val="150000"/>
              </a:lnSpc>
              <a:defRPr/>
            </a:pPr>
            <a:r>
              <a:rPr lang="zh-CN" altLang="en-US" sz="2000" b="1" dirty="0">
                <a:solidFill>
                  <a:srgbClr val="FF0000"/>
                </a:solidFill>
                <a:latin typeface="Times New Roman" panose="02020603050405020304" pitchFamily="18" charset="0"/>
                <a:ea typeface="+mn-ea"/>
                <a:cs typeface="Times New Roman" panose="02020603050405020304" pitchFamily="18" charset="0"/>
              </a:rPr>
              <a:t>    注意：</a:t>
            </a:r>
            <a:r>
              <a:rPr lang="en-US" altLang="zh-CN" sz="2000" dirty="0">
                <a:latin typeface="Times New Roman" panose="02020603050405020304" pitchFamily="18" charset="0"/>
                <a:cs typeface="Times New Roman" panose="02020603050405020304" pitchFamily="18" charset="0"/>
              </a:rPr>
              <a:t> A⇔B </a:t>
            </a:r>
            <a:r>
              <a:rPr lang="zh-CN" altLang="en-US" sz="2000" dirty="0">
                <a:latin typeface="Times New Roman" panose="02020603050405020304" pitchFamily="18" charset="0"/>
                <a:cs typeface="Times New Roman" panose="02020603050405020304" pitchFamily="18" charset="0"/>
              </a:rPr>
              <a:t>与 </a:t>
            </a:r>
            <a:r>
              <a:rPr lang="en-US" altLang="zh-CN" sz="2000" dirty="0">
                <a:latin typeface="Times New Roman" panose="02020603050405020304" pitchFamily="18" charset="0"/>
                <a:cs typeface="Times New Roman" panose="02020603050405020304" pitchFamily="18" charset="0"/>
              </a:rPr>
              <a:t>A↔B </a:t>
            </a:r>
            <a:r>
              <a:rPr lang="zh-CN" altLang="en-US" sz="2000" dirty="0">
                <a:latin typeface="Times New Roman" panose="02020603050405020304" pitchFamily="18" charset="0"/>
                <a:cs typeface="Times New Roman" panose="02020603050405020304" pitchFamily="18" charset="0"/>
              </a:rPr>
              <a:t>的区别</a:t>
            </a:r>
            <a:endParaRPr lang="en-US" altLang="zh-CN" sz="2000" dirty="0">
              <a:latin typeface="Times New Roman" panose="02020603050405020304" pitchFamily="18" charset="0"/>
              <a:cs typeface="Times New Roman" panose="02020603050405020304" pitchFamily="18" charset="0"/>
            </a:endParaRPr>
          </a:p>
          <a:p>
            <a:pPr marL="719138" indent="179388">
              <a:lnSpc>
                <a:spcPct val="150000"/>
              </a:lnSpc>
              <a:buClr>
                <a:schemeClr val="accent6"/>
              </a:buClr>
              <a:buFont typeface="Wingdings" panose="05000000000000000000" pitchFamily="2" charset="2"/>
              <a:buChar char="u"/>
              <a:defRPr/>
            </a:pPr>
            <a:r>
              <a:rPr lang="en-US" altLang="zh-CN"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是一个命题演算，</a:t>
            </a:r>
            <a:r>
              <a:rPr lang="en-US" altLang="zh-CN" sz="2000" dirty="0">
                <a:latin typeface="Times New Roman" panose="02020603050405020304" pitchFamily="18" charset="0"/>
                <a:cs typeface="Times New Roman" panose="02020603050405020304" pitchFamily="18" charset="0"/>
              </a:rPr>
              <a:t>A↔B </a:t>
            </a:r>
            <a:r>
              <a:rPr lang="zh-CN" altLang="en-US" sz="2000" dirty="0">
                <a:latin typeface="Times New Roman" panose="02020603050405020304" pitchFamily="18" charset="0"/>
                <a:cs typeface="Times New Roman" panose="02020603050405020304" pitchFamily="18" charset="0"/>
              </a:rPr>
              <a:t>是命题公式，它可以参与命题演算。</a:t>
            </a:r>
            <a:endParaRPr lang="en-US" altLang="zh-CN" sz="2000" dirty="0">
              <a:latin typeface="Times New Roman" panose="02020603050405020304" pitchFamily="18" charset="0"/>
              <a:cs typeface="Times New Roman" panose="02020603050405020304" pitchFamily="18" charset="0"/>
            </a:endParaRPr>
          </a:p>
          <a:p>
            <a:pPr marL="719138">
              <a:lnSpc>
                <a:spcPct val="150000"/>
              </a:lnSpc>
              <a:buClr>
                <a:schemeClr val="accent6"/>
              </a:buClr>
              <a:buFont typeface="Wingdings" panose="05000000000000000000" pitchFamily="2" charset="2"/>
              <a:buChar char="u"/>
              <a:defRPr/>
            </a:pP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是两个命题之间的一种关系， </a:t>
            </a:r>
            <a:r>
              <a:rPr lang="en-US" altLang="zh-CN" sz="2000" dirty="0">
                <a:latin typeface="Times New Roman" panose="02020603050405020304" pitchFamily="18" charset="0"/>
                <a:cs typeface="Times New Roman" panose="02020603050405020304" pitchFamily="18" charset="0"/>
              </a:rPr>
              <a:t>A⇔B </a:t>
            </a:r>
            <a:r>
              <a:rPr lang="zh-CN" altLang="en-US" sz="2000" dirty="0">
                <a:latin typeface="Times New Roman" panose="02020603050405020304" pitchFamily="18" charset="0"/>
                <a:cs typeface="Times New Roman" panose="02020603050405020304" pitchFamily="18" charset="0"/>
              </a:rPr>
              <a:t>不是命题公式。</a:t>
            </a:r>
            <a:endParaRPr lang="zh-CN" altLang="en-US" sz="200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9404617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76</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401134" y="1323991"/>
            <a:ext cx="9048205" cy="4247317"/>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447675" indent="-447675" algn="just">
              <a:lnSpc>
                <a:spcPct val="150000"/>
              </a:lnSpc>
              <a:buClr>
                <a:schemeClr val="accent6"/>
              </a:buClr>
            </a:pPr>
            <a:r>
              <a:rPr kumimoji="0" lang="en-US" altLang="zh-CN" sz="2000" b="1" dirty="0">
                <a:ea typeface="+mn-ea"/>
                <a:cs typeface="Times New Roman" panose="02020603050405020304" pitchFamily="18" charset="0"/>
              </a:rPr>
              <a:t>【</a:t>
            </a:r>
            <a:r>
              <a:rPr kumimoji="0" lang="zh-CN" altLang="en-US" sz="2000" b="1" dirty="0">
                <a:ea typeface="+mn-ea"/>
                <a:cs typeface="Times New Roman" panose="02020603050405020304" pitchFamily="18" charset="0"/>
              </a:rPr>
              <a:t>定义</a:t>
            </a:r>
            <a:r>
              <a:rPr kumimoji="0" lang="en-US" altLang="zh-CN" sz="2000" b="1" dirty="0">
                <a:ea typeface="+mn-ea"/>
                <a:cs typeface="Times New Roman" panose="02020603050405020304" pitchFamily="18" charset="0"/>
              </a:rPr>
              <a:t>1-5.2】</a:t>
            </a:r>
            <a:r>
              <a:rPr lang="en-US" altLang="zh-CN" sz="2000" b="1" dirty="0">
                <a:solidFill>
                  <a:srgbClr val="006600"/>
                </a:solidFill>
                <a:ea typeface="+mn-ea"/>
                <a:cs typeface="Times New Roman" panose="02020603050405020304" pitchFamily="18" charset="0"/>
              </a:rPr>
              <a:t> </a:t>
            </a:r>
            <a:r>
              <a:rPr lang="en-US" altLang="zh-CN" sz="2000" dirty="0">
                <a:ea typeface="+mn-ea"/>
                <a:cs typeface="Times New Roman" panose="02020603050405020304" pitchFamily="18" charset="0"/>
              </a:rPr>
              <a:t>A</a:t>
            </a:r>
            <a:r>
              <a:rPr lang="zh-CN" altLang="en-US" sz="2000" dirty="0">
                <a:ea typeface="+mn-ea"/>
                <a:cs typeface="Times New Roman" panose="02020603050405020304" pitchFamily="18" charset="0"/>
              </a:rPr>
              <a:t>、</a:t>
            </a:r>
            <a:r>
              <a:rPr lang="en-US" altLang="zh-CN" sz="2000" dirty="0">
                <a:ea typeface="+mn-ea"/>
                <a:cs typeface="Times New Roman" panose="02020603050405020304" pitchFamily="18" charset="0"/>
              </a:rPr>
              <a:t>B</a:t>
            </a:r>
            <a:r>
              <a:rPr lang="zh-CN" altLang="zh-CN" sz="2000" dirty="0">
                <a:ea typeface="+mn-ea"/>
                <a:cs typeface="Times New Roman" panose="02020603050405020304" pitchFamily="18" charset="0"/>
              </a:rPr>
              <a:t>是</a:t>
            </a:r>
            <a:r>
              <a:rPr lang="zh-CN" altLang="en-US" sz="2000" dirty="0">
                <a:ea typeface="+mn-ea"/>
                <a:cs typeface="Times New Roman" panose="02020603050405020304" pitchFamily="18" charset="0"/>
              </a:rPr>
              <a:t>两个</a:t>
            </a:r>
            <a:r>
              <a:rPr lang="zh-CN" altLang="zh-CN" sz="2000" dirty="0">
                <a:ea typeface="+mn-ea"/>
                <a:cs typeface="Times New Roman" panose="02020603050405020304" pitchFamily="18" charset="0"/>
              </a:rPr>
              <a:t>命题公式，</a:t>
            </a:r>
            <a:r>
              <a:rPr lang="zh-CN" altLang="en-US" sz="2000" dirty="0">
                <a:ea typeface="+mn-ea"/>
                <a:cs typeface="Times New Roman" panose="02020603050405020304" pitchFamily="18" charset="0"/>
              </a:rPr>
              <a:t>如果 </a:t>
            </a:r>
            <a:r>
              <a:rPr lang="en-US" altLang="zh-CN" sz="2000" dirty="0">
                <a:ea typeface="+mn-ea"/>
                <a:cs typeface="Times New Roman" panose="02020603050405020304" pitchFamily="18" charset="0"/>
              </a:rPr>
              <a:t>A</a:t>
            </a:r>
            <a:r>
              <a:rPr kumimoji="0" lang="en-US" altLang="zh-CN" sz="2000" dirty="0">
                <a:ea typeface="+mn-ea"/>
                <a:cs typeface="Times New Roman" panose="02020603050405020304" pitchFamily="18" charset="0"/>
                <a:sym typeface="Symbol" panose="05050102010706020507" pitchFamily="18" charset="2"/>
              </a:rPr>
              <a:t>B </a:t>
            </a:r>
            <a:r>
              <a:rPr kumimoji="0" lang="zh-CN" altLang="en-US" sz="2000" dirty="0">
                <a:ea typeface="+mn-ea"/>
                <a:cs typeface="Times New Roman" panose="02020603050405020304" pitchFamily="18" charset="0"/>
                <a:sym typeface="Symbol" panose="05050102010706020507" pitchFamily="18" charset="2"/>
              </a:rPr>
              <a:t>是永真式，</a:t>
            </a:r>
            <a:r>
              <a:rPr lang="zh-CN" altLang="en-US" sz="2000" dirty="0">
                <a:ea typeface="+mn-ea"/>
                <a:cs typeface="Times New Roman" panose="02020603050405020304" pitchFamily="18" charset="0"/>
              </a:rPr>
              <a:t>则称</a:t>
            </a:r>
            <a:r>
              <a:rPr lang="en-US" altLang="zh-CN" sz="2000" dirty="0">
                <a:ea typeface="+mn-ea"/>
                <a:cs typeface="Times New Roman" panose="02020603050405020304" pitchFamily="18" charset="0"/>
              </a:rPr>
              <a:t>A </a:t>
            </a:r>
            <a:r>
              <a:rPr lang="zh-CN" altLang="en-US" sz="2000" b="1" dirty="0">
                <a:solidFill>
                  <a:srgbClr val="FF0000"/>
                </a:solidFill>
                <a:ea typeface="+mn-ea"/>
                <a:cs typeface="Times New Roman" panose="02020603050405020304" pitchFamily="18" charset="0"/>
              </a:rPr>
              <a:t>蕴含</a:t>
            </a:r>
            <a:r>
              <a:rPr lang="zh-CN" altLang="en-US" sz="2000" dirty="0">
                <a:solidFill>
                  <a:srgbClr val="FF0000"/>
                </a:solidFill>
                <a:ea typeface="+mn-ea"/>
                <a:cs typeface="Times New Roman" panose="02020603050405020304" pitchFamily="18" charset="0"/>
              </a:rPr>
              <a:t> </a:t>
            </a:r>
            <a:r>
              <a:rPr lang="en-US" altLang="zh-CN" sz="2000" dirty="0">
                <a:ea typeface="+mn-ea"/>
                <a:cs typeface="Times New Roman" panose="02020603050405020304" pitchFamily="18" charset="0"/>
              </a:rPr>
              <a:t>B</a:t>
            </a:r>
            <a:r>
              <a:rPr lang="zh-CN" altLang="en-US" sz="2000" dirty="0">
                <a:ea typeface="+mn-ea"/>
                <a:cs typeface="Times New Roman" panose="02020603050405020304" pitchFamily="18" charset="0"/>
              </a:rPr>
              <a:t>，记作</a:t>
            </a:r>
            <a:r>
              <a:rPr lang="en-US" altLang="zh-CN" sz="2000" b="1" dirty="0">
                <a:solidFill>
                  <a:srgbClr val="FF0000"/>
                </a:solidFill>
                <a:ea typeface="+mn-ea"/>
                <a:cs typeface="Times New Roman" panose="02020603050405020304" pitchFamily="18" charset="0"/>
              </a:rPr>
              <a:t>A </a:t>
            </a:r>
            <a:r>
              <a:rPr lang="en-US" altLang="zh-CN" sz="2000" b="1" dirty="0">
                <a:solidFill>
                  <a:srgbClr val="FF0000"/>
                </a:solidFill>
                <a:ea typeface="+mn-ea"/>
                <a:cs typeface="Times New Roman" panose="02020603050405020304" pitchFamily="18" charset="0"/>
                <a:sym typeface="Symbol" panose="05050102010706020507" pitchFamily="18" charset="2"/>
              </a:rPr>
              <a:t> </a:t>
            </a:r>
            <a:r>
              <a:rPr lang="en-US" altLang="zh-CN" sz="2000" b="1" dirty="0">
                <a:solidFill>
                  <a:srgbClr val="FF0000"/>
                </a:solidFill>
                <a:ea typeface="+mn-ea"/>
                <a:cs typeface="Times New Roman" panose="02020603050405020304" pitchFamily="18" charset="0"/>
              </a:rPr>
              <a:t>B</a:t>
            </a:r>
            <a:r>
              <a:rPr lang="zh-CN" altLang="en-US" sz="2000" dirty="0">
                <a:ea typeface="+mn-ea"/>
                <a:cs typeface="Times New Roman" panose="02020603050405020304" pitchFamily="18" charset="0"/>
              </a:rPr>
              <a:t>。</a:t>
            </a:r>
            <a:endParaRPr lang="en-US" altLang="zh-CN" sz="2000" dirty="0">
              <a:ea typeface="+mn-ea"/>
              <a:cs typeface="Times New Roman" panose="02020603050405020304" pitchFamily="18" charset="0"/>
            </a:endParaRPr>
          </a:p>
          <a:p>
            <a:pPr>
              <a:lnSpc>
                <a:spcPct val="150000"/>
              </a:lnSpc>
              <a:defRPr/>
            </a:pPr>
            <a:r>
              <a:rPr lang="zh-CN" altLang="en-US" sz="2000" b="1" dirty="0">
                <a:solidFill>
                  <a:srgbClr val="FF0000"/>
                </a:solidFill>
                <a:cs typeface="Times New Roman" panose="02020603050405020304" pitchFamily="18" charset="0"/>
              </a:rPr>
              <a:t>  注意：</a:t>
            </a:r>
            <a:r>
              <a:rPr lang="en-US" altLang="zh-CN" sz="2000" dirty="0">
                <a:cs typeface="Times New Roman" panose="02020603050405020304" pitchFamily="18" charset="0"/>
              </a:rPr>
              <a:t> A</a:t>
            </a:r>
            <a:r>
              <a:rPr lang="en-US" altLang="zh-CN" sz="2000" b="1" dirty="0">
                <a:solidFill>
                  <a:srgbClr val="FF0000"/>
                </a:solidFill>
                <a:cs typeface="Times New Roman" panose="02020603050405020304" pitchFamily="18" charset="0"/>
                <a:sym typeface="Symbol" panose="05050102010706020507" pitchFamily="18" charset="2"/>
              </a:rPr>
              <a:t> </a:t>
            </a:r>
            <a:r>
              <a:rPr lang="en-US" altLang="zh-CN" sz="2000" b="1" dirty="0">
                <a:cs typeface="Times New Roman" panose="02020603050405020304" pitchFamily="18" charset="0"/>
                <a:sym typeface="Symbol" panose="05050102010706020507" pitchFamily="18" charset="2"/>
              </a:rPr>
              <a:t></a:t>
            </a:r>
            <a:r>
              <a:rPr lang="en-US" altLang="zh-CN" sz="2000" b="1" dirty="0">
                <a:solidFill>
                  <a:srgbClr val="FF0000"/>
                </a:solidFill>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rPr>
              <a:t>B </a:t>
            </a:r>
            <a:r>
              <a:rPr lang="zh-CN" altLang="en-US" sz="2000" dirty="0">
                <a:cs typeface="Times New Roman" panose="02020603050405020304" pitchFamily="18" charset="0"/>
              </a:rPr>
              <a:t>与 </a:t>
            </a:r>
            <a:r>
              <a:rPr lang="en-US" altLang="zh-CN" sz="2000" dirty="0">
                <a:cs typeface="Times New Roman" panose="02020603050405020304" pitchFamily="18" charset="0"/>
              </a:rPr>
              <a:t>A</a:t>
            </a:r>
            <a:r>
              <a:rPr kumimoji="0" lang="en-US" altLang="zh-CN"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rPr>
              <a:t> B </a:t>
            </a:r>
            <a:r>
              <a:rPr lang="zh-CN" altLang="en-US" sz="2000" dirty="0">
                <a:cs typeface="Times New Roman" panose="02020603050405020304" pitchFamily="18" charset="0"/>
              </a:rPr>
              <a:t>的区别 </a:t>
            </a:r>
            <a:endParaRPr lang="en-US" altLang="zh-CN" sz="2000" dirty="0">
              <a:cs typeface="Times New Roman" panose="02020603050405020304" pitchFamily="18" charset="0"/>
            </a:endParaRPr>
          </a:p>
          <a:p>
            <a:pPr marL="447675" indent="-447675" algn="just">
              <a:lnSpc>
                <a:spcPct val="150000"/>
              </a:lnSpc>
              <a:buClr>
                <a:schemeClr val="accent6"/>
              </a:buClr>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例</a:t>
            </a:r>
            <a:r>
              <a:rPr lang="en-US" altLang="zh-CN" sz="2000" b="1" dirty="0">
                <a:solidFill>
                  <a:srgbClr val="3366FF"/>
                </a:solidFill>
                <a:cs typeface="Times New Roman" panose="02020603050405020304" pitchFamily="18" charset="0"/>
              </a:rPr>
              <a:t>1-5.5】</a:t>
            </a:r>
            <a:r>
              <a:rPr lang="zh-CN" altLang="en-US" sz="2000" dirty="0">
                <a:cs typeface="Times New Roman" panose="02020603050405020304" pitchFamily="18" charset="0"/>
              </a:rPr>
              <a:t>证明  </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Q ∧ (P→Q) </a:t>
            </a:r>
            <a:r>
              <a:rPr lang="en-US" altLang="zh-CN"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rPr>
              <a:t>P</a:t>
            </a:r>
          </a:p>
          <a:p>
            <a:pPr marL="447675" indent="-447675" algn="just">
              <a:lnSpc>
                <a:spcPct val="150000"/>
              </a:lnSpc>
              <a:buClr>
                <a:schemeClr val="accent6"/>
              </a:buClr>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证</a:t>
            </a:r>
            <a:r>
              <a:rPr lang="en-US" altLang="zh-CN" sz="2000" b="1" dirty="0">
                <a:solidFill>
                  <a:srgbClr val="3366FF"/>
                </a:solidFill>
                <a:cs typeface="Times New Roman" panose="02020603050405020304" pitchFamily="18" charset="0"/>
              </a:rPr>
              <a:t>】</a:t>
            </a:r>
            <a:r>
              <a:rPr lang="zh-CN" altLang="en-US" sz="2000" b="1" dirty="0">
                <a:solidFill>
                  <a:schemeClr val="accent6"/>
                </a:solidFill>
                <a:cs typeface="Times New Roman" panose="02020603050405020304" pitchFamily="18" charset="0"/>
              </a:rPr>
              <a:t>方法</a:t>
            </a:r>
            <a:r>
              <a:rPr lang="en-US" altLang="zh-CN" sz="2000" b="1" dirty="0">
                <a:solidFill>
                  <a:schemeClr val="accent6"/>
                </a:solidFill>
                <a:cs typeface="Times New Roman" panose="02020603050405020304" pitchFamily="18" charset="0"/>
              </a:rPr>
              <a:t>1</a:t>
            </a:r>
            <a:r>
              <a:rPr lang="zh-CN" altLang="en-US" sz="2000" b="1" dirty="0">
                <a:solidFill>
                  <a:schemeClr val="accent6"/>
                </a:solidFill>
                <a:cs typeface="Times New Roman" panose="02020603050405020304" pitchFamily="18" charset="0"/>
              </a:rPr>
              <a:t> ：</a:t>
            </a:r>
            <a:r>
              <a:rPr lang="zh-CN" altLang="en-US" sz="2000" dirty="0">
                <a:cs typeface="Times New Roman" panose="02020603050405020304" pitchFamily="18" charset="0"/>
              </a:rPr>
              <a:t>用真值表证明 </a:t>
            </a:r>
            <a:r>
              <a:rPr lang="en-US" altLang="zh-CN" sz="2000" dirty="0">
                <a:cs typeface="Times New Roman" panose="02020603050405020304" pitchFamily="18" charset="0"/>
              </a:rPr>
              <a:t>(</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Q ∧ (P→Q)) →</a:t>
            </a:r>
            <a:r>
              <a:rPr lang="en-US" altLang="zh-CN"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rPr>
              <a:t>P </a:t>
            </a:r>
            <a:r>
              <a:rPr lang="zh-CN" altLang="en-US" sz="2000" dirty="0">
                <a:cs typeface="Times New Roman" panose="02020603050405020304" pitchFamily="18" charset="0"/>
              </a:rPr>
              <a:t>为永真式。</a:t>
            </a:r>
            <a:endParaRPr lang="en-US" altLang="zh-CN" sz="2000" dirty="0">
              <a:cs typeface="Times New Roman" panose="02020603050405020304" pitchFamily="18" charset="0"/>
            </a:endParaRPr>
          </a:p>
          <a:p>
            <a:pPr marL="447675" indent="-447675" algn="just">
              <a:lnSpc>
                <a:spcPct val="150000"/>
              </a:lnSpc>
              <a:buClr>
                <a:schemeClr val="accent6"/>
              </a:buClr>
            </a:pPr>
            <a:endParaRPr lang="en-US" altLang="zh-CN" sz="2000" dirty="0">
              <a:cs typeface="Times New Roman" panose="02020603050405020304" pitchFamily="18" charset="0"/>
            </a:endParaRPr>
          </a:p>
          <a:p>
            <a:pPr marL="447675" indent="-447675" algn="just">
              <a:lnSpc>
                <a:spcPct val="150000"/>
              </a:lnSpc>
              <a:buClr>
                <a:schemeClr val="accent6"/>
              </a:buClr>
            </a:pPr>
            <a:endParaRPr lang="en-US" altLang="zh-CN" sz="2000" b="1" dirty="0">
              <a:solidFill>
                <a:srgbClr val="3366FF"/>
              </a:solidFill>
              <a:cs typeface="Times New Roman" panose="02020603050405020304" pitchFamily="18" charset="0"/>
            </a:endParaRPr>
          </a:p>
          <a:p>
            <a:pPr marL="447675" indent="-447675" algn="just">
              <a:lnSpc>
                <a:spcPct val="150000"/>
              </a:lnSpc>
              <a:buClr>
                <a:schemeClr val="accent6"/>
              </a:buClr>
            </a:pPr>
            <a:endParaRPr lang="en-US" altLang="zh-CN" sz="2000" dirty="0">
              <a:ea typeface="+mn-ea"/>
              <a:cs typeface="Times New Roman" panose="02020603050405020304" pitchFamily="18" charset="0"/>
            </a:endParaRPr>
          </a:p>
          <a:p>
            <a:pPr lvl="0" eaLnBrk="0" hangingPunct="0">
              <a:lnSpc>
                <a:spcPct val="150000"/>
              </a:lnSpc>
              <a:tabLst>
                <a:tab pos="485775" algn="l"/>
              </a:tabLst>
            </a:pPr>
            <a:endParaRPr lang="en-US" altLang="zh-CN" sz="2000" dirty="0">
              <a:latin typeface="+mn-ea"/>
              <a:ea typeface="+mn-ea"/>
              <a:cs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316364233"/>
              </p:ext>
            </p:extLst>
          </p:nvPr>
        </p:nvGraphicFramePr>
        <p:xfrm>
          <a:off x="1277939" y="3639779"/>
          <a:ext cx="7902426" cy="1729002"/>
        </p:xfrm>
        <a:graphic>
          <a:graphicData uri="http://schemas.openxmlformats.org/presentationml/2006/ole">
            <mc:AlternateContent xmlns:mc="http://schemas.openxmlformats.org/markup-compatibility/2006">
              <mc:Choice xmlns:v="urn:schemas-microsoft-com:vml" Requires="v">
                <p:oleObj spid="_x0000_s2063" name="工作表" r:id="rId4" imgW="6791149" imgH="1485857" progId="Excel.Sheet.12">
                  <p:embed/>
                </p:oleObj>
              </mc:Choice>
              <mc:Fallback>
                <p:oleObj name="工作表" r:id="rId4" imgW="6791149" imgH="1485857" progId="Excel.Sheet.12">
                  <p:embed/>
                  <p:pic>
                    <p:nvPicPr>
                      <p:cNvPr id="0" name=""/>
                      <p:cNvPicPr/>
                      <p:nvPr/>
                    </p:nvPicPr>
                    <p:blipFill>
                      <a:blip r:embed="rId5"/>
                      <a:stretch>
                        <a:fillRect/>
                      </a:stretch>
                    </p:blipFill>
                    <p:spPr>
                      <a:xfrm>
                        <a:off x="1277939" y="3639779"/>
                        <a:ext cx="7902426" cy="1729002"/>
                      </a:xfrm>
                      <a:prstGeom prst="rect">
                        <a:avLst/>
                      </a:prstGeom>
                    </p:spPr>
                  </p:pic>
                </p:oleObj>
              </mc:Fallback>
            </mc:AlternateContent>
          </a:graphicData>
        </a:graphic>
      </p:graphicFrame>
      <p:sp>
        <p:nvSpPr>
          <p:cNvPr id="11" name="Text Box 2"/>
          <p:cNvSpPr txBox="1">
            <a:spLocks noChangeArrowheads="1"/>
          </p:cNvSpPr>
          <p:nvPr/>
        </p:nvSpPr>
        <p:spPr bwMode="auto">
          <a:xfrm>
            <a:off x="401135" y="805392"/>
            <a:ext cx="2342066" cy="40011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6"/>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6"/>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bg1"/>
              </a:buClr>
              <a:buFont typeface="Wingdings" panose="05000000000000000000" pitchFamily="2" charset="2"/>
              <a:buChar char="&amp;"/>
            </a:pPr>
            <a:r>
              <a:rPr lang="zh-CN" altLang="en-US" sz="2000" b="1" dirty="0">
                <a:solidFill>
                  <a:schemeClr val="bg1"/>
                </a:solidFill>
                <a:latin typeface="宋体" panose="02010600030101010101" pitchFamily="2" charset="-122"/>
                <a:ea typeface="宋体" panose="02010600030101010101" pitchFamily="2" charset="-122"/>
                <a:cs typeface="Arial" panose="020B0604020202020204" pitchFamily="34" charset="0"/>
              </a:rPr>
              <a:t> 命题蕴含</a:t>
            </a:r>
          </a:p>
        </p:txBody>
      </p:sp>
    </p:spTree>
    <p:extLst>
      <p:ext uri="{BB962C8B-B14F-4D97-AF65-F5344CB8AC3E}">
        <p14:creationId xmlns:p14="http://schemas.microsoft.com/office/powerpoint/2010/main" val="256867916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77</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249117" y="839437"/>
            <a:ext cx="4413141" cy="4708981"/>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447675" indent="-447675" algn="just">
              <a:lnSpc>
                <a:spcPct val="150000"/>
              </a:lnSpc>
              <a:buClr>
                <a:schemeClr val="accent6"/>
              </a:buClr>
            </a:pPr>
            <a:r>
              <a:rPr lang="zh-CN" altLang="en-US" sz="2000" b="1" dirty="0">
                <a:solidFill>
                  <a:schemeClr val="accent6"/>
                </a:solidFill>
                <a:cs typeface="Times New Roman" panose="02020603050405020304" pitchFamily="18" charset="0"/>
              </a:rPr>
              <a:t>方法</a:t>
            </a:r>
            <a:r>
              <a:rPr lang="en-US" altLang="zh-CN" sz="2000" b="1" dirty="0">
                <a:solidFill>
                  <a:schemeClr val="accent6"/>
                </a:solidFill>
                <a:cs typeface="Times New Roman" panose="02020603050405020304" pitchFamily="18" charset="0"/>
              </a:rPr>
              <a:t>2</a:t>
            </a:r>
            <a:r>
              <a:rPr lang="zh-CN" altLang="en-US" sz="2000" b="1" dirty="0">
                <a:solidFill>
                  <a:schemeClr val="accent6"/>
                </a:solidFill>
                <a:cs typeface="Times New Roman" panose="02020603050405020304" pitchFamily="18" charset="0"/>
              </a:rPr>
              <a:t> ：</a:t>
            </a:r>
            <a:r>
              <a:rPr lang="zh-CN" altLang="en-US" sz="2000" dirty="0">
                <a:cs typeface="Times New Roman" panose="02020603050405020304" pitchFamily="18" charset="0"/>
              </a:rPr>
              <a:t>假设 </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Q ∧ (P→Q) </a:t>
            </a:r>
            <a:r>
              <a:rPr lang="zh-CN" altLang="en-US" sz="2000" dirty="0">
                <a:cs typeface="Times New Roman" panose="02020603050405020304" pitchFamily="18" charset="0"/>
              </a:rPr>
              <a:t>为 </a:t>
            </a:r>
            <a:r>
              <a:rPr lang="en-US" altLang="zh-CN" sz="2000" dirty="0">
                <a:cs typeface="Times New Roman" panose="02020603050405020304" pitchFamily="18" charset="0"/>
              </a:rPr>
              <a:t>T</a:t>
            </a:r>
            <a:r>
              <a:rPr lang="zh-CN" altLang="en-US" sz="2000" dirty="0">
                <a:cs typeface="Times New Roman" panose="02020603050405020304" pitchFamily="18" charset="0"/>
              </a:rPr>
              <a:t>，</a:t>
            </a:r>
            <a:endParaRPr lang="en-US" altLang="zh-CN" sz="2000" dirty="0">
              <a:cs typeface="Times New Roman" panose="02020603050405020304" pitchFamily="18" charset="0"/>
            </a:endParaRPr>
          </a:p>
          <a:p>
            <a:pPr marL="447675" indent="-447675" algn="just">
              <a:lnSpc>
                <a:spcPct val="150000"/>
              </a:lnSpc>
              <a:buClr>
                <a:schemeClr val="accent6"/>
              </a:buClr>
            </a:pPr>
            <a:r>
              <a:rPr lang="en-US" altLang="zh-CN" sz="2000" dirty="0">
                <a:cs typeface="Times New Roman" panose="02020603050405020304" pitchFamily="18" charset="0"/>
              </a:rPr>
              <a:t>               </a:t>
            </a:r>
            <a:r>
              <a:rPr lang="zh-CN" altLang="en-US" sz="2000" dirty="0">
                <a:cs typeface="Times New Roman" panose="02020603050405020304" pitchFamily="18" charset="0"/>
              </a:rPr>
              <a:t>则 </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Q </a:t>
            </a:r>
            <a:r>
              <a:rPr lang="zh-CN" altLang="en-US" sz="2000" dirty="0">
                <a:cs typeface="Times New Roman" panose="02020603050405020304" pitchFamily="18" charset="0"/>
              </a:rPr>
              <a:t>为 </a:t>
            </a:r>
            <a:r>
              <a:rPr lang="en-US" altLang="zh-CN" sz="2000" dirty="0">
                <a:cs typeface="Times New Roman" panose="02020603050405020304" pitchFamily="18" charset="0"/>
              </a:rPr>
              <a:t>T</a:t>
            </a:r>
            <a:r>
              <a:rPr lang="zh-CN" altLang="en-US" sz="2000" dirty="0">
                <a:cs typeface="Times New Roman" panose="02020603050405020304" pitchFamily="18" charset="0"/>
              </a:rPr>
              <a:t>，</a:t>
            </a:r>
            <a:r>
              <a:rPr lang="en-US" altLang="zh-CN" sz="2000" dirty="0">
                <a:cs typeface="Times New Roman" panose="02020603050405020304" pitchFamily="18" charset="0"/>
              </a:rPr>
              <a:t> P→Q </a:t>
            </a:r>
            <a:r>
              <a:rPr lang="zh-CN" altLang="en-US" sz="2000" dirty="0">
                <a:cs typeface="Times New Roman" panose="02020603050405020304" pitchFamily="18" charset="0"/>
              </a:rPr>
              <a:t>为 </a:t>
            </a:r>
            <a:r>
              <a:rPr lang="en-US" altLang="zh-CN" sz="2000" dirty="0">
                <a:cs typeface="Times New Roman" panose="02020603050405020304" pitchFamily="18" charset="0"/>
              </a:rPr>
              <a:t>T</a:t>
            </a:r>
          </a:p>
          <a:p>
            <a:pPr marL="447675" indent="-447675" algn="just">
              <a:lnSpc>
                <a:spcPct val="150000"/>
              </a:lnSpc>
              <a:buClr>
                <a:schemeClr val="accent6"/>
              </a:buClr>
            </a:pPr>
            <a:r>
              <a:rPr lang="en-US" altLang="zh-CN" sz="2000" dirty="0">
                <a:cs typeface="Times New Roman" panose="02020603050405020304" pitchFamily="18" charset="0"/>
              </a:rPr>
              <a:t>               </a:t>
            </a:r>
            <a:r>
              <a:rPr lang="zh-CN" altLang="en-US" sz="2000" dirty="0">
                <a:cs typeface="Times New Roman" panose="02020603050405020304" pitchFamily="18" charset="0"/>
              </a:rPr>
              <a:t>从而 </a:t>
            </a:r>
            <a:r>
              <a:rPr lang="en-US" altLang="zh-CN" sz="2000" dirty="0">
                <a:cs typeface="Times New Roman" panose="02020603050405020304" pitchFamily="18" charset="0"/>
              </a:rPr>
              <a:t>Q</a:t>
            </a:r>
            <a:r>
              <a:rPr lang="zh-CN" altLang="en-US" sz="2000" dirty="0">
                <a:cs typeface="Times New Roman" panose="02020603050405020304" pitchFamily="18" charset="0"/>
              </a:rPr>
              <a:t>为 </a:t>
            </a:r>
            <a:r>
              <a:rPr lang="en-US" altLang="zh-CN" sz="2000" dirty="0">
                <a:cs typeface="Times New Roman" panose="02020603050405020304" pitchFamily="18" charset="0"/>
              </a:rPr>
              <a:t>F</a:t>
            </a:r>
            <a:r>
              <a:rPr lang="zh-CN" altLang="en-US" sz="2000" dirty="0">
                <a:cs typeface="Times New Roman" panose="02020603050405020304" pitchFamily="18" charset="0"/>
              </a:rPr>
              <a:t>，</a:t>
            </a:r>
            <a:r>
              <a:rPr lang="en-US" altLang="zh-CN" sz="2000" dirty="0">
                <a:cs typeface="Times New Roman" panose="02020603050405020304" pitchFamily="18" charset="0"/>
              </a:rPr>
              <a:t>P→Q </a:t>
            </a:r>
            <a:r>
              <a:rPr lang="zh-CN" altLang="en-US" sz="2000" dirty="0">
                <a:cs typeface="Times New Roman" panose="02020603050405020304" pitchFamily="18" charset="0"/>
              </a:rPr>
              <a:t>为 </a:t>
            </a:r>
            <a:r>
              <a:rPr lang="en-US" altLang="zh-CN" sz="2000" dirty="0">
                <a:cs typeface="Times New Roman" panose="02020603050405020304" pitchFamily="18" charset="0"/>
              </a:rPr>
              <a:t>T</a:t>
            </a:r>
            <a:r>
              <a:rPr lang="zh-CN" altLang="en-US" sz="2000" dirty="0">
                <a:cs typeface="Times New Roman" panose="02020603050405020304" pitchFamily="18" charset="0"/>
              </a:rPr>
              <a:t>，</a:t>
            </a:r>
            <a:endParaRPr lang="en-US" altLang="zh-CN" sz="2000" dirty="0">
              <a:cs typeface="Times New Roman" panose="02020603050405020304" pitchFamily="18" charset="0"/>
            </a:endParaRPr>
          </a:p>
          <a:p>
            <a:pPr marL="447675" indent="-447675" algn="just">
              <a:lnSpc>
                <a:spcPct val="150000"/>
              </a:lnSpc>
              <a:buClr>
                <a:schemeClr val="accent6"/>
              </a:buClr>
            </a:pPr>
            <a:r>
              <a:rPr lang="en-US" altLang="zh-CN" sz="2000" dirty="0">
                <a:cs typeface="Times New Roman" panose="02020603050405020304" pitchFamily="18" charset="0"/>
              </a:rPr>
              <a:t>               </a:t>
            </a:r>
            <a:r>
              <a:rPr lang="zh-CN" altLang="en-US" sz="2000" dirty="0">
                <a:cs typeface="Times New Roman" panose="02020603050405020304" pitchFamily="18" charset="0"/>
              </a:rPr>
              <a:t>因而  </a:t>
            </a:r>
            <a:r>
              <a:rPr lang="en-US" altLang="zh-CN" sz="2000" dirty="0">
                <a:cs typeface="Times New Roman" panose="02020603050405020304" pitchFamily="18" charset="0"/>
              </a:rPr>
              <a:t>P</a:t>
            </a:r>
            <a:r>
              <a:rPr lang="zh-CN" altLang="en-US" sz="2000" dirty="0">
                <a:cs typeface="Times New Roman" panose="02020603050405020304" pitchFamily="18" charset="0"/>
              </a:rPr>
              <a:t>为 </a:t>
            </a:r>
            <a:r>
              <a:rPr lang="en-US" altLang="zh-CN" sz="2000" dirty="0">
                <a:cs typeface="Times New Roman" panose="02020603050405020304" pitchFamily="18" charset="0"/>
              </a:rPr>
              <a:t>F</a:t>
            </a:r>
            <a:r>
              <a:rPr lang="zh-CN" altLang="en-US" sz="2000" dirty="0">
                <a:cs typeface="Times New Roman" panose="02020603050405020304" pitchFamily="18" charset="0"/>
              </a:rPr>
              <a:t>，</a:t>
            </a:r>
            <a:endParaRPr lang="en-US" altLang="zh-CN" sz="2000" dirty="0">
              <a:cs typeface="Times New Roman" panose="02020603050405020304" pitchFamily="18" charset="0"/>
            </a:endParaRPr>
          </a:p>
          <a:p>
            <a:pPr marL="447675" indent="-447675" algn="just">
              <a:lnSpc>
                <a:spcPct val="150000"/>
              </a:lnSpc>
              <a:buClr>
                <a:schemeClr val="accent6"/>
              </a:buClr>
            </a:pPr>
            <a:r>
              <a:rPr lang="en-US" altLang="zh-CN" sz="2000" dirty="0">
                <a:cs typeface="Times New Roman" panose="02020603050405020304" pitchFamily="18" charset="0"/>
              </a:rPr>
              <a:t>               </a:t>
            </a:r>
            <a:r>
              <a:rPr lang="zh-CN" altLang="en-US" sz="2000" dirty="0">
                <a:cs typeface="Times New Roman" panose="02020603050405020304" pitchFamily="18" charset="0"/>
              </a:rPr>
              <a:t>故 </a:t>
            </a:r>
            <a:r>
              <a:rPr lang="en-US" altLang="zh-CN" sz="2000" dirty="0">
                <a:cs typeface="Times New Roman" panose="02020603050405020304" pitchFamily="18" charset="0"/>
                <a:sym typeface="Symbol" panose="05050102010706020507" pitchFamily="18" charset="2"/>
              </a:rPr>
              <a:t>P</a:t>
            </a:r>
            <a:r>
              <a:rPr lang="en-US" altLang="zh-CN" sz="2000" dirty="0">
                <a:cs typeface="Times New Roman" panose="02020603050405020304" pitchFamily="18" charset="0"/>
              </a:rPr>
              <a:t> </a:t>
            </a:r>
            <a:r>
              <a:rPr lang="zh-CN" altLang="en-US" sz="2000" dirty="0">
                <a:cs typeface="Times New Roman" panose="02020603050405020304" pitchFamily="18" charset="0"/>
              </a:rPr>
              <a:t>为</a:t>
            </a:r>
            <a:r>
              <a:rPr lang="en-US" altLang="zh-CN" sz="2000" dirty="0">
                <a:cs typeface="Times New Roman" panose="02020603050405020304" pitchFamily="18" charset="0"/>
              </a:rPr>
              <a:t>T</a:t>
            </a:r>
            <a:r>
              <a:rPr lang="zh-CN" altLang="en-US" sz="2000" dirty="0">
                <a:cs typeface="Times New Roman" panose="02020603050405020304" pitchFamily="18" charset="0"/>
              </a:rPr>
              <a:t>。</a:t>
            </a:r>
            <a:endParaRPr lang="en-US" altLang="zh-CN" sz="2000" dirty="0">
              <a:cs typeface="Times New Roman" panose="02020603050405020304" pitchFamily="18" charset="0"/>
            </a:endParaRPr>
          </a:p>
          <a:p>
            <a:pPr marL="447675" indent="450850" algn="just">
              <a:lnSpc>
                <a:spcPct val="150000"/>
              </a:lnSpc>
              <a:buClr>
                <a:schemeClr val="accent6"/>
              </a:buClr>
            </a:pPr>
            <a:r>
              <a:rPr lang="zh-CN" altLang="en-US" sz="2000" dirty="0">
                <a:cs typeface="Times New Roman" panose="02020603050405020304" pitchFamily="18" charset="0"/>
              </a:rPr>
              <a:t> 故  </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Q ∧ (P→Q) </a:t>
            </a:r>
            <a:r>
              <a:rPr lang="en-US" altLang="zh-CN"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rPr>
              <a:t>P </a:t>
            </a:r>
            <a:r>
              <a:rPr lang="zh-CN" altLang="en-US" sz="2000" dirty="0">
                <a:cs typeface="Times New Roman" panose="02020603050405020304" pitchFamily="18" charset="0"/>
              </a:rPr>
              <a:t>成立。</a:t>
            </a:r>
            <a:endParaRPr lang="en-US" altLang="zh-CN" sz="2000" dirty="0">
              <a:cs typeface="Times New Roman" panose="02020603050405020304" pitchFamily="18" charset="0"/>
            </a:endParaRPr>
          </a:p>
          <a:p>
            <a:pPr marL="447675" indent="-447675" algn="just">
              <a:lnSpc>
                <a:spcPct val="150000"/>
              </a:lnSpc>
              <a:buClr>
                <a:schemeClr val="accent6"/>
              </a:buClr>
            </a:pPr>
            <a:endParaRPr lang="en-US" altLang="zh-CN" sz="2000" dirty="0">
              <a:cs typeface="Times New Roman" panose="02020603050405020304" pitchFamily="18" charset="0"/>
            </a:endParaRPr>
          </a:p>
          <a:p>
            <a:pPr marL="447675" indent="-447675" algn="just">
              <a:lnSpc>
                <a:spcPct val="150000"/>
              </a:lnSpc>
              <a:buClr>
                <a:schemeClr val="accent6"/>
              </a:buClr>
            </a:pPr>
            <a:endParaRPr lang="en-US" altLang="zh-CN" sz="2000" b="1" dirty="0">
              <a:solidFill>
                <a:srgbClr val="3366FF"/>
              </a:solidFill>
              <a:cs typeface="Times New Roman" panose="02020603050405020304" pitchFamily="18" charset="0"/>
            </a:endParaRPr>
          </a:p>
          <a:p>
            <a:pPr marL="447675" indent="-447675" algn="just">
              <a:lnSpc>
                <a:spcPct val="150000"/>
              </a:lnSpc>
              <a:buClr>
                <a:schemeClr val="accent6"/>
              </a:buClr>
            </a:pPr>
            <a:endParaRPr lang="en-US" altLang="zh-CN" sz="2000" dirty="0">
              <a:ea typeface="+mn-ea"/>
              <a:cs typeface="Times New Roman" panose="02020603050405020304" pitchFamily="18" charset="0"/>
            </a:endParaRPr>
          </a:p>
          <a:p>
            <a:pPr lvl="0" eaLnBrk="0" hangingPunct="0">
              <a:lnSpc>
                <a:spcPct val="150000"/>
              </a:lnSpc>
              <a:tabLst>
                <a:tab pos="485775" algn="l"/>
              </a:tabLst>
            </a:pPr>
            <a:endParaRPr lang="en-US" altLang="zh-CN" sz="2000" dirty="0">
              <a:latin typeface="+mn-ea"/>
              <a:ea typeface="+mn-ea"/>
              <a:cs typeface="Times New Roman" panose="02020603050405020304" pitchFamily="18" charset="0"/>
            </a:endParaRPr>
          </a:p>
        </p:txBody>
      </p:sp>
      <p:sp>
        <p:nvSpPr>
          <p:cNvPr id="8" name="Rectangle 6"/>
          <p:cNvSpPr>
            <a:spLocks noChangeArrowheads="1"/>
          </p:cNvSpPr>
          <p:nvPr/>
        </p:nvSpPr>
        <p:spPr bwMode="auto">
          <a:xfrm>
            <a:off x="4865457" y="819182"/>
            <a:ext cx="5245481" cy="4247317"/>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447675" indent="-447675" algn="just">
              <a:lnSpc>
                <a:spcPct val="150000"/>
              </a:lnSpc>
              <a:buClr>
                <a:schemeClr val="accent6"/>
              </a:buClr>
            </a:pPr>
            <a:r>
              <a:rPr lang="zh-CN" altLang="en-US" sz="2000" b="1" dirty="0">
                <a:solidFill>
                  <a:schemeClr val="accent6"/>
                </a:solidFill>
                <a:cs typeface="Times New Roman" panose="02020603050405020304" pitchFamily="18" charset="0"/>
              </a:rPr>
              <a:t>方法</a:t>
            </a:r>
            <a:r>
              <a:rPr lang="en-US" altLang="zh-CN" sz="2000" b="1" dirty="0">
                <a:solidFill>
                  <a:schemeClr val="accent6"/>
                </a:solidFill>
                <a:cs typeface="Times New Roman" panose="02020603050405020304" pitchFamily="18" charset="0"/>
              </a:rPr>
              <a:t>3</a:t>
            </a:r>
            <a:r>
              <a:rPr lang="zh-CN" altLang="en-US" sz="2000" b="1" dirty="0">
                <a:solidFill>
                  <a:schemeClr val="accent6"/>
                </a:solidFill>
                <a:cs typeface="Times New Roman" panose="02020603050405020304" pitchFamily="18" charset="0"/>
              </a:rPr>
              <a:t> ：</a:t>
            </a:r>
            <a:r>
              <a:rPr lang="zh-CN" altLang="en-US" sz="2000" dirty="0">
                <a:cs typeface="Times New Roman" panose="02020603050405020304" pitchFamily="18" charset="0"/>
              </a:rPr>
              <a:t>假设 </a:t>
            </a:r>
            <a:r>
              <a:rPr lang="en-US" altLang="zh-CN" sz="2000" dirty="0">
                <a:cs typeface="Times New Roman" panose="02020603050405020304" pitchFamily="18" charset="0"/>
                <a:sym typeface="Symbol" panose="05050102010706020507" pitchFamily="18" charset="2"/>
              </a:rPr>
              <a:t>P</a:t>
            </a:r>
            <a:r>
              <a:rPr lang="en-US" altLang="zh-CN" sz="2000" dirty="0">
                <a:cs typeface="Times New Roman" panose="02020603050405020304" pitchFamily="18" charset="0"/>
              </a:rPr>
              <a:t> </a:t>
            </a:r>
            <a:r>
              <a:rPr lang="zh-CN" altLang="en-US" sz="2000" dirty="0">
                <a:cs typeface="Times New Roman" panose="02020603050405020304" pitchFamily="18" charset="0"/>
              </a:rPr>
              <a:t>为</a:t>
            </a:r>
            <a:r>
              <a:rPr lang="en-US" altLang="zh-CN" sz="2000" dirty="0">
                <a:cs typeface="Times New Roman" panose="02020603050405020304" pitchFamily="18" charset="0"/>
              </a:rPr>
              <a:t> F</a:t>
            </a:r>
          </a:p>
          <a:p>
            <a:pPr marL="447675" indent="-447675" algn="just">
              <a:lnSpc>
                <a:spcPct val="150000"/>
              </a:lnSpc>
              <a:buClr>
                <a:schemeClr val="accent6"/>
              </a:buClr>
            </a:pPr>
            <a:r>
              <a:rPr lang="zh-CN" altLang="en-US" sz="2000" dirty="0">
                <a:cs typeface="Times New Roman" panose="02020603050405020304" pitchFamily="18" charset="0"/>
              </a:rPr>
              <a:t>               则 </a:t>
            </a:r>
            <a:r>
              <a:rPr lang="en-US" altLang="zh-CN" sz="2000" dirty="0">
                <a:cs typeface="Times New Roman" panose="02020603050405020304" pitchFamily="18" charset="0"/>
              </a:rPr>
              <a:t>P </a:t>
            </a:r>
            <a:r>
              <a:rPr lang="zh-CN" altLang="en-US" sz="2000" dirty="0">
                <a:cs typeface="Times New Roman" panose="02020603050405020304" pitchFamily="18" charset="0"/>
              </a:rPr>
              <a:t>为</a:t>
            </a:r>
            <a:r>
              <a:rPr lang="en-US" altLang="zh-CN" sz="2000" dirty="0">
                <a:cs typeface="Times New Roman" panose="02020603050405020304" pitchFamily="18" charset="0"/>
              </a:rPr>
              <a:t>T</a:t>
            </a:r>
          </a:p>
          <a:p>
            <a:pPr marL="1617663" indent="-633413" algn="just">
              <a:lnSpc>
                <a:spcPct val="150000"/>
              </a:lnSpc>
              <a:buClr>
                <a:schemeClr val="accent6"/>
              </a:buClr>
              <a:tabLst>
                <a:tab pos="1258888" algn="l"/>
              </a:tabLst>
            </a:pPr>
            <a:r>
              <a:rPr lang="zh-CN" altLang="en-US" sz="2000" dirty="0">
                <a:cs typeface="Times New Roman" panose="02020603050405020304" pitchFamily="18" charset="0"/>
              </a:rPr>
              <a:t>（</a:t>
            </a:r>
            <a:r>
              <a:rPr lang="en-US" altLang="zh-CN" sz="2000" dirty="0">
                <a:cs typeface="Times New Roman" panose="02020603050405020304" pitchFamily="18" charset="0"/>
              </a:rPr>
              <a:t>1</a:t>
            </a:r>
            <a:r>
              <a:rPr lang="zh-CN" altLang="en-US" sz="2000" dirty="0">
                <a:cs typeface="Times New Roman" panose="02020603050405020304" pitchFamily="18" charset="0"/>
              </a:rPr>
              <a:t>）若 </a:t>
            </a:r>
            <a:r>
              <a:rPr lang="en-US" altLang="zh-CN" sz="2000" dirty="0">
                <a:cs typeface="Times New Roman" panose="02020603050405020304" pitchFamily="18" charset="0"/>
              </a:rPr>
              <a:t>Q </a:t>
            </a:r>
            <a:r>
              <a:rPr lang="zh-CN" altLang="en-US" sz="2000" dirty="0">
                <a:cs typeface="Times New Roman" panose="02020603050405020304" pitchFamily="18" charset="0"/>
              </a:rPr>
              <a:t>为 </a:t>
            </a:r>
            <a:r>
              <a:rPr lang="en-US" altLang="zh-CN" sz="2000" dirty="0">
                <a:cs typeface="Times New Roman" panose="02020603050405020304" pitchFamily="18" charset="0"/>
              </a:rPr>
              <a:t>T</a:t>
            </a:r>
            <a:r>
              <a:rPr lang="zh-CN" altLang="en-US" sz="2000" dirty="0">
                <a:cs typeface="Times New Roman" panose="02020603050405020304" pitchFamily="18" charset="0"/>
              </a:rPr>
              <a:t>，</a:t>
            </a:r>
            <a:endParaRPr lang="en-US" altLang="zh-CN" sz="2000" dirty="0">
              <a:cs typeface="Times New Roman" panose="02020603050405020304" pitchFamily="18" charset="0"/>
            </a:endParaRPr>
          </a:p>
          <a:p>
            <a:pPr marL="1617663" indent="-633413" algn="just">
              <a:lnSpc>
                <a:spcPct val="150000"/>
              </a:lnSpc>
              <a:buClr>
                <a:schemeClr val="accent6"/>
              </a:buClr>
            </a:pPr>
            <a:r>
              <a:rPr lang="en-US" altLang="zh-CN" sz="2000" dirty="0">
                <a:cs typeface="Times New Roman" panose="02020603050405020304" pitchFamily="18" charset="0"/>
              </a:rPr>
              <a:t>          </a:t>
            </a:r>
            <a:r>
              <a:rPr lang="zh-CN" altLang="en-US" sz="2000" dirty="0">
                <a:cs typeface="Times New Roman" panose="02020603050405020304" pitchFamily="18" charset="0"/>
              </a:rPr>
              <a:t>则 </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Q </a:t>
            </a:r>
            <a:r>
              <a:rPr lang="zh-CN" altLang="en-US" sz="2000" dirty="0">
                <a:cs typeface="Times New Roman" panose="02020603050405020304" pitchFamily="18" charset="0"/>
              </a:rPr>
              <a:t>为 </a:t>
            </a:r>
            <a:r>
              <a:rPr lang="en-US" altLang="zh-CN" sz="2000" dirty="0">
                <a:cs typeface="Times New Roman" panose="02020603050405020304" pitchFamily="18" charset="0"/>
              </a:rPr>
              <a:t>F</a:t>
            </a:r>
            <a:r>
              <a:rPr lang="zh-CN" altLang="en-US" sz="2000" dirty="0">
                <a:cs typeface="Times New Roman" panose="02020603050405020304" pitchFamily="18" charset="0"/>
              </a:rPr>
              <a:t>，</a:t>
            </a:r>
            <a:endParaRPr lang="en-US" altLang="zh-CN" sz="2000" dirty="0">
              <a:cs typeface="Times New Roman" panose="02020603050405020304" pitchFamily="18" charset="0"/>
            </a:endParaRPr>
          </a:p>
          <a:p>
            <a:pPr marL="1617663" algn="just">
              <a:lnSpc>
                <a:spcPct val="150000"/>
              </a:lnSpc>
              <a:buClr>
                <a:schemeClr val="accent6"/>
              </a:buClr>
            </a:pPr>
            <a:r>
              <a:rPr lang="zh-CN" altLang="en-US" sz="2000" dirty="0">
                <a:cs typeface="Times New Roman" panose="02020603050405020304" pitchFamily="18" charset="0"/>
              </a:rPr>
              <a:t>从而 </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Q ∧ (P→Q) </a:t>
            </a:r>
            <a:r>
              <a:rPr lang="zh-CN" altLang="en-US" sz="2000" dirty="0">
                <a:cs typeface="Times New Roman" panose="02020603050405020304" pitchFamily="18" charset="0"/>
              </a:rPr>
              <a:t>为</a:t>
            </a:r>
            <a:r>
              <a:rPr lang="en-US" altLang="zh-CN" sz="2000" dirty="0">
                <a:cs typeface="Times New Roman" panose="02020603050405020304" pitchFamily="18" charset="0"/>
              </a:rPr>
              <a:t>F</a:t>
            </a:r>
            <a:r>
              <a:rPr lang="zh-CN" altLang="en-US" sz="2000" dirty="0">
                <a:cs typeface="Times New Roman" panose="02020603050405020304" pitchFamily="18" charset="0"/>
              </a:rPr>
              <a:t>；</a:t>
            </a:r>
            <a:endParaRPr lang="en-US" altLang="zh-CN" sz="2000" dirty="0">
              <a:cs typeface="Times New Roman" panose="02020603050405020304" pitchFamily="18" charset="0"/>
            </a:endParaRPr>
          </a:p>
          <a:p>
            <a:pPr marL="1524000" indent="-539750" algn="just">
              <a:lnSpc>
                <a:spcPct val="150000"/>
              </a:lnSpc>
              <a:buClr>
                <a:schemeClr val="accent6"/>
              </a:buClr>
              <a:tabLst>
                <a:tab pos="1703388" algn="l"/>
              </a:tabLst>
            </a:pPr>
            <a:r>
              <a:rPr lang="zh-CN" altLang="en-US" sz="2000" dirty="0">
                <a:cs typeface="Times New Roman" panose="02020603050405020304" pitchFamily="18" charset="0"/>
              </a:rPr>
              <a:t>（</a:t>
            </a:r>
            <a:r>
              <a:rPr lang="en-US" altLang="zh-CN" sz="2000" dirty="0">
                <a:cs typeface="Times New Roman" panose="02020603050405020304" pitchFamily="18" charset="0"/>
              </a:rPr>
              <a:t>2</a:t>
            </a:r>
            <a:r>
              <a:rPr lang="zh-CN" altLang="en-US" sz="2000" dirty="0">
                <a:cs typeface="Times New Roman" panose="02020603050405020304" pitchFamily="18" charset="0"/>
              </a:rPr>
              <a:t>）若 </a:t>
            </a:r>
            <a:r>
              <a:rPr lang="en-US" altLang="zh-CN" sz="2000" dirty="0">
                <a:cs typeface="Times New Roman" panose="02020603050405020304" pitchFamily="18" charset="0"/>
              </a:rPr>
              <a:t>Q</a:t>
            </a:r>
            <a:r>
              <a:rPr lang="zh-CN" altLang="en-US" sz="2000" dirty="0">
                <a:cs typeface="Times New Roman" panose="02020603050405020304" pitchFamily="18" charset="0"/>
              </a:rPr>
              <a:t>为</a:t>
            </a:r>
            <a:r>
              <a:rPr lang="en-US" altLang="zh-CN" sz="2000" dirty="0">
                <a:cs typeface="Times New Roman" panose="02020603050405020304" pitchFamily="18" charset="0"/>
              </a:rPr>
              <a:t>F</a:t>
            </a:r>
            <a:r>
              <a:rPr lang="zh-CN" altLang="en-US" sz="2000" dirty="0">
                <a:cs typeface="Times New Roman" panose="02020603050405020304" pitchFamily="18" charset="0"/>
              </a:rPr>
              <a:t>，</a:t>
            </a:r>
            <a:endParaRPr lang="en-US" altLang="zh-CN" sz="2000" dirty="0">
              <a:cs typeface="Times New Roman" panose="02020603050405020304" pitchFamily="18" charset="0"/>
            </a:endParaRPr>
          </a:p>
          <a:p>
            <a:pPr marL="447675" indent="1169988" algn="just">
              <a:lnSpc>
                <a:spcPct val="150000"/>
              </a:lnSpc>
              <a:buClr>
                <a:schemeClr val="accent6"/>
              </a:buClr>
            </a:pPr>
            <a:r>
              <a:rPr lang="zh-CN" altLang="en-US" sz="2000" dirty="0">
                <a:cs typeface="Times New Roman" panose="02020603050405020304" pitchFamily="18" charset="0"/>
              </a:rPr>
              <a:t>则 </a:t>
            </a:r>
            <a:r>
              <a:rPr lang="en-US" altLang="zh-CN" sz="2000" dirty="0">
                <a:cs typeface="Times New Roman" panose="02020603050405020304" pitchFamily="18" charset="0"/>
              </a:rPr>
              <a:t>P→Q </a:t>
            </a:r>
            <a:r>
              <a:rPr lang="zh-CN" altLang="en-US" sz="2000" dirty="0">
                <a:cs typeface="Times New Roman" panose="02020603050405020304" pitchFamily="18" charset="0"/>
              </a:rPr>
              <a:t>为 </a:t>
            </a:r>
            <a:r>
              <a:rPr lang="en-US" altLang="zh-CN" sz="2000" dirty="0">
                <a:cs typeface="Times New Roman" panose="02020603050405020304" pitchFamily="18" charset="0"/>
              </a:rPr>
              <a:t>F </a:t>
            </a:r>
            <a:r>
              <a:rPr lang="zh-CN" altLang="en-US" sz="2000" dirty="0">
                <a:cs typeface="Times New Roman" panose="02020603050405020304" pitchFamily="18" charset="0"/>
              </a:rPr>
              <a:t>，</a:t>
            </a:r>
            <a:endParaRPr lang="en-US" altLang="zh-CN" sz="2000" dirty="0">
              <a:cs typeface="Times New Roman" panose="02020603050405020304" pitchFamily="18" charset="0"/>
            </a:endParaRPr>
          </a:p>
          <a:p>
            <a:pPr marL="447675" indent="1169988" algn="just">
              <a:lnSpc>
                <a:spcPct val="150000"/>
              </a:lnSpc>
              <a:buClr>
                <a:schemeClr val="accent6"/>
              </a:buClr>
            </a:pPr>
            <a:r>
              <a:rPr lang="zh-CN" altLang="en-US" sz="2000" dirty="0">
                <a:cs typeface="Times New Roman" panose="02020603050405020304" pitchFamily="18" charset="0"/>
              </a:rPr>
              <a:t>从而 </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Q ∧ (P→Q) </a:t>
            </a:r>
            <a:r>
              <a:rPr lang="zh-CN" altLang="en-US" sz="2000" dirty="0">
                <a:cs typeface="Times New Roman" panose="02020603050405020304" pitchFamily="18" charset="0"/>
              </a:rPr>
              <a:t>为</a:t>
            </a:r>
            <a:r>
              <a:rPr lang="en-US" altLang="zh-CN" sz="2000" dirty="0">
                <a:cs typeface="Times New Roman" panose="02020603050405020304" pitchFamily="18" charset="0"/>
              </a:rPr>
              <a:t>F</a:t>
            </a:r>
            <a:r>
              <a:rPr lang="zh-CN" altLang="en-US" sz="2000" dirty="0">
                <a:cs typeface="Times New Roman" panose="02020603050405020304" pitchFamily="18" charset="0"/>
              </a:rPr>
              <a:t>。</a:t>
            </a:r>
            <a:endParaRPr lang="en-US" altLang="zh-CN" sz="2000" dirty="0">
              <a:cs typeface="Times New Roman" panose="02020603050405020304" pitchFamily="18" charset="0"/>
            </a:endParaRPr>
          </a:p>
          <a:p>
            <a:pPr marL="447675" indent="536575" algn="just">
              <a:lnSpc>
                <a:spcPct val="150000"/>
              </a:lnSpc>
              <a:buClr>
                <a:schemeClr val="accent6"/>
              </a:buClr>
            </a:pPr>
            <a:r>
              <a:rPr lang="zh-CN" altLang="en-US" sz="2000" dirty="0">
                <a:cs typeface="Times New Roman" panose="02020603050405020304" pitchFamily="18" charset="0"/>
              </a:rPr>
              <a:t>故  </a:t>
            </a:r>
            <a:r>
              <a:rPr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rPr>
              <a:t>Q ∧ (P→Q) </a:t>
            </a:r>
            <a:r>
              <a:rPr lang="en-US" altLang="zh-CN" sz="2000" dirty="0">
                <a:cs typeface="Times New Roman" panose="02020603050405020304" pitchFamily="18" charset="0"/>
                <a:sym typeface="Symbol" panose="05050102010706020507" pitchFamily="18" charset="2"/>
              </a:rPr>
              <a:t>  </a:t>
            </a:r>
            <a:r>
              <a:rPr lang="en-US" altLang="zh-CN" sz="2000" dirty="0">
                <a:cs typeface="Times New Roman" panose="02020603050405020304" pitchFamily="18" charset="0"/>
              </a:rPr>
              <a:t>P </a:t>
            </a:r>
            <a:r>
              <a:rPr lang="zh-CN" altLang="en-US" sz="2000" dirty="0">
                <a:cs typeface="Times New Roman" panose="02020603050405020304" pitchFamily="18" charset="0"/>
              </a:rPr>
              <a:t>成立。</a:t>
            </a:r>
            <a:endParaRPr lang="en-US" altLang="zh-CN" sz="2000" dirty="0">
              <a:latin typeface="+mn-ea"/>
              <a:ea typeface="+mn-ea"/>
              <a:cs typeface="Times New Roman" panose="02020603050405020304" pitchFamily="18" charset="0"/>
            </a:endParaRPr>
          </a:p>
        </p:txBody>
      </p:sp>
    </p:spTree>
    <p:extLst>
      <p:ext uri="{BB962C8B-B14F-4D97-AF65-F5344CB8AC3E}">
        <p14:creationId xmlns:p14="http://schemas.microsoft.com/office/powerpoint/2010/main" val="268028102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78</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401134" y="940611"/>
            <a:ext cx="9048205" cy="3785652"/>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447675" indent="-447675" algn="just">
              <a:lnSpc>
                <a:spcPct val="150000"/>
              </a:lnSpc>
              <a:buClr>
                <a:schemeClr val="accent6"/>
              </a:buClr>
            </a:pPr>
            <a:r>
              <a:rPr kumimoji="0" lang="en-US" altLang="zh-CN" sz="2000" b="1" dirty="0">
                <a:ea typeface="+mn-ea"/>
                <a:cs typeface="Times New Roman" panose="02020603050405020304" pitchFamily="18" charset="0"/>
              </a:rPr>
              <a:t>【</a:t>
            </a:r>
            <a:r>
              <a:rPr kumimoji="0" lang="zh-CN" altLang="en-US" sz="2000" b="1" dirty="0">
                <a:ea typeface="+mn-ea"/>
                <a:cs typeface="Times New Roman" panose="02020603050405020304" pitchFamily="18" charset="0"/>
              </a:rPr>
              <a:t>定义</a:t>
            </a:r>
            <a:r>
              <a:rPr kumimoji="0" lang="en-US" altLang="zh-CN" sz="2000" b="1" dirty="0">
                <a:ea typeface="+mn-ea"/>
                <a:cs typeface="Times New Roman" panose="02020603050405020304" pitchFamily="18" charset="0"/>
              </a:rPr>
              <a:t>1-5.3】</a:t>
            </a:r>
            <a:r>
              <a:rPr lang="en-US" altLang="zh-CN" sz="2000" b="1" dirty="0">
                <a:solidFill>
                  <a:srgbClr val="006600"/>
                </a:solidFill>
                <a:ea typeface="+mn-ea"/>
                <a:cs typeface="Times New Roman" panose="02020603050405020304" pitchFamily="18" charset="0"/>
              </a:rPr>
              <a:t> </a:t>
            </a:r>
            <a:r>
              <a:rPr kumimoji="0" lang="zh-CN" altLang="en-US" sz="2000" dirty="0">
                <a:ea typeface="+mn-ea"/>
                <a:cs typeface="Times New Roman" panose="02020603050405020304" pitchFamily="18" charset="0"/>
              </a:rPr>
              <a:t>对于命题公式 </a:t>
            </a:r>
            <a:r>
              <a:rPr lang="en-US" altLang="zh-CN" sz="2000" dirty="0">
                <a:cs typeface="Times New Roman" panose="02020603050405020304" pitchFamily="18" charset="0"/>
              </a:rPr>
              <a:t>A</a:t>
            </a:r>
            <a:r>
              <a:rPr kumimoji="0" lang="en-US" altLang="zh-CN" sz="2000" dirty="0">
                <a:cs typeface="Times New Roman" panose="02020603050405020304" pitchFamily="18" charset="0"/>
                <a:sym typeface="Symbol" panose="05050102010706020507" pitchFamily="18" charset="2"/>
              </a:rPr>
              <a:t>B</a:t>
            </a:r>
          </a:p>
          <a:p>
            <a:pPr marL="447675" indent="-447675" algn="just">
              <a:lnSpc>
                <a:spcPct val="150000"/>
              </a:lnSpc>
              <a:buClr>
                <a:schemeClr val="accent6"/>
              </a:buClr>
            </a:pPr>
            <a:r>
              <a:rPr kumimoji="0" lang="en-US" altLang="zh-CN" sz="2000" dirty="0">
                <a:cs typeface="Times New Roman" panose="02020603050405020304" pitchFamily="18" charset="0"/>
                <a:sym typeface="Symbol" panose="05050102010706020507" pitchFamily="18" charset="2"/>
              </a:rPr>
              <a:t>                         </a:t>
            </a:r>
            <a:r>
              <a:rPr kumimoji="0" lang="zh-CN" altLang="en-US"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rPr>
              <a:t>B</a:t>
            </a:r>
            <a:r>
              <a:rPr kumimoji="0" lang="en-US" altLang="zh-CN" sz="2000" dirty="0">
                <a:cs typeface="Times New Roman" panose="02020603050405020304" pitchFamily="18" charset="0"/>
                <a:sym typeface="Symbol" panose="05050102010706020507" pitchFamily="18" charset="2"/>
              </a:rPr>
              <a:t> A         </a:t>
            </a:r>
            <a:r>
              <a:rPr kumimoji="0" lang="zh-CN" altLang="en-US" sz="2000" dirty="0">
                <a:cs typeface="Times New Roman" panose="02020603050405020304" pitchFamily="18" charset="0"/>
                <a:sym typeface="Symbol" panose="05050102010706020507" pitchFamily="18" charset="2"/>
              </a:rPr>
              <a:t>称为其 </a:t>
            </a:r>
            <a:r>
              <a:rPr lang="zh-CN" altLang="en-US" sz="2000" b="1" dirty="0">
                <a:solidFill>
                  <a:srgbClr val="FF0000"/>
                </a:solidFill>
                <a:ea typeface="+mn-ea"/>
                <a:cs typeface="Times New Roman" panose="02020603050405020304" pitchFamily="18" charset="0"/>
              </a:rPr>
              <a:t>逆换式</a:t>
            </a:r>
            <a:endParaRPr lang="en-US" altLang="zh-CN" sz="2000" b="1" dirty="0">
              <a:solidFill>
                <a:srgbClr val="FF0000"/>
              </a:solidFill>
              <a:ea typeface="+mn-ea"/>
              <a:cs typeface="Times New Roman" panose="02020603050405020304" pitchFamily="18" charset="0"/>
            </a:endParaRPr>
          </a:p>
          <a:p>
            <a:pPr marL="1617663" algn="just">
              <a:lnSpc>
                <a:spcPct val="150000"/>
              </a:lnSpc>
              <a:buClr>
                <a:schemeClr val="accent6"/>
              </a:buClr>
            </a:pPr>
            <a:r>
              <a:rPr lang="en-US" altLang="zh-CN" sz="2000" dirty="0">
                <a:cs typeface="Times New Roman" panose="02020603050405020304" pitchFamily="18" charset="0"/>
                <a:sym typeface="Symbol" panose="05050102010706020507" pitchFamily="18" charset="2"/>
              </a:rPr>
              <a:t> </a:t>
            </a:r>
            <a:r>
              <a:rPr lang="en-US" altLang="zh-CN" sz="2000" dirty="0">
                <a:cs typeface="Times New Roman" panose="02020603050405020304" pitchFamily="18" charset="0"/>
              </a:rPr>
              <a:t>A</a:t>
            </a:r>
            <a:r>
              <a:rPr kumimoji="0"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  </a:t>
            </a:r>
            <a:r>
              <a:rPr kumimoji="0" lang="en-US" altLang="zh-CN" sz="2000" dirty="0">
                <a:cs typeface="Times New Roman" panose="02020603050405020304" pitchFamily="18" charset="0"/>
                <a:sym typeface="Symbol" panose="05050102010706020507" pitchFamily="18" charset="2"/>
              </a:rPr>
              <a:t>B  </a:t>
            </a:r>
            <a:r>
              <a:rPr kumimoji="0" lang="zh-CN" altLang="en-US" sz="2000" dirty="0">
                <a:cs typeface="Times New Roman" panose="02020603050405020304" pitchFamily="18" charset="0"/>
                <a:sym typeface="Symbol" panose="05050102010706020507" pitchFamily="18" charset="2"/>
              </a:rPr>
              <a:t>称为其 </a:t>
            </a:r>
            <a:r>
              <a:rPr lang="zh-CN" altLang="en-US" sz="2000" b="1" dirty="0">
                <a:solidFill>
                  <a:srgbClr val="FF0000"/>
                </a:solidFill>
                <a:cs typeface="Times New Roman" panose="02020603050405020304" pitchFamily="18" charset="0"/>
              </a:rPr>
              <a:t>反换式</a:t>
            </a:r>
            <a:endParaRPr lang="en-US" altLang="zh-CN" sz="2000" b="1" dirty="0">
              <a:solidFill>
                <a:srgbClr val="FF0000"/>
              </a:solidFill>
              <a:cs typeface="Times New Roman" panose="02020603050405020304" pitchFamily="18" charset="0"/>
            </a:endParaRPr>
          </a:p>
          <a:p>
            <a:pPr marL="447675" indent="1169988" algn="just">
              <a:lnSpc>
                <a:spcPct val="150000"/>
              </a:lnSpc>
              <a:buClr>
                <a:schemeClr val="accent6"/>
              </a:buClr>
            </a:pPr>
            <a:r>
              <a:rPr lang="en-US" altLang="zh-CN" sz="2000" dirty="0">
                <a:cs typeface="Times New Roman" panose="02020603050405020304" pitchFamily="18" charset="0"/>
                <a:sym typeface="Symbol" panose="05050102010706020507" pitchFamily="18" charset="2"/>
              </a:rPr>
              <a:t> B</a:t>
            </a:r>
            <a:r>
              <a:rPr kumimoji="0"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  A</a:t>
            </a:r>
            <a:r>
              <a:rPr kumimoji="0" lang="en-US" altLang="zh-CN" sz="2000" dirty="0">
                <a:cs typeface="Times New Roman" panose="02020603050405020304" pitchFamily="18" charset="0"/>
                <a:sym typeface="Symbol" panose="05050102010706020507" pitchFamily="18" charset="2"/>
              </a:rPr>
              <a:t>  </a:t>
            </a:r>
            <a:r>
              <a:rPr kumimoji="0" lang="zh-CN" altLang="en-US" sz="2000" dirty="0">
                <a:cs typeface="Times New Roman" panose="02020603050405020304" pitchFamily="18" charset="0"/>
                <a:sym typeface="Symbol" panose="05050102010706020507" pitchFamily="18" charset="2"/>
              </a:rPr>
              <a:t>称为其 </a:t>
            </a:r>
            <a:r>
              <a:rPr lang="zh-CN" altLang="en-US" sz="2000" b="1" dirty="0">
                <a:solidFill>
                  <a:srgbClr val="FF0000"/>
                </a:solidFill>
                <a:cs typeface="Times New Roman" panose="02020603050405020304" pitchFamily="18" charset="0"/>
                <a:sym typeface="Symbol" panose="05050102010706020507" pitchFamily="18" charset="2"/>
              </a:rPr>
              <a:t>逆</a:t>
            </a:r>
            <a:r>
              <a:rPr lang="zh-CN" altLang="en-US" sz="2000" b="1" dirty="0">
                <a:solidFill>
                  <a:srgbClr val="FF0000"/>
                </a:solidFill>
                <a:cs typeface="Times New Roman" panose="02020603050405020304" pitchFamily="18" charset="0"/>
              </a:rPr>
              <a:t>反式</a:t>
            </a:r>
            <a:endParaRPr lang="en-US" altLang="zh-CN" sz="2000" b="1" dirty="0">
              <a:solidFill>
                <a:srgbClr val="FF0000"/>
              </a:solidFill>
              <a:cs typeface="Times New Roman" panose="02020603050405020304" pitchFamily="18" charset="0"/>
            </a:endParaRPr>
          </a:p>
          <a:p>
            <a:pPr marL="447675" indent="1169988" algn="just">
              <a:lnSpc>
                <a:spcPct val="150000"/>
              </a:lnSpc>
              <a:buClr>
                <a:schemeClr val="accent6"/>
              </a:buClr>
            </a:pPr>
            <a:r>
              <a:rPr kumimoji="0" lang="zh-CN" altLang="en-US" sz="2000" dirty="0">
                <a:cs typeface="Times New Roman" panose="02020603050405020304" pitchFamily="18" charset="0"/>
              </a:rPr>
              <a:t>它们之间存在如下关系：</a:t>
            </a:r>
            <a:endParaRPr kumimoji="0" lang="en-US" altLang="zh-CN" sz="2000" dirty="0">
              <a:cs typeface="Times New Roman" panose="02020603050405020304" pitchFamily="18" charset="0"/>
            </a:endParaRPr>
          </a:p>
          <a:p>
            <a:pPr marL="447675" indent="1169988" algn="just">
              <a:lnSpc>
                <a:spcPct val="150000"/>
              </a:lnSpc>
              <a:buClr>
                <a:schemeClr val="accent6"/>
              </a:buClr>
            </a:pPr>
            <a:r>
              <a:rPr lang="en-US" altLang="zh-CN" sz="2000" dirty="0">
                <a:cs typeface="Times New Roman" panose="02020603050405020304" pitchFamily="18" charset="0"/>
              </a:rPr>
              <a:t>A</a:t>
            </a:r>
            <a:r>
              <a:rPr kumimoji="0" lang="en-US" altLang="zh-CN" sz="2000" dirty="0">
                <a:cs typeface="Times New Roman" panose="02020603050405020304" pitchFamily="18" charset="0"/>
                <a:sym typeface="Symbol" panose="05050102010706020507" pitchFamily="18" charset="2"/>
              </a:rPr>
              <a:t>B</a:t>
            </a:r>
            <a:r>
              <a:rPr lang="en-US" altLang="zh-CN" sz="2000" dirty="0">
                <a:cs typeface="Times New Roman" panose="02020603050405020304" pitchFamily="18" charset="0"/>
                <a:sym typeface="Symbol" panose="05050102010706020507" pitchFamily="18" charset="2"/>
              </a:rPr>
              <a:t>   B</a:t>
            </a:r>
            <a:r>
              <a:rPr kumimoji="0"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  A</a:t>
            </a:r>
            <a:r>
              <a:rPr kumimoji="0" lang="en-US" altLang="zh-CN" sz="2000" dirty="0">
                <a:cs typeface="Times New Roman" panose="02020603050405020304" pitchFamily="18" charset="0"/>
                <a:sym typeface="Symbol" panose="05050102010706020507" pitchFamily="18" charset="2"/>
              </a:rPr>
              <a:t> </a:t>
            </a:r>
          </a:p>
          <a:p>
            <a:pPr marL="447675" indent="1169988" algn="just">
              <a:lnSpc>
                <a:spcPct val="150000"/>
              </a:lnSpc>
              <a:buClr>
                <a:schemeClr val="accent6"/>
              </a:buClr>
            </a:pPr>
            <a:r>
              <a:rPr lang="en-US" altLang="zh-CN" sz="2000" dirty="0">
                <a:cs typeface="Times New Roman" panose="02020603050405020304" pitchFamily="18" charset="0"/>
              </a:rPr>
              <a:t>B</a:t>
            </a:r>
            <a:r>
              <a:rPr kumimoji="0" lang="en-US" altLang="zh-CN" sz="2000" dirty="0">
                <a:cs typeface="Times New Roman" panose="02020603050405020304" pitchFamily="18" charset="0"/>
                <a:sym typeface="Symbol" panose="05050102010706020507" pitchFamily="18" charset="2"/>
              </a:rPr>
              <a:t> A</a:t>
            </a:r>
            <a:r>
              <a:rPr lang="en-US" altLang="zh-CN" sz="2000" dirty="0">
                <a:cs typeface="Times New Roman" panose="02020603050405020304" pitchFamily="18" charset="0"/>
                <a:sym typeface="Symbol" panose="05050102010706020507" pitchFamily="18" charset="2"/>
              </a:rPr>
              <a:t>   </a:t>
            </a:r>
            <a:r>
              <a:rPr lang="en-US" altLang="zh-CN" sz="2000" dirty="0">
                <a:cs typeface="Times New Roman" panose="02020603050405020304" pitchFamily="18" charset="0"/>
              </a:rPr>
              <a:t>A</a:t>
            </a:r>
            <a:r>
              <a:rPr kumimoji="0"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  </a:t>
            </a:r>
            <a:r>
              <a:rPr kumimoji="0" lang="en-US" altLang="zh-CN" sz="2000" dirty="0">
                <a:cs typeface="Times New Roman" panose="02020603050405020304" pitchFamily="18" charset="0"/>
                <a:sym typeface="Symbol" panose="05050102010706020507" pitchFamily="18" charset="2"/>
              </a:rPr>
              <a:t>B</a:t>
            </a:r>
          </a:p>
          <a:p>
            <a:pPr marL="447675" indent="1169988" algn="just">
              <a:lnSpc>
                <a:spcPct val="150000"/>
              </a:lnSpc>
              <a:buClr>
                <a:schemeClr val="accent6"/>
              </a:buClr>
            </a:pPr>
            <a:r>
              <a:rPr kumimoji="0" lang="zh-CN" altLang="en-US" sz="2000" dirty="0">
                <a:cs typeface="Times New Roman" panose="02020603050405020304" pitchFamily="18" charset="0"/>
                <a:sym typeface="Symbol" panose="05050102010706020507" pitchFamily="18" charset="2"/>
              </a:rPr>
              <a:t>因而 要证明 </a:t>
            </a:r>
            <a:r>
              <a:rPr lang="en-US" altLang="zh-CN" sz="2000" dirty="0">
                <a:cs typeface="Times New Roman" panose="02020603050405020304" pitchFamily="18" charset="0"/>
              </a:rPr>
              <a:t>A</a:t>
            </a:r>
            <a:r>
              <a:rPr kumimoji="0" lang="en-US" altLang="zh-CN" sz="2000" dirty="0">
                <a:cs typeface="Times New Roman" panose="02020603050405020304" pitchFamily="18" charset="0"/>
                <a:sym typeface="Symbol" panose="05050102010706020507" pitchFamily="18" charset="2"/>
              </a:rPr>
              <a:t>B </a:t>
            </a:r>
            <a:r>
              <a:rPr kumimoji="0" lang="zh-CN" altLang="en-US" sz="2000" dirty="0">
                <a:cs typeface="Times New Roman" panose="02020603050405020304" pitchFamily="18" charset="0"/>
                <a:sym typeface="Symbol" panose="05050102010706020507" pitchFamily="18" charset="2"/>
              </a:rPr>
              <a:t>只需证明 </a:t>
            </a:r>
            <a:r>
              <a:rPr lang="en-US" altLang="zh-CN" sz="2000" dirty="0">
                <a:cs typeface="Times New Roman" panose="02020603050405020304" pitchFamily="18" charset="0"/>
                <a:sym typeface="Symbol" panose="05050102010706020507" pitchFamily="18" charset="2"/>
              </a:rPr>
              <a:t> B</a:t>
            </a:r>
            <a:r>
              <a:rPr kumimoji="0" lang="en-US" altLang="zh-CN"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  A</a:t>
            </a:r>
            <a:r>
              <a:rPr lang="zh-CN" altLang="en-US" sz="2000" dirty="0">
                <a:cs typeface="Times New Roman" panose="02020603050405020304" pitchFamily="18" charset="0"/>
                <a:sym typeface="Symbol" panose="05050102010706020507" pitchFamily="18" charset="2"/>
              </a:rPr>
              <a:t>。</a:t>
            </a:r>
            <a:r>
              <a:rPr kumimoji="0" lang="zh-CN" altLang="en-US" sz="2000" dirty="0">
                <a:cs typeface="Times New Roman" panose="02020603050405020304" pitchFamily="18" charset="0"/>
                <a:sym typeface="Symbol" panose="05050102010706020507" pitchFamily="18" charset="2"/>
              </a:rPr>
              <a:t> </a:t>
            </a:r>
            <a:endParaRPr lang="en-US" altLang="zh-CN" sz="2000" dirty="0">
              <a:latin typeface="+mn-ea"/>
              <a:ea typeface="+mn-ea"/>
              <a:cs typeface="Times New Roman" panose="02020603050405020304" pitchFamily="18" charset="0"/>
            </a:endParaRPr>
          </a:p>
        </p:txBody>
      </p:sp>
    </p:spTree>
    <p:extLst>
      <p:ext uri="{BB962C8B-B14F-4D97-AF65-F5344CB8AC3E}">
        <p14:creationId xmlns:p14="http://schemas.microsoft.com/office/powerpoint/2010/main" val="271480609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79</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Text Box 2"/>
          <p:cNvSpPr txBox="1">
            <a:spLocks noChangeArrowheads="1"/>
          </p:cNvSpPr>
          <p:nvPr/>
        </p:nvSpPr>
        <p:spPr bwMode="auto">
          <a:xfrm>
            <a:off x="307213" y="774067"/>
            <a:ext cx="2836038" cy="40011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4"/>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bg1"/>
              </a:buClr>
              <a:buFont typeface="Wingdings" panose="05000000000000000000" pitchFamily="2" charset="2"/>
              <a:buChar char="&amp;"/>
            </a:pPr>
            <a:r>
              <a:rPr lang="zh-CN" altLang="en-US" sz="2000" b="1" dirty="0">
                <a:solidFill>
                  <a:schemeClr val="bg1"/>
                </a:solidFill>
                <a:latin typeface="宋体" panose="02010600030101010101" pitchFamily="2" charset="-122"/>
                <a:ea typeface="宋体" panose="02010600030101010101" pitchFamily="2" charset="-122"/>
                <a:cs typeface="Arial" panose="020B0604020202020204" pitchFamily="34" charset="0"/>
              </a:rPr>
              <a:t> 常用的蕴含式</a:t>
            </a:r>
          </a:p>
        </p:txBody>
      </p:sp>
      <p:graphicFrame>
        <p:nvGraphicFramePr>
          <p:cNvPr id="6" name="对象 5"/>
          <p:cNvGraphicFramePr>
            <a:graphicFrameLocks noChangeAspect="1"/>
          </p:cNvGraphicFramePr>
          <p:nvPr>
            <p:extLst>
              <p:ext uri="{D42A27DB-BD31-4B8C-83A1-F6EECF244321}">
                <p14:modId xmlns:p14="http://schemas.microsoft.com/office/powerpoint/2010/main" val="3437046676"/>
              </p:ext>
            </p:extLst>
          </p:nvPr>
        </p:nvGraphicFramePr>
        <p:xfrm>
          <a:off x="3588362" y="702199"/>
          <a:ext cx="3836254" cy="4677926"/>
        </p:xfrm>
        <a:graphic>
          <a:graphicData uri="http://schemas.openxmlformats.org/presentationml/2006/ole">
            <mc:AlternateContent xmlns:mc="http://schemas.openxmlformats.org/markup-compatibility/2006">
              <mc:Choice xmlns:v="urn:schemas-microsoft-com:vml" Requires="v">
                <p:oleObj spid="_x0000_s3087" name="工作表" r:id="rId5" imgW="4124405" imgH="5029115" progId="Excel.Sheet.12">
                  <p:embed/>
                </p:oleObj>
              </mc:Choice>
              <mc:Fallback>
                <p:oleObj name="工作表" r:id="rId5" imgW="4124405" imgH="5029115" progId="Excel.Sheet.12">
                  <p:embed/>
                  <p:pic>
                    <p:nvPicPr>
                      <p:cNvPr id="0" name=""/>
                      <p:cNvPicPr/>
                      <p:nvPr/>
                    </p:nvPicPr>
                    <p:blipFill>
                      <a:blip r:embed="rId6"/>
                      <a:stretch>
                        <a:fillRect/>
                      </a:stretch>
                    </p:blipFill>
                    <p:spPr>
                      <a:xfrm>
                        <a:off x="3588362" y="702199"/>
                        <a:ext cx="3836254" cy="4677926"/>
                      </a:xfrm>
                      <a:prstGeom prst="rect">
                        <a:avLst/>
                      </a:prstGeom>
                    </p:spPr>
                  </p:pic>
                </p:oleObj>
              </mc:Fallback>
            </mc:AlternateContent>
          </a:graphicData>
        </a:graphic>
      </p:graphicFrame>
    </p:spTree>
    <p:extLst>
      <p:ext uri="{BB962C8B-B14F-4D97-AF65-F5344CB8AC3E}">
        <p14:creationId xmlns:p14="http://schemas.microsoft.com/office/powerpoint/2010/main" val="284273716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339833" y="793293"/>
            <a:ext cx="9392745" cy="449341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a:bodyPr>
          <a:lstStyle/>
          <a:p>
            <a:pPr marL="0" indent="0" algn="just" fontAlgn="auto">
              <a:lnSpc>
                <a:spcPct val="170000"/>
              </a:lnSpc>
              <a:spcAft>
                <a:spcPts val="0"/>
              </a:spcAft>
              <a:buSzPct val="80000"/>
              <a:buNone/>
              <a:defRPr/>
            </a:pPr>
            <a:r>
              <a:rPr lang="zh-CN" altLang="en-US" sz="1900" b="1" dirty="0"/>
              <a:t>引入：复杂问题建模</a:t>
            </a:r>
            <a:endParaRPr lang="en-US" altLang="zh-CN" sz="1900" b="1" dirty="0"/>
          </a:p>
          <a:p>
            <a:pPr marL="0" indent="0" algn="just" fontAlgn="auto">
              <a:lnSpc>
                <a:spcPct val="170000"/>
              </a:lnSpc>
              <a:spcAft>
                <a:spcPts val="0"/>
              </a:spcAft>
              <a:buSzPct val="80000"/>
              <a:buNone/>
              <a:defRPr/>
            </a:pPr>
            <a:r>
              <a:rPr lang="zh-CN" altLang="en-US" sz="1900" dirty="0"/>
              <a:t>图深度学习（视觉、药物、社交</a:t>
            </a:r>
            <a:r>
              <a:rPr lang="en-US" altLang="zh-CN" sz="1900" dirty="0"/>
              <a:t>……</a:t>
            </a:r>
            <a:r>
              <a:rPr lang="zh-CN" altLang="en-US" sz="1900" dirty="0"/>
              <a:t>）</a:t>
            </a:r>
            <a:endParaRPr lang="en-US" altLang="zh-CN" sz="1900" dirty="0"/>
          </a:p>
          <a:p>
            <a:pPr marL="0" indent="0" algn="just" fontAlgn="auto">
              <a:lnSpc>
                <a:spcPct val="170000"/>
              </a:lnSpc>
              <a:spcAft>
                <a:spcPts val="0"/>
              </a:spcAft>
              <a:buSzPct val="80000"/>
              <a:buNone/>
              <a:defRPr/>
            </a:pPr>
            <a:endParaRPr lang="en-US" altLang="zh-CN" sz="1900" b="1" dirty="0"/>
          </a:p>
          <a:p>
            <a:pPr marL="0" indent="0" algn="just" fontAlgn="auto">
              <a:lnSpc>
                <a:spcPct val="170000"/>
              </a:lnSpc>
              <a:spcAft>
                <a:spcPts val="0"/>
              </a:spcAft>
              <a:buSzPct val="80000"/>
              <a:buNone/>
              <a:defRPr/>
            </a:pPr>
            <a:endParaRPr lang="en-US" altLang="zh-CN" sz="1900" b="1" dirty="0"/>
          </a:p>
          <a:p>
            <a:pPr marL="0" indent="0" algn="just" fontAlgn="auto">
              <a:lnSpc>
                <a:spcPct val="170000"/>
              </a:lnSpc>
              <a:spcAft>
                <a:spcPts val="0"/>
              </a:spcAft>
              <a:buSzPct val="80000"/>
              <a:buNone/>
              <a:defRPr/>
            </a:pPr>
            <a:endParaRPr lang="en-US" altLang="zh-CN" sz="1900" b="1" dirty="0"/>
          </a:p>
          <a:p>
            <a:pPr marL="0" indent="0" algn="just" fontAlgn="auto">
              <a:lnSpc>
                <a:spcPct val="170000"/>
              </a:lnSpc>
              <a:spcAft>
                <a:spcPts val="0"/>
              </a:spcAft>
              <a:buSzPct val="80000"/>
              <a:buNone/>
              <a:defRPr/>
            </a:pPr>
            <a:endParaRPr lang="en-US" altLang="zh-CN" sz="1900" b="1" dirty="0"/>
          </a:p>
          <a:p>
            <a:pPr marL="0" indent="0" algn="just" fontAlgn="auto">
              <a:lnSpc>
                <a:spcPct val="170000"/>
              </a:lnSpc>
              <a:spcAft>
                <a:spcPts val="0"/>
              </a:spcAft>
              <a:buSzPct val="80000"/>
              <a:buNone/>
              <a:defRPr/>
            </a:pPr>
            <a:endParaRPr lang="en-US" altLang="zh-CN" sz="1900" b="1" dirty="0"/>
          </a:p>
          <a:p>
            <a:pPr marL="0" indent="0" algn="just" fontAlgn="auto">
              <a:lnSpc>
                <a:spcPct val="170000"/>
              </a:lnSpc>
              <a:spcAft>
                <a:spcPts val="0"/>
              </a:spcAft>
              <a:buSzPct val="80000"/>
              <a:buNone/>
              <a:defRPr/>
            </a:pPr>
            <a:r>
              <a:rPr lang="zh-CN" altLang="en-US" sz="1900" b="1" dirty="0"/>
              <a:t>     行人轨迹预测</a:t>
            </a:r>
            <a:r>
              <a:rPr lang="en-US" altLang="zh-CN" sz="1900" b="1" dirty="0"/>
              <a:t>			       </a:t>
            </a:r>
            <a:r>
              <a:rPr lang="zh-CN" altLang="en-US" sz="1900" b="1" dirty="0"/>
              <a:t>药物设计                                  作者关系                           </a:t>
            </a:r>
            <a:endParaRPr lang="en-US" altLang="zh-CN" sz="1900" b="1" dirty="0"/>
          </a:p>
          <a:p>
            <a:pPr marL="0" indent="0" algn="just" fontAlgn="auto">
              <a:lnSpc>
                <a:spcPct val="170000"/>
              </a:lnSpc>
              <a:spcAft>
                <a:spcPts val="0"/>
              </a:spcAft>
              <a:buSzPct val="80000"/>
              <a:buNone/>
              <a:defRPr/>
            </a:pPr>
            <a:endParaRPr lang="en-US" altLang="zh-CN" sz="1900" b="1" dirty="0"/>
          </a:p>
          <a:p>
            <a:pPr marL="0" indent="0" algn="just" fontAlgn="auto">
              <a:lnSpc>
                <a:spcPct val="170000"/>
              </a:lnSpc>
              <a:spcAft>
                <a:spcPts val="0"/>
              </a:spcAft>
              <a:buSzPct val="80000"/>
              <a:buNone/>
              <a:defRPr/>
            </a:pPr>
            <a:endParaRPr lang="en-US" altLang="zh-CN" sz="1900" b="1" dirty="0"/>
          </a:p>
          <a:p>
            <a:pPr marL="0" indent="0" algn="just" fontAlgn="auto">
              <a:lnSpc>
                <a:spcPct val="170000"/>
              </a:lnSpc>
              <a:spcAft>
                <a:spcPts val="0"/>
              </a:spcAft>
              <a:buSzPct val="80000"/>
              <a:buNone/>
              <a:defRPr/>
            </a:pPr>
            <a:endParaRPr lang="en-US" altLang="zh-CN" sz="1900" dirty="0"/>
          </a:p>
          <a:p>
            <a:pPr marL="0" indent="0" algn="just" fontAlgn="auto">
              <a:lnSpc>
                <a:spcPct val="170000"/>
              </a:lnSpc>
              <a:spcAft>
                <a:spcPts val="0"/>
              </a:spcAft>
              <a:buSzPct val="80000"/>
              <a:buNone/>
              <a:defRPr/>
            </a:pPr>
            <a:endParaRPr lang="en-US" altLang="zh-CN" sz="2100" dirty="0"/>
          </a:p>
          <a:p>
            <a:pPr marL="268287" indent="0" algn="just" fontAlgn="auto">
              <a:lnSpc>
                <a:spcPct val="150000"/>
              </a:lnSpc>
              <a:spcAft>
                <a:spcPts val="0"/>
              </a:spcAft>
              <a:buClr>
                <a:srgbClr val="7030A0"/>
              </a:buClr>
              <a:buSzPct val="80000"/>
              <a:buNone/>
              <a:defRPr/>
            </a:pPr>
            <a:endParaRPr lang="zh-CN" altLang="zh-CN" sz="2100" dirty="0"/>
          </a:p>
          <a:p>
            <a:pPr marL="717550" indent="-449263" algn="just" fontAlgn="auto">
              <a:lnSpc>
                <a:spcPct val="150000"/>
              </a:lnSpc>
              <a:spcAft>
                <a:spcPts val="0"/>
              </a:spcAft>
              <a:buClr>
                <a:srgbClr val="7030A0"/>
              </a:buClr>
              <a:buSzPct val="80000"/>
              <a:buFont typeface="Wingdings" panose="05000000000000000000" pitchFamily="2" charset="2"/>
              <a:buChar char="n"/>
              <a:defRPr/>
            </a:pPr>
            <a:endParaRPr lang="zh-CN" altLang="zh-CN" sz="3600" b="1" dirty="0">
              <a:solidFill>
                <a:srgbClr val="3366FF"/>
              </a:solidFill>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8</a:t>
            </a:fld>
            <a:endParaRPr lang="zh-CN" altLang="en-US" dirty="0"/>
          </a:p>
        </p:txBody>
      </p:sp>
      <p:sp>
        <p:nvSpPr>
          <p:cNvPr id="4" name="文本框 3"/>
          <p:cNvSpPr txBox="1"/>
          <p:nvPr/>
        </p:nvSpPr>
        <p:spPr>
          <a:xfrm>
            <a:off x="1534508" y="126595"/>
            <a:ext cx="1660635" cy="492443"/>
          </a:xfrm>
          <a:prstGeom prst="rect">
            <a:avLst/>
          </a:prstGeom>
          <a:noFill/>
        </p:spPr>
        <p:txBody>
          <a:bodyPr wrap="square" rtlCol="0">
            <a:spAutoFit/>
          </a:bodyPr>
          <a:lstStyle/>
          <a:p>
            <a:r>
              <a:rPr lang="en-US" altLang="zh-CN" dirty="0">
                <a:solidFill>
                  <a:schemeClr val="bg1"/>
                </a:solidFill>
              </a:rPr>
              <a:t>——</a:t>
            </a:r>
            <a:r>
              <a:rPr lang="zh-CN" altLang="en-US" sz="2600" b="1" dirty="0">
                <a:solidFill>
                  <a:schemeClr val="bg1"/>
                </a:solidFill>
              </a:rPr>
              <a:t>引言</a:t>
            </a:r>
          </a:p>
        </p:txBody>
      </p:sp>
      <p:pic>
        <p:nvPicPr>
          <p:cNvPr id="8" name="图片 7">
            <a:extLst>
              <a:ext uri="{FF2B5EF4-FFF2-40B4-BE49-F238E27FC236}">
                <a16:creationId xmlns:a16="http://schemas.microsoft.com/office/drawing/2014/main" id="{9B28BDDE-2554-4D37-B1F8-6A89A9ADCE8B}"/>
              </a:ext>
            </a:extLst>
          </p:cNvPr>
          <p:cNvPicPr>
            <a:picLocks noChangeAspect="1"/>
          </p:cNvPicPr>
          <p:nvPr/>
        </p:nvPicPr>
        <p:blipFill>
          <a:blip r:embed="rId3"/>
          <a:stretch>
            <a:fillRect/>
          </a:stretch>
        </p:blipFill>
        <p:spPr>
          <a:xfrm>
            <a:off x="241144" y="2250516"/>
            <a:ext cx="3207572" cy="2381035"/>
          </a:xfrm>
          <a:prstGeom prst="rect">
            <a:avLst/>
          </a:prstGeom>
        </p:spPr>
      </p:pic>
      <p:pic>
        <p:nvPicPr>
          <p:cNvPr id="17" name="图片 16">
            <a:extLst>
              <a:ext uri="{FF2B5EF4-FFF2-40B4-BE49-F238E27FC236}">
                <a16:creationId xmlns:a16="http://schemas.microsoft.com/office/drawing/2014/main" id="{01225DFC-64F5-47D6-A746-B04C22FB329E}"/>
              </a:ext>
            </a:extLst>
          </p:cNvPr>
          <p:cNvPicPr>
            <a:picLocks noChangeAspect="1"/>
          </p:cNvPicPr>
          <p:nvPr/>
        </p:nvPicPr>
        <p:blipFill>
          <a:blip r:embed="rId4"/>
          <a:stretch>
            <a:fillRect/>
          </a:stretch>
        </p:blipFill>
        <p:spPr>
          <a:xfrm>
            <a:off x="4232200" y="2090057"/>
            <a:ext cx="2144571" cy="2541494"/>
          </a:xfrm>
          <a:prstGeom prst="rect">
            <a:avLst/>
          </a:prstGeom>
        </p:spPr>
      </p:pic>
      <p:pic>
        <p:nvPicPr>
          <p:cNvPr id="12" name="图片 11">
            <a:extLst>
              <a:ext uri="{FF2B5EF4-FFF2-40B4-BE49-F238E27FC236}">
                <a16:creationId xmlns:a16="http://schemas.microsoft.com/office/drawing/2014/main" id="{44128FD9-4CD1-462B-9E7F-8BE69E4B90AB}"/>
              </a:ext>
            </a:extLst>
          </p:cNvPr>
          <p:cNvPicPr>
            <a:picLocks noChangeAspect="1"/>
          </p:cNvPicPr>
          <p:nvPr/>
        </p:nvPicPr>
        <p:blipFill>
          <a:blip r:embed="rId5"/>
          <a:stretch>
            <a:fillRect/>
          </a:stretch>
        </p:blipFill>
        <p:spPr>
          <a:xfrm>
            <a:off x="7045972" y="2090058"/>
            <a:ext cx="2297813" cy="2541494"/>
          </a:xfrm>
          <a:prstGeom prst="rect">
            <a:avLst/>
          </a:prstGeom>
        </p:spPr>
      </p:pic>
    </p:spTree>
    <p:extLst>
      <p:ext uri="{BB962C8B-B14F-4D97-AF65-F5344CB8AC3E}">
        <p14:creationId xmlns:p14="http://schemas.microsoft.com/office/powerpoint/2010/main" val="191301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250"/>
                                  </p:stCondLst>
                                  <p:childTnLst>
                                    <p:set>
                                      <p:cBhvr>
                                        <p:cTn id="13" dur="1" fill="hold">
                                          <p:stCondLst>
                                            <p:cond delay="0"/>
                                          </p:stCondLst>
                                        </p:cTn>
                                        <p:tgtEl>
                                          <p:spTgt spid="1198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80</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8" name="矩形 7"/>
          <p:cNvSpPr/>
          <p:nvPr/>
        </p:nvSpPr>
        <p:spPr>
          <a:xfrm>
            <a:off x="517524" y="812367"/>
            <a:ext cx="9436101" cy="3323987"/>
          </a:xfrm>
          <a:prstGeom prst="rect">
            <a:avLst/>
          </a:prstGeom>
        </p:spPr>
        <p:txBody>
          <a:bodyPr wrap="square">
            <a:spAutoFit/>
          </a:bodyPr>
          <a:lstStyle/>
          <a:p>
            <a:pPr marL="1619250" indent="-1619250">
              <a:lnSpc>
                <a:spcPct val="150000"/>
              </a:lnSpc>
            </a:pP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定理</a:t>
            </a:r>
            <a:r>
              <a:rPr lang="en-US" altLang="zh-CN" sz="2000" b="1" dirty="0">
                <a:latin typeface="Times New Roman" panose="02020603050405020304" pitchFamily="18" charset="0"/>
                <a:cs typeface="Times New Roman" panose="02020603050405020304" pitchFamily="18" charset="0"/>
              </a:rPr>
              <a:t>1-5.3</a:t>
            </a:r>
            <a:r>
              <a:rPr lang="en-US" altLang="zh-CN" sz="2000"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设 </a:t>
            </a:r>
            <a:r>
              <a:rPr lang="en-US" altLang="zh-CN" sz="2000" b="1" dirty="0">
                <a:latin typeface="Times New Roman" panose="02020603050405020304" pitchFamily="18" charset="0"/>
                <a:cs typeface="Times New Roman" panose="02020603050405020304" pitchFamily="18" charset="0"/>
              </a:rPr>
              <a:t>A</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B</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是任意两个命题公式，</a:t>
            </a:r>
            <a:r>
              <a:rPr lang="en-US" altLang="zh-CN" sz="2000" b="1" dirty="0">
                <a:latin typeface="Times New Roman" panose="02020603050405020304" pitchFamily="18" charset="0"/>
                <a:cs typeface="Times New Roman" panose="02020603050405020304" pitchFamily="18" charset="0"/>
              </a:rPr>
              <a:t>A</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  B </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的 </a:t>
            </a:r>
            <a:r>
              <a:rPr lang="zh-CN" altLang="en-US"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充要条件</a:t>
            </a:r>
            <a:r>
              <a:rPr lang="zh-CN" altLang="en-US" sz="2000" b="1"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  </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是</a:t>
            </a:r>
            <a:endParaRPr lang="en-US" altLang="zh-CN" sz="2000" dirty="0">
              <a:latin typeface="Times New Roman" panose="02020603050405020304" pitchFamily="18" charset="0"/>
              <a:cs typeface="Times New Roman" panose="02020603050405020304" pitchFamily="18" charset="0"/>
              <a:sym typeface="Symbol" panose="05050102010706020507" pitchFamily="18" charset="2"/>
            </a:endParaRPr>
          </a:p>
          <a:p>
            <a:pPr marL="1619250" indent="-1588">
              <a:lnSpc>
                <a:spcPct val="150000"/>
              </a:lnSpc>
            </a:pP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b="1" dirty="0">
                <a:latin typeface="Times New Roman" panose="02020603050405020304" pitchFamily="18" charset="0"/>
                <a:cs typeface="Times New Roman" panose="02020603050405020304" pitchFamily="18" charset="0"/>
              </a:rPr>
              <a:t>A</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  B </a:t>
            </a:r>
            <a:r>
              <a:rPr lang="zh-CN" altLang="en-US" sz="2000" b="1" dirty="0">
                <a:latin typeface="Times New Roman" panose="02020603050405020304" pitchFamily="18" charset="0"/>
                <a:cs typeface="Times New Roman" panose="02020603050405020304" pitchFamily="18" charset="0"/>
                <a:sym typeface="Symbol" panose="05050102010706020507" pitchFamily="18" charset="2"/>
              </a:rPr>
              <a:t>且 </a:t>
            </a:r>
            <a:r>
              <a:rPr lang="en-US" altLang="zh-CN" sz="2000" b="1" dirty="0">
                <a:latin typeface="Times New Roman" panose="02020603050405020304" pitchFamily="18" charset="0"/>
                <a:cs typeface="Times New Roman" panose="02020603050405020304" pitchFamily="18" charset="0"/>
              </a:rPr>
              <a:t>B</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  A</a:t>
            </a:r>
            <a:r>
              <a:rPr lang="zh-CN" altLang="en-US" sz="2000" b="1" dirty="0">
                <a:latin typeface="Times New Roman" panose="02020603050405020304" pitchFamily="18" charset="0"/>
                <a:cs typeface="Times New Roman" panose="02020603050405020304" pitchFamily="18" charset="0"/>
                <a:sym typeface="Symbol" panose="05050102010706020507" pitchFamily="18" charset="2"/>
              </a:rPr>
              <a:t>。</a:t>
            </a:r>
            <a:endParaRPr lang="en-US" altLang="zh-CN" sz="2000" b="1" dirty="0">
              <a:latin typeface="Times New Roman" panose="02020603050405020304" pitchFamily="18" charset="0"/>
              <a:cs typeface="Times New Roman" panose="02020603050405020304" pitchFamily="18" charset="0"/>
              <a:sym typeface="Symbol" panose="05050102010706020507" pitchFamily="18" charset="2"/>
            </a:endParaRPr>
          </a:p>
          <a:p>
            <a:pPr marL="1619250" indent="-1619250">
              <a:lnSpc>
                <a:spcPct val="150000"/>
              </a:lnSpc>
            </a:pPr>
            <a:r>
              <a:rPr lang="en-US" altLang="zh-CN" sz="2000" b="1"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000" b="1"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证明</a:t>
            </a:r>
            <a:r>
              <a:rPr lang="en-US" altLang="zh-CN" sz="2000" b="1"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  </a:t>
            </a:r>
            <a:r>
              <a:rPr lang="zh-CN" altLang="en-US" sz="2000" b="1" dirty="0">
                <a:latin typeface="Times New Roman" panose="02020603050405020304" pitchFamily="18" charset="0"/>
                <a:cs typeface="Times New Roman" panose="02020603050405020304" pitchFamily="18" charset="0"/>
                <a:sym typeface="Symbol" panose="05050102010706020507" pitchFamily="18" charset="2"/>
              </a:rPr>
              <a:t>由于 </a:t>
            </a:r>
            <a:r>
              <a:rPr lang="en-US" altLang="zh-CN" sz="2000" dirty="0">
                <a:latin typeface="Times New Roman" panose="02020603050405020304" pitchFamily="18" charset="0"/>
                <a:cs typeface="Times New Roman" panose="02020603050405020304" pitchFamily="18" charset="0"/>
              </a:rPr>
              <a:t>A↔B </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rPr>
              <a:t> (A</a:t>
            </a:r>
            <a:r>
              <a:rPr lang="en-US" altLang="zh-CN" sz="2000" dirty="0">
                <a:latin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B)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cs typeface="Times New Roman" panose="02020603050405020304" pitchFamily="18" charset="0"/>
              </a:rPr>
              <a:t>( B</a:t>
            </a:r>
            <a:r>
              <a:rPr lang="en-US" altLang="zh-CN" sz="2000" dirty="0">
                <a:latin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a:t>
            </a:r>
            <a:endParaRPr lang="en-US" altLang="zh-CN" sz="2000" b="1" dirty="0">
              <a:latin typeface="Times New Roman" panose="02020603050405020304" pitchFamily="18" charset="0"/>
              <a:cs typeface="Times New Roman" panose="02020603050405020304" pitchFamily="18" charset="0"/>
              <a:sym typeface="Symbol" panose="05050102010706020507" pitchFamily="18" charset="2"/>
            </a:endParaRPr>
          </a:p>
          <a:p>
            <a:pPr marL="1619250" indent="-1619250">
              <a:lnSpc>
                <a:spcPct val="150000"/>
              </a:lnSpc>
            </a:pP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性质</a:t>
            </a:r>
            <a:r>
              <a:rPr lang="en-US" altLang="zh-CN" sz="2000" b="1"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若</a:t>
            </a:r>
            <a:r>
              <a:rPr lang="en-US" altLang="zh-CN" sz="2000" b="1" dirty="0">
                <a:latin typeface="Times New Roman" panose="02020603050405020304" pitchFamily="18" charset="0"/>
                <a:cs typeface="Times New Roman" panose="02020603050405020304" pitchFamily="18" charset="0"/>
              </a:rPr>
              <a:t>A</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  B  </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且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 </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是永真式，则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B</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也是永真式。</a:t>
            </a:r>
            <a:endParaRPr lang="zh-CN" altLang="en-US" sz="2000" dirty="0">
              <a:latin typeface="Times New Roman" panose="02020603050405020304" pitchFamily="18" charset="0"/>
              <a:cs typeface="Times New Roman" panose="02020603050405020304" pitchFamily="18" charset="0"/>
            </a:endParaRPr>
          </a:p>
          <a:p>
            <a:pPr>
              <a:lnSpc>
                <a:spcPct val="150000"/>
              </a:lnSpc>
            </a:pP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性质</a:t>
            </a:r>
            <a:r>
              <a:rPr lang="en-US" altLang="zh-CN" sz="2000" b="1"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若</a:t>
            </a:r>
            <a:r>
              <a:rPr lang="en-US" altLang="zh-CN" sz="2000" b="1" dirty="0">
                <a:latin typeface="Times New Roman" panose="02020603050405020304" pitchFamily="18" charset="0"/>
                <a:cs typeface="Times New Roman" panose="02020603050405020304" pitchFamily="18" charset="0"/>
              </a:rPr>
              <a:t>A</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  B  </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且 </a:t>
            </a:r>
            <a:r>
              <a:rPr lang="en-US" altLang="zh-CN" sz="2000" b="1" dirty="0">
                <a:latin typeface="Times New Roman" panose="02020603050405020304" pitchFamily="18" charset="0"/>
                <a:cs typeface="Times New Roman" panose="02020603050405020304" pitchFamily="18" charset="0"/>
              </a:rPr>
              <a:t>B</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  C</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，则 </a:t>
            </a:r>
            <a:r>
              <a:rPr lang="en-US" altLang="zh-CN" sz="2000" b="1" dirty="0">
                <a:latin typeface="Times New Roman" panose="02020603050405020304" pitchFamily="18" charset="0"/>
                <a:cs typeface="Times New Roman" panose="02020603050405020304" pitchFamily="18" charset="0"/>
              </a:rPr>
              <a:t>A</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  C </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a:t>
            </a:r>
            <a:endParaRPr lang="zh-CN" altLang="en-US" sz="2000" dirty="0">
              <a:latin typeface="Times New Roman" panose="02020603050405020304" pitchFamily="18" charset="0"/>
              <a:cs typeface="Times New Roman" panose="02020603050405020304" pitchFamily="18" charset="0"/>
            </a:endParaRPr>
          </a:p>
          <a:p>
            <a:pPr marL="1619250" indent="-1619250">
              <a:lnSpc>
                <a:spcPct val="150000"/>
              </a:lnSpc>
            </a:pP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性质</a:t>
            </a:r>
            <a:r>
              <a:rPr lang="en-US" altLang="zh-CN" sz="2000" b="1"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若</a:t>
            </a:r>
            <a:r>
              <a:rPr lang="en-US" altLang="zh-CN" sz="2000" b="1" dirty="0">
                <a:latin typeface="Times New Roman" panose="02020603050405020304" pitchFamily="18" charset="0"/>
                <a:cs typeface="Times New Roman" panose="02020603050405020304" pitchFamily="18" charset="0"/>
              </a:rPr>
              <a:t>A</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  B  </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且 </a:t>
            </a:r>
            <a:r>
              <a:rPr lang="en-US" altLang="zh-CN" sz="2000" b="1" dirty="0">
                <a:latin typeface="Times New Roman" panose="02020603050405020304" pitchFamily="18" charset="0"/>
                <a:cs typeface="Times New Roman" panose="02020603050405020304" pitchFamily="18" charset="0"/>
              </a:rPr>
              <a:t>A</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  C</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，则 </a:t>
            </a:r>
            <a:r>
              <a:rPr lang="en-US" altLang="zh-CN" sz="2000" b="1" dirty="0">
                <a:latin typeface="Times New Roman" panose="02020603050405020304" pitchFamily="18" charset="0"/>
                <a:cs typeface="Times New Roman" panose="02020603050405020304" pitchFamily="18" charset="0"/>
              </a:rPr>
              <a:t>A</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  B  C </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cs typeface="Times New Roman" panose="02020603050405020304" pitchFamily="18" charset="0"/>
              </a:rPr>
              <a:t> </a:t>
            </a:r>
          </a:p>
          <a:p>
            <a:pPr marL="1619250" indent="-1619250">
              <a:lnSpc>
                <a:spcPct val="150000"/>
              </a:lnSpc>
            </a:pP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性质</a:t>
            </a:r>
            <a:r>
              <a:rPr lang="en-US" altLang="zh-CN" sz="2000" b="1" dirty="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若</a:t>
            </a:r>
            <a:r>
              <a:rPr lang="en-US" altLang="zh-CN" sz="2000" b="1" dirty="0">
                <a:latin typeface="Times New Roman" panose="02020603050405020304" pitchFamily="18" charset="0"/>
                <a:cs typeface="Times New Roman" panose="02020603050405020304" pitchFamily="18" charset="0"/>
              </a:rPr>
              <a:t>A</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  C  </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且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B</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  C</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，则 </a:t>
            </a:r>
            <a:r>
              <a:rPr lang="en-US" altLang="zh-CN" sz="2000" b="1" dirty="0">
                <a:latin typeface="Times New Roman" panose="02020603050405020304" pitchFamily="18" charset="0"/>
                <a:cs typeface="Times New Roman" panose="02020603050405020304" pitchFamily="18" charset="0"/>
              </a:rPr>
              <a:t>A</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  B  C </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166770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81</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8" name="矩形 7"/>
          <p:cNvSpPr/>
          <p:nvPr/>
        </p:nvSpPr>
        <p:spPr>
          <a:xfrm>
            <a:off x="361216" y="697191"/>
            <a:ext cx="9436101" cy="4708981"/>
          </a:xfrm>
          <a:prstGeom prst="rect">
            <a:avLst/>
          </a:prstGeom>
        </p:spPr>
        <p:txBody>
          <a:bodyPr wrap="square">
            <a:spAutoFit/>
          </a:bodyPr>
          <a:lstStyle/>
          <a:p>
            <a:pPr marL="1619250" indent="-1619250">
              <a:lnSpc>
                <a:spcPct val="150000"/>
              </a:lnSpc>
            </a:pPr>
            <a:r>
              <a:rPr lang="en-US" altLang="zh-CN" b="1"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b="1"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习题</a:t>
            </a:r>
            <a:r>
              <a:rPr lang="en-US" altLang="zh-CN" b="1"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1】 </a:t>
            </a:r>
          </a:p>
          <a:p>
            <a:pPr marL="1619250" indent="-1079500">
              <a:lnSpc>
                <a:spcPct val="150000"/>
              </a:lnSpc>
            </a:pPr>
            <a:r>
              <a:rPr lang="zh-CN" altLang="en-US"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sym typeface="Symbol" panose="05050102010706020507" pitchFamily="18" charset="2"/>
              </a:rPr>
              <a:t>1</a:t>
            </a:r>
            <a:r>
              <a:rPr lang="zh-CN" altLang="en-US" dirty="0">
                <a:latin typeface="Times New Roman" panose="02020603050405020304" pitchFamily="18" charset="0"/>
                <a:cs typeface="Times New Roman" panose="02020603050405020304" pitchFamily="18" charset="0"/>
                <a:sym typeface="Symbol" panose="05050102010706020507" pitchFamily="18" charset="2"/>
              </a:rPr>
              <a:t>）如果 </a:t>
            </a:r>
            <a:r>
              <a:rPr lang="en-US" altLang="zh-CN" dirty="0">
                <a:latin typeface="Times New Roman" panose="02020603050405020304" pitchFamily="18" charset="0"/>
                <a:cs typeface="Times New Roman" panose="02020603050405020304" pitchFamily="18" charset="0"/>
              </a:rPr>
              <a:t>A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rPr>
              <a:t>C </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B ˄ C  </a:t>
            </a:r>
            <a:r>
              <a:rPr lang="zh-CN" altLang="en-US" dirty="0">
                <a:latin typeface="Times New Roman" panose="02020603050405020304" pitchFamily="18" charset="0"/>
                <a:cs typeface="Times New Roman" panose="02020603050405020304" pitchFamily="18" charset="0"/>
              </a:rPr>
              <a:t>是否有 </a:t>
            </a:r>
            <a:r>
              <a:rPr lang="en-US" altLang="zh-CN" dirty="0">
                <a:latin typeface="Times New Roman" panose="02020603050405020304" pitchFamily="18" charset="0"/>
                <a:cs typeface="Times New Roman" panose="02020603050405020304" pitchFamily="18" charset="0"/>
              </a:rPr>
              <a:t>A </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B</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1619250" indent="-1079500">
              <a:lnSpc>
                <a:spcPct val="150000"/>
              </a:lnSpc>
            </a:pPr>
            <a:r>
              <a:rPr lang="zh-CN" altLang="en-US"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sym typeface="Symbol" panose="05050102010706020507" pitchFamily="18" charset="2"/>
              </a:rPr>
              <a:t>2</a:t>
            </a:r>
            <a:r>
              <a:rPr lang="zh-CN" altLang="en-US" dirty="0">
                <a:latin typeface="Times New Roman" panose="02020603050405020304" pitchFamily="18" charset="0"/>
                <a:cs typeface="Times New Roman" panose="02020603050405020304" pitchFamily="18" charset="0"/>
                <a:sym typeface="Symbol" panose="05050102010706020507" pitchFamily="18" charset="2"/>
              </a:rPr>
              <a:t>）如果 </a:t>
            </a:r>
            <a:r>
              <a:rPr lang="en-US" altLang="zh-CN" dirty="0">
                <a:latin typeface="Times New Roman" panose="02020603050405020304" pitchFamily="18" charset="0"/>
                <a:cs typeface="Times New Roman" panose="02020603050405020304" pitchFamily="18" charset="0"/>
              </a:rPr>
              <a:t>A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rPr>
              <a:t>C </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B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C  </a:t>
            </a:r>
            <a:r>
              <a:rPr lang="zh-CN" altLang="en-US" dirty="0">
                <a:latin typeface="Times New Roman" panose="02020603050405020304" pitchFamily="18" charset="0"/>
                <a:cs typeface="Times New Roman" panose="02020603050405020304" pitchFamily="18" charset="0"/>
              </a:rPr>
              <a:t>是否有 </a:t>
            </a:r>
            <a:r>
              <a:rPr lang="en-US" altLang="zh-CN" dirty="0">
                <a:latin typeface="Times New Roman" panose="02020603050405020304" pitchFamily="18" charset="0"/>
                <a:cs typeface="Times New Roman" panose="02020603050405020304" pitchFamily="18" charset="0"/>
              </a:rPr>
              <a:t>A </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B</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1619250" indent="-1079500">
              <a:lnSpc>
                <a:spcPct val="150000"/>
              </a:lnSpc>
            </a:pPr>
            <a:r>
              <a:rPr lang="zh-CN" altLang="en-US"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sym typeface="Symbol" panose="05050102010706020507" pitchFamily="18" charset="2"/>
              </a:rPr>
              <a:t>3</a:t>
            </a:r>
            <a:r>
              <a:rPr lang="zh-CN" altLang="en-US" dirty="0">
                <a:latin typeface="Times New Roman" panose="02020603050405020304" pitchFamily="18" charset="0"/>
                <a:cs typeface="Times New Roman" panose="02020603050405020304" pitchFamily="18" charset="0"/>
                <a:sym typeface="Symbol" panose="05050102010706020507" pitchFamily="18" charset="2"/>
              </a:rPr>
              <a:t>）如果 </a:t>
            </a:r>
            <a:r>
              <a:rPr lang="en-US" altLang="zh-CN" dirty="0">
                <a:latin typeface="Times New Roman" panose="02020603050405020304" pitchFamily="18" charset="0"/>
                <a:cs typeface="Times New Roman" panose="02020603050405020304" pitchFamily="18" charset="0"/>
              </a:rPr>
              <a:t>A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rPr>
              <a:t>C </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B ˄ C  </a:t>
            </a:r>
            <a:r>
              <a:rPr lang="zh-CN" altLang="en-US" dirty="0">
                <a:latin typeface="Times New Roman" panose="02020603050405020304" pitchFamily="18" charset="0"/>
                <a:cs typeface="Times New Roman" panose="02020603050405020304" pitchFamily="18" charset="0"/>
              </a:rPr>
              <a:t>且 </a:t>
            </a:r>
            <a:r>
              <a:rPr lang="en-US" altLang="zh-CN" dirty="0">
                <a:latin typeface="Times New Roman" panose="02020603050405020304" pitchFamily="18" charset="0"/>
                <a:cs typeface="Times New Roman" panose="02020603050405020304" pitchFamily="18" charset="0"/>
              </a:rPr>
              <a:t>A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rPr>
              <a:t>C </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B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C  </a:t>
            </a:r>
            <a:r>
              <a:rPr lang="zh-CN" altLang="en-US" dirty="0">
                <a:latin typeface="Times New Roman" panose="02020603050405020304" pitchFamily="18" charset="0"/>
                <a:cs typeface="Times New Roman" panose="02020603050405020304" pitchFamily="18" charset="0"/>
              </a:rPr>
              <a:t>是否有 </a:t>
            </a:r>
            <a:r>
              <a:rPr lang="en-US" altLang="zh-CN" dirty="0">
                <a:latin typeface="Times New Roman" panose="02020603050405020304" pitchFamily="18" charset="0"/>
                <a:cs typeface="Times New Roman" panose="02020603050405020304" pitchFamily="18" charset="0"/>
              </a:rPr>
              <a:t>A </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B</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1619250" indent="-1619250">
              <a:lnSpc>
                <a:spcPct val="150000"/>
              </a:lnSpc>
            </a:pPr>
            <a:r>
              <a:rPr lang="en-US" altLang="zh-CN" b="1"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b="1"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证明</a:t>
            </a:r>
            <a:r>
              <a:rPr lang="en-US" altLang="zh-CN" b="1"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A </a:t>
            </a:r>
            <a:r>
              <a:rPr lang="en-US" altLang="zh-CN" dirty="0">
                <a:latin typeface="Times New Roman" panose="02020603050405020304" pitchFamily="18" charset="0"/>
                <a:cs typeface="Times New Roman" panose="02020603050405020304" pitchFamily="18" charset="0"/>
              </a:rPr>
              <a:t> A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rPr>
              <a:t>C )</a:t>
            </a:r>
          </a:p>
          <a:p>
            <a:pPr marL="1619250" indent="-541338">
              <a:lnSpc>
                <a:spcPct val="150000"/>
              </a:lnSpc>
            </a:pPr>
            <a:r>
              <a:rPr lang="en-US" altLang="zh-CN" b="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rPr>
              <a:t>A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(B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rPr>
              <a:t>C )</a:t>
            </a:r>
          </a:p>
          <a:p>
            <a:pPr marL="1619250" indent="-541338">
              <a:lnSpc>
                <a:spcPct val="150000"/>
              </a:lnSpc>
            </a:pPr>
            <a:r>
              <a:rPr lang="en-US" altLang="zh-CN" b="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rPr>
              <a:t>A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B)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 </a:t>
            </a:r>
            <a:r>
              <a:rPr lang="en-US" altLang="zh-CN" dirty="0">
                <a:latin typeface="Times New Roman" panose="02020603050405020304" pitchFamily="18" charset="0"/>
                <a:cs typeface="Times New Roman" panose="02020603050405020304" pitchFamily="18" charset="0"/>
              </a:rPr>
              <a:t>C)</a:t>
            </a:r>
          </a:p>
          <a:p>
            <a:pPr marL="1619250" indent="-541338">
              <a:lnSpc>
                <a:spcPct val="150000"/>
              </a:lnSpc>
            </a:pPr>
            <a:r>
              <a:rPr lang="en-US" altLang="zh-CN" b="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rPr>
              <a:t>B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(B </a:t>
            </a:r>
            <a:r>
              <a:rPr lang="en-US" altLang="zh-CN" dirty="0">
                <a:latin typeface="Times New Roman" panose="02020603050405020304" pitchFamily="18" charset="0"/>
                <a:cs typeface="Times New Roman" panose="02020603050405020304" pitchFamily="18" charset="0"/>
              </a:rPr>
              <a:t>C)</a:t>
            </a:r>
          </a:p>
          <a:p>
            <a:pPr marL="1619250" indent="-541338">
              <a:lnSpc>
                <a:spcPct val="150000"/>
              </a:lnSpc>
            </a:pPr>
            <a:r>
              <a:rPr lang="en-US" altLang="zh-CN" b="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rPr>
              <a:t>B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rPr>
              <a:t>C)</a:t>
            </a:r>
          </a:p>
          <a:p>
            <a:pPr marL="1619250" indent="-541338">
              <a:lnSpc>
                <a:spcPct val="150000"/>
              </a:lnSpc>
            </a:pPr>
            <a:r>
              <a:rPr lang="en-US" altLang="zh-CN" b="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rPr>
              <a:t>B </a:t>
            </a:r>
            <a:r>
              <a:rPr lang="en-US" altLang="zh-CN" dirty="0">
                <a:latin typeface="Times New Roman" panose="02020603050405020304" pitchFamily="18" charset="0"/>
                <a:cs typeface="Times New Roman" panose="02020603050405020304" pitchFamily="18" charset="0"/>
                <a:sym typeface="Symbol" panose="05050102010706020507" pitchFamily="18" charset="2"/>
              </a:rPr>
              <a:t>(B</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rPr>
              <a:t>C)</a:t>
            </a:r>
          </a:p>
          <a:p>
            <a:pPr marL="1619250" indent="-541338">
              <a:lnSpc>
                <a:spcPct val="150000"/>
              </a:lnSpc>
            </a:pPr>
            <a:r>
              <a:rPr lang="en-US" altLang="zh-CN" b="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rPr>
              <a:t>B</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277150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82</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8" name="矩形 7"/>
          <p:cNvSpPr/>
          <p:nvPr/>
        </p:nvSpPr>
        <p:spPr>
          <a:xfrm>
            <a:off x="361216" y="697191"/>
            <a:ext cx="9436101" cy="4662815"/>
          </a:xfrm>
          <a:prstGeom prst="rect">
            <a:avLst/>
          </a:prstGeom>
        </p:spPr>
        <p:txBody>
          <a:bodyPr wrap="square">
            <a:spAutoFit/>
          </a:bodyPr>
          <a:lstStyle/>
          <a:p>
            <a:pPr marL="1619250" indent="-1619250">
              <a:lnSpc>
                <a:spcPct val="150000"/>
              </a:lnSpc>
            </a:pPr>
            <a:r>
              <a:rPr lang="en-US" altLang="zh-CN" b="1"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b="1"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习题</a:t>
            </a:r>
            <a:r>
              <a:rPr lang="en-US" altLang="zh-CN" b="1"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2】 </a:t>
            </a:r>
            <a:r>
              <a:rPr lang="zh-CN" altLang="en-US" b="1" dirty="0">
                <a:latin typeface="Times New Roman" panose="02020603050405020304" pitchFamily="18" charset="0"/>
                <a:cs typeface="Times New Roman" panose="02020603050405020304" pitchFamily="18" charset="0"/>
                <a:sym typeface="Symbol" panose="05050102010706020507" pitchFamily="18" charset="2"/>
              </a:rPr>
              <a:t>检验下述论证的有效性。</a:t>
            </a:r>
            <a:endParaRPr lang="en-US" altLang="zh-CN" b="1" dirty="0">
              <a:latin typeface="Times New Roman" panose="02020603050405020304" pitchFamily="18" charset="0"/>
              <a:cs typeface="Times New Roman" panose="02020603050405020304" pitchFamily="18" charset="0"/>
              <a:sym typeface="Symbol" panose="05050102010706020507" pitchFamily="18" charset="2"/>
            </a:endParaRPr>
          </a:p>
          <a:p>
            <a:pPr marL="1619250" indent="-1079500">
              <a:lnSpc>
                <a:spcPct val="150000"/>
              </a:lnSpc>
            </a:pPr>
            <a:r>
              <a:rPr lang="zh-CN" altLang="en-US"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sym typeface="Symbol" panose="05050102010706020507" pitchFamily="18" charset="2"/>
              </a:rPr>
              <a:t>1</a:t>
            </a:r>
            <a:r>
              <a:rPr lang="zh-CN" altLang="en-US" dirty="0">
                <a:latin typeface="Times New Roman" panose="02020603050405020304" pitchFamily="18" charset="0"/>
                <a:cs typeface="Times New Roman" panose="02020603050405020304" pitchFamily="18" charset="0"/>
                <a:sym typeface="Symbol" panose="05050102010706020507" pitchFamily="18" charset="2"/>
              </a:rPr>
              <a:t>）如果我学习，那么我数学不会不及格。</a:t>
            </a:r>
            <a:endParaRPr lang="en-US" altLang="zh-CN" dirty="0">
              <a:latin typeface="Times New Roman" panose="02020603050405020304" pitchFamily="18" charset="0"/>
              <a:cs typeface="Times New Roman" panose="02020603050405020304" pitchFamily="18" charset="0"/>
              <a:sym typeface="Symbol" panose="05050102010706020507" pitchFamily="18" charset="2"/>
            </a:endParaRPr>
          </a:p>
          <a:p>
            <a:pPr marL="1619250" indent="-1079500">
              <a:lnSpc>
                <a:spcPct val="150000"/>
              </a:lnSpc>
            </a:pPr>
            <a:r>
              <a:rPr lang="zh-CN" altLang="en-US"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sym typeface="Symbol" panose="05050102010706020507" pitchFamily="18" charset="2"/>
              </a:rPr>
              <a:t>2</a:t>
            </a:r>
            <a:r>
              <a:rPr lang="zh-CN" altLang="en-US" dirty="0">
                <a:latin typeface="Times New Roman" panose="02020603050405020304" pitchFamily="18" charset="0"/>
                <a:cs typeface="Times New Roman" panose="02020603050405020304" pitchFamily="18" charset="0"/>
                <a:sym typeface="Symbol" panose="05050102010706020507" pitchFamily="18" charset="2"/>
              </a:rPr>
              <a:t>）如果 我不热衷于玩扑克，那么我将学习。</a:t>
            </a:r>
            <a:endParaRPr lang="en-US" altLang="zh-CN" dirty="0">
              <a:latin typeface="Times New Roman" panose="02020603050405020304" pitchFamily="18" charset="0"/>
              <a:cs typeface="Times New Roman" panose="02020603050405020304" pitchFamily="18" charset="0"/>
              <a:sym typeface="Symbol" panose="05050102010706020507" pitchFamily="18" charset="2"/>
            </a:endParaRPr>
          </a:p>
          <a:p>
            <a:pPr marL="1619250" indent="-1079500">
              <a:lnSpc>
                <a:spcPct val="150000"/>
              </a:lnSpc>
            </a:pPr>
            <a:r>
              <a:rPr lang="zh-CN" altLang="en-US"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sym typeface="Symbol" panose="05050102010706020507" pitchFamily="18" charset="2"/>
              </a:rPr>
              <a:t>3</a:t>
            </a:r>
            <a:r>
              <a:rPr lang="zh-CN" altLang="en-US" dirty="0">
                <a:latin typeface="Times New Roman" panose="02020603050405020304" pitchFamily="18" charset="0"/>
                <a:cs typeface="Times New Roman" panose="02020603050405020304" pitchFamily="18" charset="0"/>
                <a:sym typeface="Symbol" panose="05050102010706020507" pitchFamily="18" charset="2"/>
              </a:rPr>
              <a:t>）我数学不及格</a:t>
            </a:r>
            <a:endParaRPr lang="en-US" altLang="zh-CN" dirty="0">
              <a:latin typeface="Times New Roman" panose="02020603050405020304" pitchFamily="18" charset="0"/>
              <a:cs typeface="Times New Roman" panose="02020603050405020304" pitchFamily="18" charset="0"/>
              <a:sym typeface="Symbol" panose="05050102010706020507" pitchFamily="18" charset="2"/>
            </a:endParaRPr>
          </a:p>
          <a:p>
            <a:pPr marL="1619250" indent="-1079500">
              <a:lnSpc>
                <a:spcPct val="150000"/>
              </a:lnSpc>
            </a:pPr>
            <a:r>
              <a:rPr lang="zh-CN" altLang="en-US"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sym typeface="Symbol" panose="05050102010706020507" pitchFamily="18" charset="2"/>
              </a:rPr>
              <a:t>4</a:t>
            </a:r>
            <a:r>
              <a:rPr lang="zh-CN" altLang="en-US" dirty="0">
                <a:latin typeface="Times New Roman" panose="02020603050405020304" pitchFamily="18" charset="0"/>
                <a:cs typeface="Times New Roman" panose="02020603050405020304" pitchFamily="18" charset="0"/>
                <a:sym typeface="Symbol" panose="05050102010706020507" pitchFamily="18" charset="2"/>
              </a:rPr>
              <a:t>）因此，我热衷于玩扑克。</a:t>
            </a:r>
            <a:endParaRPr lang="en-US" altLang="zh-CN" dirty="0">
              <a:latin typeface="Times New Roman" panose="02020603050405020304" pitchFamily="18" charset="0"/>
              <a:cs typeface="Times New Roman" panose="02020603050405020304" pitchFamily="18" charset="0"/>
              <a:sym typeface="Symbol" panose="05050102010706020507" pitchFamily="18" charset="2"/>
            </a:endParaRPr>
          </a:p>
          <a:p>
            <a:pPr marL="1619250" indent="-1619250">
              <a:lnSpc>
                <a:spcPct val="150000"/>
              </a:lnSpc>
            </a:pPr>
            <a:r>
              <a:rPr lang="en-US" altLang="zh-CN" b="1"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b="1"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解</a:t>
            </a:r>
            <a:r>
              <a:rPr lang="en-US" altLang="zh-CN" b="1" dirty="0">
                <a:solidFill>
                  <a:srgbClr val="3366FF"/>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latin typeface="Times New Roman" panose="02020603050405020304" pitchFamily="18" charset="0"/>
                <a:cs typeface="Times New Roman" panose="02020603050405020304" pitchFamily="18" charset="0"/>
                <a:sym typeface="Symbol" panose="05050102010706020507" pitchFamily="18" charset="2"/>
              </a:rPr>
              <a:t>设 </a:t>
            </a:r>
            <a:r>
              <a:rPr lang="en-US" altLang="zh-CN" dirty="0">
                <a:latin typeface="Times New Roman" panose="02020603050405020304" pitchFamily="18" charset="0"/>
                <a:cs typeface="Times New Roman" panose="02020603050405020304" pitchFamily="18" charset="0"/>
                <a:sym typeface="Symbol" panose="05050102010706020507" pitchFamily="18" charset="2"/>
              </a:rPr>
              <a:t>P</a:t>
            </a:r>
            <a:r>
              <a:rPr lang="zh-CN" altLang="en-US" dirty="0">
                <a:latin typeface="Times New Roman" panose="02020603050405020304" pitchFamily="18" charset="0"/>
                <a:cs typeface="Times New Roman" panose="02020603050405020304" pitchFamily="18" charset="0"/>
                <a:sym typeface="Symbol" panose="05050102010706020507" pitchFamily="18" charset="2"/>
              </a:rPr>
              <a:t>：我学习  </a:t>
            </a:r>
            <a:r>
              <a:rPr lang="en-US" altLang="zh-CN" dirty="0">
                <a:latin typeface="Times New Roman" panose="02020603050405020304" pitchFamily="18" charset="0"/>
                <a:cs typeface="Times New Roman" panose="02020603050405020304" pitchFamily="18" charset="0"/>
                <a:sym typeface="Symbol" panose="05050102010706020507" pitchFamily="18" charset="2"/>
              </a:rPr>
              <a:t>Q</a:t>
            </a:r>
            <a:r>
              <a:rPr lang="zh-CN" altLang="en-US" dirty="0">
                <a:latin typeface="Times New Roman" panose="02020603050405020304" pitchFamily="18" charset="0"/>
                <a:cs typeface="Times New Roman" panose="02020603050405020304" pitchFamily="18" charset="0"/>
                <a:sym typeface="Symbol" panose="05050102010706020507" pitchFamily="18" charset="2"/>
              </a:rPr>
              <a:t>：我数学及格  </a:t>
            </a:r>
            <a:r>
              <a:rPr lang="en-US" altLang="zh-CN" dirty="0">
                <a:latin typeface="Times New Roman" panose="02020603050405020304" pitchFamily="18" charset="0"/>
                <a:cs typeface="Times New Roman" panose="02020603050405020304" pitchFamily="18" charset="0"/>
                <a:sym typeface="Symbol" panose="05050102010706020507" pitchFamily="18" charset="2"/>
              </a:rPr>
              <a:t>R</a:t>
            </a:r>
            <a:r>
              <a:rPr lang="zh-CN" altLang="en-US" dirty="0">
                <a:latin typeface="Times New Roman" panose="02020603050405020304" pitchFamily="18" charset="0"/>
                <a:cs typeface="Times New Roman" panose="02020603050405020304" pitchFamily="18" charset="0"/>
                <a:sym typeface="Symbol" panose="05050102010706020507" pitchFamily="18" charset="2"/>
              </a:rPr>
              <a:t>：我热衷于玩扑克</a:t>
            </a:r>
            <a:endParaRPr lang="en-US" altLang="zh-CN" dirty="0">
              <a:latin typeface="Times New Roman" panose="02020603050405020304" pitchFamily="18" charset="0"/>
              <a:cs typeface="Times New Roman" panose="02020603050405020304" pitchFamily="18" charset="0"/>
              <a:sym typeface="Symbol" panose="05050102010706020507" pitchFamily="18" charset="2"/>
            </a:endParaRPr>
          </a:p>
          <a:p>
            <a:pPr marL="1619250" indent="-1619250">
              <a:lnSpc>
                <a:spcPct val="150000"/>
              </a:lnSpc>
            </a:pP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zh-CN" altLang="en-US" dirty="0">
                <a:latin typeface="Times New Roman" panose="02020603050405020304" pitchFamily="18" charset="0"/>
                <a:cs typeface="Times New Roman" panose="02020603050405020304" pitchFamily="18" charset="0"/>
                <a:sym typeface="Symbol" panose="05050102010706020507" pitchFamily="18" charset="2"/>
              </a:rPr>
              <a:t>则 论证 可表示为：</a:t>
            </a:r>
            <a:endParaRPr lang="en-US" altLang="zh-CN" dirty="0">
              <a:latin typeface="Times New Roman" panose="02020603050405020304" pitchFamily="18" charset="0"/>
              <a:cs typeface="Times New Roman" panose="02020603050405020304" pitchFamily="18" charset="0"/>
              <a:sym typeface="Symbol" panose="05050102010706020507" pitchFamily="18" charset="2"/>
            </a:endParaRPr>
          </a:p>
          <a:p>
            <a:pPr marL="1619250" indent="-1619250">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solidFill>
                  <a:srgbClr val="FF0000"/>
                </a:solidFill>
                <a:latin typeface="Times New Roman" panose="02020603050405020304" pitchFamily="18" charset="0"/>
                <a:cs typeface="Times New Roman" panose="02020603050405020304" pitchFamily="18" charset="0"/>
              </a:rPr>
              <a:t>论证：</a:t>
            </a:r>
            <a:r>
              <a:rPr lang="zh-CN" altLang="en-US" dirty="0">
                <a:latin typeface="Times New Roman" panose="02020603050405020304" pitchFamily="18" charset="0"/>
                <a:ea typeface="+mn-ea"/>
                <a:cs typeface="Times New Roman" panose="02020603050405020304" pitchFamily="18" charset="0"/>
              </a:rPr>
              <a:t>由于</a:t>
            </a:r>
            <a:r>
              <a:rPr lang="en-US" altLang="zh-CN" dirty="0">
                <a:latin typeface="Times New Roman" panose="02020603050405020304" pitchFamily="18" charset="0"/>
                <a:ea typeface="+mn-ea"/>
                <a:cs typeface="Times New Roman" panose="02020603050405020304" pitchFamily="18" charset="0"/>
                <a:sym typeface="Symbol" panose="05050102010706020507" pitchFamily="18" charset="2"/>
              </a:rPr>
              <a:t>Q </a:t>
            </a:r>
            <a:r>
              <a:rPr lang="zh-CN" altLang="en-US" dirty="0">
                <a:latin typeface="Times New Roman" panose="02020603050405020304" pitchFamily="18" charset="0"/>
                <a:ea typeface="+mn-ea"/>
                <a:cs typeface="Times New Roman" panose="02020603050405020304" pitchFamily="18" charset="0"/>
                <a:sym typeface="Symbol" panose="05050102010706020507" pitchFamily="18" charset="2"/>
              </a:rPr>
              <a:t>为 </a:t>
            </a:r>
            <a:r>
              <a:rPr lang="en-US" altLang="zh-CN" dirty="0">
                <a:latin typeface="Times New Roman" panose="02020603050405020304" pitchFamily="18" charset="0"/>
                <a:ea typeface="+mn-ea"/>
                <a:cs typeface="Times New Roman" panose="02020603050405020304" pitchFamily="18" charset="0"/>
                <a:sym typeface="Symbol" panose="05050102010706020507" pitchFamily="18" charset="2"/>
              </a:rPr>
              <a:t>T</a:t>
            </a:r>
            <a:r>
              <a:rPr lang="zh-CN" altLang="en-US"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ea typeface="+mn-ea"/>
                <a:cs typeface="Times New Roman" panose="02020603050405020304" pitchFamily="18" charset="0"/>
                <a:sym typeface="Symbol" panose="05050102010706020507" pitchFamily="18" charset="2"/>
              </a:rPr>
              <a:t> P→Q </a:t>
            </a:r>
            <a:r>
              <a:rPr lang="zh-CN" altLang="en-US" dirty="0">
                <a:latin typeface="Times New Roman" panose="02020603050405020304" pitchFamily="18" charset="0"/>
                <a:ea typeface="+mn-ea"/>
                <a:cs typeface="Times New Roman" panose="02020603050405020304" pitchFamily="18" charset="0"/>
                <a:sym typeface="Symbol" panose="05050102010706020507" pitchFamily="18" charset="2"/>
              </a:rPr>
              <a:t>为 </a:t>
            </a:r>
            <a:r>
              <a:rPr lang="en-US" altLang="zh-CN" dirty="0">
                <a:latin typeface="Times New Roman" panose="02020603050405020304" pitchFamily="18" charset="0"/>
                <a:ea typeface="+mn-ea"/>
                <a:cs typeface="Times New Roman" panose="02020603050405020304" pitchFamily="18" charset="0"/>
                <a:sym typeface="Symbol" panose="05050102010706020507" pitchFamily="18" charset="2"/>
              </a:rPr>
              <a:t>T</a:t>
            </a:r>
            <a:r>
              <a:rPr lang="zh-CN" altLang="en-US"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ea typeface="+mn-ea"/>
                <a:cs typeface="Times New Roman" panose="02020603050405020304" pitchFamily="18" charset="0"/>
                <a:sym typeface="Symbol" panose="05050102010706020507" pitchFamily="18" charset="2"/>
              </a:rPr>
              <a:t> </a:t>
            </a:r>
          </a:p>
          <a:p>
            <a:pPr marL="1619250" indent="-1619250">
              <a:lnSpc>
                <a:spcPct val="150000"/>
              </a:lnSpc>
            </a:pPr>
            <a:r>
              <a:rPr lang="zh-CN" altLang="en-US" dirty="0">
                <a:latin typeface="Times New Roman" panose="02020603050405020304" pitchFamily="18" charset="0"/>
                <a:ea typeface="+mn-ea"/>
                <a:cs typeface="Times New Roman" panose="02020603050405020304" pitchFamily="18" charset="0"/>
              </a:rPr>
              <a:t>                         又由于</a:t>
            </a:r>
            <a:r>
              <a:rPr lang="zh-CN" altLang="en-US"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ea typeface="+mn-ea"/>
                <a:cs typeface="Times New Roman" panose="02020603050405020304" pitchFamily="18" charset="0"/>
                <a:sym typeface="Symbol" panose="05050102010706020507" pitchFamily="18" charset="2"/>
              </a:rPr>
              <a:t>R→P </a:t>
            </a:r>
            <a:r>
              <a:rPr lang="zh-CN" altLang="en-US" dirty="0">
                <a:latin typeface="Times New Roman" panose="02020603050405020304" pitchFamily="18" charset="0"/>
                <a:ea typeface="+mn-ea"/>
                <a:cs typeface="Times New Roman" panose="02020603050405020304" pitchFamily="18" charset="0"/>
                <a:sym typeface="Symbol" panose="05050102010706020507" pitchFamily="18" charset="2"/>
              </a:rPr>
              <a:t>为</a:t>
            </a:r>
            <a:r>
              <a:rPr lang="en-US" altLang="zh-CN" dirty="0">
                <a:latin typeface="Times New Roman" panose="02020603050405020304" pitchFamily="18" charset="0"/>
                <a:ea typeface="+mn-ea"/>
                <a:cs typeface="Times New Roman" panose="02020603050405020304" pitchFamily="18" charset="0"/>
                <a:sym typeface="Symbol" panose="05050102010706020507" pitchFamily="18" charset="2"/>
              </a:rPr>
              <a:t>T</a:t>
            </a:r>
            <a:r>
              <a:rPr lang="zh-CN" altLang="en-US" dirty="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dirty="0">
              <a:latin typeface="Times New Roman" panose="02020603050405020304" pitchFamily="18" charset="0"/>
              <a:ea typeface="+mn-ea"/>
              <a:cs typeface="Times New Roman" panose="02020603050405020304" pitchFamily="18" charset="0"/>
              <a:sym typeface="Symbol" panose="05050102010706020507" pitchFamily="18" charset="2"/>
            </a:endParaRPr>
          </a:p>
          <a:p>
            <a:pPr marL="1619250" indent="-180975">
              <a:lnSpc>
                <a:spcPct val="150000"/>
              </a:lnSpc>
            </a:pPr>
            <a:r>
              <a:rPr lang="zh-CN" altLang="en-US" dirty="0">
                <a:latin typeface="Times New Roman" panose="02020603050405020304" pitchFamily="18" charset="0"/>
                <a:ea typeface="+mn-ea"/>
                <a:cs typeface="Times New Roman" panose="02020603050405020304" pitchFamily="18" charset="0"/>
                <a:sym typeface="Symbol" panose="05050102010706020507" pitchFamily="18" charset="2"/>
              </a:rPr>
              <a:t>故 </a:t>
            </a:r>
            <a:r>
              <a:rPr lang="en-US" altLang="zh-CN" dirty="0">
                <a:latin typeface="Times New Roman" panose="02020603050405020304" pitchFamily="18" charset="0"/>
                <a:ea typeface="+mn-ea"/>
                <a:cs typeface="Times New Roman" panose="02020603050405020304" pitchFamily="18" charset="0"/>
                <a:sym typeface="Symbol" panose="05050102010706020507" pitchFamily="18" charset="2"/>
              </a:rPr>
              <a:t>R</a:t>
            </a:r>
            <a:r>
              <a:rPr lang="zh-CN" altLang="en-US" dirty="0">
                <a:latin typeface="Times New Roman" panose="02020603050405020304" pitchFamily="18" charset="0"/>
                <a:ea typeface="+mn-ea"/>
                <a:cs typeface="Times New Roman" panose="02020603050405020304" pitchFamily="18" charset="0"/>
                <a:sym typeface="Symbol" panose="05050102010706020507" pitchFamily="18" charset="2"/>
              </a:rPr>
              <a:t>为 </a:t>
            </a:r>
            <a:r>
              <a:rPr lang="en-US" altLang="zh-CN" dirty="0">
                <a:latin typeface="Times New Roman" panose="02020603050405020304" pitchFamily="18" charset="0"/>
                <a:ea typeface="+mn-ea"/>
                <a:cs typeface="Times New Roman" panose="02020603050405020304" pitchFamily="18" charset="0"/>
                <a:sym typeface="Symbol" panose="05050102010706020507" pitchFamily="18" charset="2"/>
              </a:rPr>
              <a:t>T</a:t>
            </a:r>
            <a:r>
              <a:rPr lang="zh-CN" altLang="en-US" dirty="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dirty="0">
              <a:latin typeface="Times New Roman" panose="02020603050405020304" pitchFamily="18" charset="0"/>
              <a:ea typeface="+mn-ea"/>
              <a:cs typeface="Times New Roman" panose="02020603050405020304" pitchFamily="18" charset="0"/>
              <a:sym typeface="Symbol" panose="05050102010706020507" pitchFamily="18" charset="2"/>
            </a:endParaRPr>
          </a:p>
          <a:p>
            <a:pPr marL="1619250" indent="-180975">
              <a:lnSpc>
                <a:spcPct val="150000"/>
              </a:lnSpc>
            </a:pPr>
            <a:r>
              <a:rPr lang="zh-CN" altLang="en-US" dirty="0">
                <a:latin typeface="Times New Roman" panose="02020603050405020304" pitchFamily="18" charset="0"/>
                <a:ea typeface="+mn-ea"/>
                <a:cs typeface="Times New Roman" panose="02020603050405020304" pitchFamily="18" charset="0"/>
                <a:sym typeface="Symbol" panose="05050102010706020507" pitchFamily="18" charset="2"/>
              </a:rPr>
              <a:t>所以 论证是有效的。</a:t>
            </a:r>
            <a:endParaRPr lang="en-US" altLang="zh-CN" dirty="0">
              <a:latin typeface="Times New Roman" panose="02020603050405020304" pitchFamily="18" charset="0"/>
              <a:ea typeface="+mn-ea"/>
              <a:cs typeface="Times New Roman" panose="02020603050405020304" pitchFamily="18" charset="0"/>
            </a:endParaRPr>
          </a:p>
        </p:txBody>
      </p:sp>
      <p:sp>
        <p:nvSpPr>
          <p:cNvPr id="4" name="文本框 3"/>
          <p:cNvSpPr txBox="1"/>
          <p:nvPr/>
        </p:nvSpPr>
        <p:spPr>
          <a:xfrm>
            <a:off x="4962769" y="3583269"/>
            <a:ext cx="1078524" cy="507831"/>
          </a:xfrm>
          <a:prstGeom prst="rect">
            <a:avLst/>
          </a:prstGeom>
          <a:noFill/>
        </p:spPr>
        <p:txBody>
          <a:bodyPr wrap="square" rtlCol="0">
            <a:spAutoFit/>
          </a:bodyPr>
          <a:lstStyle/>
          <a:p>
            <a:pPr marL="1619250" indent="-1619250">
              <a:lnSpc>
                <a:spcPct val="150000"/>
              </a:lnSpc>
            </a:pPr>
            <a:r>
              <a:rPr lang="zh-CN" altLang="en-US" dirty="0">
                <a:latin typeface="Times New Roman" panose="02020603050405020304" pitchFamily="18" charset="0"/>
                <a:cs typeface="Times New Roman" panose="02020603050405020304" pitchFamily="18" charset="0"/>
                <a:sym typeface="Symbol" panose="05050102010706020507" pitchFamily="18" charset="2"/>
              </a:rPr>
              <a:t>则 </a:t>
            </a:r>
            <a:r>
              <a:rPr lang="en-US" altLang="zh-CN" dirty="0">
                <a:latin typeface="Times New Roman" panose="02020603050405020304" pitchFamily="18" charset="0"/>
                <a:cs typeface="Times New Roman" panose="02020603050405020304" pitchFamily="18" charset="0"/>
                <a:sym typeface="Symbol" panose="05050102010706020507" pitchFamily="18" charset="2"/>
              </a:rPr>
              <a:t>P</a:t>
            </a:r>
            <a:r>
              <a:rPr lang="zh-CN" altLang="en-US" dirty="0">
                <a:latin typeface="Times New Roman" panose="02020603050405020304" pitchFamily="18" charset="0"/>
                <a:cs typeface="Times New Roman" panose="02020603050405020304" pitchFamily="18" charset="0"/>
                <a:sym typeface="Symbol" panose="05050102010706020507" pitchFamily="18" charset="2"/>
              </a:rPr>
              <a:t>为 </a:t>
            </a:r>
            <a:r>
              <a:rPr lang="en-US" altLang="zh-CN" dirty="0">
                <a:latin typeface="Times New Roman" panose="02020603050405020304" pitchFamily="18" charset="0"/>
                <a:cs typeface="Times New Roman" panose="02020603050405020304" pitchFamily="18" charset="0"/>
                <a:sym typeface="Symbol" panose="05050102010706020507" pitchFamily="18" charset="2"/>
              </a:rPr>
              <a:t>F</a:t>
            </a:r>
          </a:p>
        </p:txBody>
      </p:sp>
      <p:sp>
        <p:nvSpPr>
          <p:cNvPr id="9" name="文本框 8"/>
          <p:cNvSpPr txBox="1"/>
          <p:nvPr/>
        </p:nvSpPr>
        <p:spPr>
          <a:xfrm>
            <a:off x="3884244" y="3989584"/>
            <a:ext cx="1844433" cy="507831"/>
          </a:xfrm>
          <a:prstGeom prst="rect">
            <a:avLst/>
          </a:prstGeom>
          <a:noFill/>
        </p:spPr>
        <p:txBody>
          <a:bodyPr wrap="square" rtlCol="0">
            <a:spAutoFit/>
          </a:bodyPr>
          <a:lstStyle/>
          <a:p>
            <a:pPr marL="1619250" indent="-1619250">
              <a:lnSpc>
                <a:spcPct val="150000"/>
              </a:lnSpc>
            </a:pPr>
            <a:r>
              <a:rPr lang="zh-CN" altLang="en-US" dirty="0">
                <a:latin typeface="Times New Roman" panose="02020603050405020304" pitchFamily="18" charset="0"/>
                <a:cs typeface="Times New Roman" panose="02020603050405020304" pitchFamily="18" charset="0"/>
                <a:sym typeface="Symbol" panose="05050102010706020507" pitchFamily="18" charset="2"/>
              </a:rPr>
              <a:t>从而 </a:t>
            </a:r>
            <a:r>
              <a:rPr lang="en-US" altLang="zh-CN" dirty="0">
                <a:latin typeface="Times New Roman" panose="02020603050405020304" pitchFamily="18" charset="0"/>
                <a:cs typeface="Times New Roman" panose="02020603050405020304" pitchFamily="18" charset="0"/>
                <a:sym typeface="Symbol" panose="05050102010706020507" pitchFamily="18" charset="2"/>
              </a:rPr>
              <a:t>R </a:t>
            </a:r>
            <a:r>
              <a:rPr lang="zh-CN" altLang="en-US" dirty="0">
                <a:latin typeface="Times New Roman" panose="02020603050405020304" pitchFamily="18" charset="0"/>
                <a:cs typeface="Times New Roman" panose="02020603050405020304" pitchFamily="18" charset="0"/>
                <a:sym typeface="Symbol" panose="05050102010706020507" pitchFamily="18" charset="2"/>
              </a:rPr>
              <a:t>为 </a:t>
            </a:r>
            <a:r>
              <a:rPr lang="en-US" altLang="zh-CN" dirty="0">
                <a:latin typeface="Times New Roman" panose="02020603050405020304" pitchFamily="18" charset="0"/>
                <a:cs typeface="Times New Roman" panose="02020603050405020304" pitchFamily="18" charset="0"/>
                <a:sym typeface="Symbol" panose="05050102010706020507" pitchFamily="18" charset="2"/>
              </a:rPr>
              <a:t>F</a:t>
            </a:r>
            <a:r>
              <a:rPr lang="zh-CN" altLang="en-US" dirty="0">
                <a:latin typeface="Times New Roman" panose="02020603050405020304" pitchFamily="18" charset="0"/>
                <a:cs typeface="Times New Roman" panose="02020603050405020304" pitchFamily="18" charset="0"/>
                <a:sym typeface="Symbol" panose="05050102010706020507" pitchFamily="18" charset="2"/>
              </a:rPr>
              <a:t>。</a:t>
            </a:r>
            <a:endParaRPr lang="en-US" altLang="zh-CN" dirty="0">
              <a:latin typeface="Times New Roman" panose="02020603050405020304" pitchFamily="18" charset="0"/>
              <a:cs typeface="Times New Roman" panose="02020603050405020304" pitchFamily="18" charset="0"/>
              <a:sym typeface="Symbol" panose="05050102010706020507" pitchFamily="18" charset="2"/>
            </a:endParaRPr>
          </a:p>
        </p:txBody>
      </p:sp>
      <p:sp>
        <p:nvSpPr>
          <p:cNvPr id="10" name="文本框 9"/>
          <p:cNvSpPr txBox="1"/>
          <p:nvPr/>
        </p:nvSpPr>
        <p:spPr>
          <a:xfrm>
            <a:off x="4339187" y="3169223"/>
            <a:ext cx="1078524" cy="507831"/>
          </a:xfrm>
          <a:prstGeom prst="rect">
            <a:avLst/>
          </a:prstGeom>
          <a:noFill/>
        </p:spPr>
        <p:txBody>
          <a:bodyPr wrap="square" rtlCol="0">
            <a:spAutoFit/>
          </a:bodyPr>
          <a:lstStyle/>
          <a:p>
            <a:pPr marL="1619250" indent="-1619250">
              <a:lnSpc>
                <a:spcPct val="150000"/>
              </a:lnSpc>
            </a:pPr>
            <a:r>
              <a:rPr lang="zh-CN" altLang="en-US"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R→P</a:t>
            </a:r>
            <a:r>
              <a:rPr lang="zh-CN" altLang="en-US"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endParaRPr lang="en-US" altLang="zh-CN" dirty="0">
              <a:latin typeface="Times New Roman" panose="02020603050405020304" pitchFamily="18" charset="0"/>
              <a:cs typeface="Times New Roman" panose="02020603050405020304" pitchFamily="18" charset="0"/>
              <a:sym typeface="Symbol" panose="05050102010706020507" pitchFamily="18" charset="2"/>
            </a:endParaRPr>
          </a:p>
        </p:txBody>
      </p:sp>
      <p:sp>
        <p:nvSpPr>
          <p:cNvPr id="11" name="文本框 10"/>
          <p:cNvSpPr txBox="1"/>
          <p:nvPr/>
        </p:nvSpPr>
        <p:spPr>
          <a:xfrm>
            <a:off x="5417711" y="3141772"/>
            <a:ext cx="1078524" cy="457241"/>
          </a:xfrm>
          <a:prstGeom prst="rect">
            <a:avLst/>
          </a:prstGeom>
          <a:noFill/>
        </p:spPr>
        <p:txBody>
          <a:bodyPr wrap="square" rtlCol="0">
            <a:spAutoFit/>
          </a:bodyPr>
          <a:lstStyle/>
          <a:p>
            <a:pPr marL="1619250" indent="-1619250">
              <a:lnSpc>
                <a:spcPct val="150000"/>
              </a:lnSpc>
            </a:pPr>
            <a:r>
              <a:rPr lang="en-US" altLang="zh-CN"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Q</a:t>
            </a:r>
            <a:endParaRPr lang="en-US" altLang="zh-CN" dirty="0">
              <a:latin typeface="Times New Roman" panose="02020603050405020304" pitchFamily="18" charset="0"/>
              <a:cs typeface="Times New Roman" panose="02020603050405020304" pitchFamily="18" charset="0"/>
              <a:sym typeface="Symbol" panose="05050102010706020507" pitchFamily="18" charset="2"/>
            </a:endParaRPr>
          </a:p>
        </p:txBody>
      </p:sp>
      <p:sp>
        <p:nvSpPr>
          <p:cNvPr id="12" name="文本框 11"/>
          <p:cNvSpPr txBox="1"/>
          <p:nvPr/>
        </p:nvSpPr>
        <p:spPr>
          <a:xfrm>
            <a:off x="5872653" y="3168228"/>
            <a:ext cx="1078524" cy="457241"/>
          </a:xfrm>
          <a:prstGeom prst="rect">
            <a:avLst/>
          </a:prstGeom>
          <a:noFill/>
        </p:spPr>
        <p:txBody>
          <a:bodyPr wrap="square" rtlCol="0">
            <a:spAutoFit/>
          </a:bodyPr>
          <a:lstStyle/>
          <a:p>
            <a:pPr marL="1619250" indent="-1619250">
              <a:lnSpc>
                <a:spcPct val="150000"/>
              </a:lnSpc>
            </a:pPr>
            <a:r>
              <a:rPr lang="en-US" altLang="zh-CN"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R</a:t>
            </a:r>
            <a:endParaRPr lang="en-US" altLang="zh-CN" dirty="0">
              <a:latin typeface="Times New Roman" panose="02020603050405020304" pitchFamily="18" charset="0"/>
              <a:cs typeface="Times New Roman" panose="02020603050405020304" pitchFamily="18" charset="0"/>
              <a:sym typeface="Symbol" panose="05050102010706020507" pitchFamily="18" charset="2"/>
            </a:endParaRPr>
          </a:p>
        </p:txBody>
      </p:sp>
      <p:sp>
        <p:nvSpPr>
          <p:cNvPr id="13" name="文本框 12"/>
          <p:cNvSpPr txBox="1"/>
          <p:nvPr/>
        </p:nvSpPr>
        <p:spPr>
          <a:xfrm>
            <a:off x="3121453" y="3176128"/>
            <a:ext cx="1078524" cy="455253"/>
          </a:xfrm>
          <a:prstGeom prst="rect">
            <a:avLst/>
          </a:prstGeom>
          <a:noFill/>
        </p:spPr>
        <p:txBody>
          <a:bodyPr wrap="square" rtlCol="0">
            <a:spAutoFit/>
          </a:bodyPr>
          <a:lstStyle/>
          <a:p>
            <a:pPr marL="1619250" indent="-1619250">
              <a:lnSpc>
                <a:spcPct val="150000"/>
              </a:lnSpc>
            </a:pPr>
            <a:r>
              <a:rPr lang="en-US" altLang="zh-CN"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P→Q</a:t>
            </a:r>
            <a:r>
              <a:rPr lang="zh-CN" altLang="en-US"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endParaRPr lang="en-US" altLang="zh-CN"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123496280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1" grpId="0"/>
      <p:bldP spid="12" grpId="0"/>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83</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8" name="Text Box 2"/>
          <p:cNvSpPr txBox="1">
            <a:spLocks noChangeArrowheads="1"/>
          </p:cNvSpPr>
          <p:nvPr/>
        </p:nvSpPr>
        <p:spPr bwMode="auto">
          <a:xfrm>
            <a:off x="463657" y="857311"/>
            <a:ext cx="2951666"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marL="0" indent="0">
              <a:spcBef>
                <a:spcPct val="50000"/>
              </a:spcBef>
              <a:buClr>
                <a:schemeClr val="bg1"/>
              </a:buClr>
              <a:buNone/>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1-6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其他联结词</a:t>
            </a:r>
          </a:p>
        </p:txBody>
      </p:sp>
      <p:sp>
        <p:nvSpPr>
          <p:cNvPr id="9" name="Rectangle 6"/>
          <p:cNvSpPr>
            <a:spLocks noChangeArrowheads="1"/>
          </p:cNvSpPr>
          <p:nvPr/>
        </p:nvSpPr>
        <p:spPr bwMode="auto">
          <a:xfrm>
            <a:off x="463657" y="1618804"/>
            <a:ext cx="9048205" cy="2862322"/>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342900" indent="-342900">
              <a:lnSpc>
                <a:spcPct val="150000"/>
              </a:lnSpc>
              <a:buClr>
                <a:schemeClr val="accent6"/>
              </a:buClr>
              <a:buFont typeface="Wingdings" panose="05000000000000000000" pitchFamily="2" charset="2"/>
              <a:buChar char="n"/>
            </a:pPr>
            <a:r>
              <a:rPr kumimoji="0" lang="zh-CN" altLang="en-US" sz="2000" noProof="1">
                <a:latin typeface="+mn-ea"/>
                <a:ea typeface="+mn-ea"/>
              </a:rPr>
              <a:t>前面已给出了</a:t>
            </a:r>
            <a:r>
              <a:rPr kumimoji="0" lang="en-US" altLang="zh-CN" sz="2000" noProof="1">
                <a:latin typeface="+mn-ea"/>
                <a:ea typeface="+mn-ea"/>
              </a:rPr>
              <a:t>5</a:t>
            </a:r>
            <a:r>
              <a:rPr kumimoji="0" lang="zh-CN" altLang="en-US" sz="2000" noProof="1">
                <a:latin typeface="+mn-ea"/>
                <a:ea typeface="+mn-ea"/>
              </a:rPr>
              <a:t>个联结词，但这些联结词还不能很广泛的直接表达命题间的联系，为此，我们在给出一些新的命题联结词。</a:t>
            </a:r>
            <a:endParaRPr kumimoji="0" lang="en-US" altLang="zh-CN" sz="2000" noProof="1">
              <a:latin typeface="+mn-ea"/>
              <a:ea typeface="+mn-ea"/>
            </a:endParaRPr>
          </a:p>
          <a:p>
            <a:pPr marL="342900" indent="-342900">
              <a:lnSpc>
                <a:spcPct val="150000"/>
              </a:lnSpc>
              <a:buClr>
                <a:schemeClr val="accent6"/>
              </a:buClr>
              <a:buFont typeface="Wingdings" panose="05000000000000000000" pitchFamily="2" charset="2"/>
              <a:buChar char="n"/>
            </a:pPr>
            <a:endParaRPr kumimoji="0" lang="zh-CN" altLang="en-US" sz="2000" dirty="0">
              <a:latin typeface="+mn-ea"/>
              <a:ea typeface="+mn-ea"/>
            </a:endParaRPr>
          </a:p>
          <a:p>
            <a:pPr marL="447675" indent="-447675" algn="just">
              <a:lnSpc>
                <a:spcPct val="150000"/>
              </a:lnSpc>
              <a:buClr>
                <a:schemeClr val="accent6"/>
              </a:buClr>
            </a:pPr>
            <a:endParaRPr kumimoji="0" lang="zh-CN" altLang="en-US" sz="2000" dirty="0">
              <a:solidFill>
                <a:srgbClr val="FF0000"/>
              </a:solidFill>
              <a:ea typeface="+mn-ea"/>
              <a:cs typeface="Times New Roman" panose="02020603050405020304" pitchFamily="18" charset="0"/>
            </a:endParaRPr>
          </a:p>
          <a:p>
            <a:pPr algn="just">
              <a:lnSpc>
                <a:spcPct val="150000"/>
              </a:lnSpc>
              <a:buClr>
                <a:schemeClr val="accent6"/>
              </a:buClr>
            </a:pPr>
            <a:endParaRPr kumimoji="0" lang="zh-CN" altLang="en-US" sz="2000" dirty="0">
              <a:latin typeface="+mn-ea"/>
              <a:ea typeface="+mn-ea"/>
            </a:endParaRPr>
          </a:p>
          <a:p>
            <a:pPr lvl="0" eaLnBrk="0" hangingPunct="0">
              <a:lnSpc>
                <a:spcPct val="150000"/>
              </a:lnSpc>
              <a:tabLst>
                <a:tab pos="485775" algn="l"/>
              </a:tabLst>
            </a:pPr>
            <a:endParaRPr lang="en-US" altLang="zh-CN" sz="2000" dirty="0">
              <a:latin typeface="+mn-ea"/>
              <a:ea typeface="+mn-ea"/>
              <a:cs typeface="Times New Roman" panose="02020603050405020304" pitchFamily="18" charset="0"/>
            </a:endParaRPr>
          </a:p>
        </p:txBody>
      </p:sp>
    </p:spTree>
    <p:extLst>
      <p:ext uri="{BB962C8B-B14F-4D97-AF65-F5344CB8AC3E}">
        <p14:creationId xmlns:p14="http://schemas.microsoft.com/office/powerpoint/2010/main" val="414597262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84</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mc:AlternateContent xmlns:mc="http://schemas.openxmlformats.org/markup-compatibility/2006" xmlns:a14="http://schemas.microsoft.com/office/drawing/2010/main">
        <mc:Choice Requires="a14">
          <p:sp>
            <p:nvSpPr>
              <p:cNvPr id="9" name="Rectangle 6"/>
              <p:cNvSpPr>
                <a:spLocks noChangeArrowheads="1"/>
              </p:cNvSpPr>
              <p:nvPr/>
            </p:nvSpPr>
            <p:spPr bwMode="auto">
              <a:xfrm>
                <a:off x="211408" y="1576202"/>
                <a:ext cx="9374026" cy="1015663"/>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nSpc>
                    <a:spcPct val="150000"/>
                  </a:lnSpc>
                  <a:spcAft>
                    <a:spcPts val="0"/>
                  </a:spcAft>
                  <a:buClr>
                    <a:srgbClr val="228A88"/>
                  </a:buClr>
                </a:pPr>
                <a:r>
                  <a:rPr lang="en-US" altLang="zh-CN" sz="2000" dirty="0">
                    <a:ea typeface="黑体" panose="02010609060101010101" pitchFamily="49" charset="-122"/>
                    <a:cs typeface="Times New Roman" panose="02020603050405020304" pitchFamily="18" charset="0"/>
                    <a:sym typeface="Symbol" panose="05050102010706020507" pitchFamily="18" charset="2"/>
                  </a:rPr>
                  <a:t>【</a:t>
                </a:r>
                <a:r>
                  <a:rPr lang="zh-CN" altLang="en-US" sz="2000" dirty="0">
                    <a:ea typeface="黑体" panose="02010609060101010101" pitchFamily="49" charset="-122"/>
                    <a:cs typeface="Times New Roman" panose="02020603050405020304" pitchFamily="18" charset="0"/>
                    <a:sym typeface="Symbol" panose="05050102010706020507" pitchFamily="18" charset="2"/>
                  </a:rPr>
                  <a:t>定义</a:t>
                </a:r>
                <a:r>
                  <a:rPr lang="en-US" altLang="zh-CN" sz="2000" dirty="0">
                    <a:ea typeface="黑体" panose="02010609060101010101" pitchFamily="49" charset="-122"/>
                    <a:cs typeface="Times New Roman" panose="02020603050405020304" pitchFamily="18" charset="0"/>
                    <a:sym typeface="Symbol" panose="05050102010706020507" pitchFamily="18" charset="2"/>
                  </a:rPr>
                  <a:t>1-6.1】</a:t>
                </a:r>
                <a:r>
                  <a:rPr lang="zh-CN" altLang="en-US" sz="2000" dirty="0">
                    <a:latin typeface="+mn-ea"/>
                    <a:ea typeface="+mn-ea"/>
                    <a:sym typeface="Symbol" panose="05050102010706020507" pitchFamily="18" charset="2"/>
                  </a:rPr>
                  <a:t>设 </a:t>
                </a:r>
                <a:r>
                  <a:rPr lang="en-US" altLang="zh-CN" sz="2000" b="1" dirty="0">
                    <a:solidFill>
                      <a:srgbClr val="00B050"/>
                    </a:solidFill>
                    <a:ea typeface="+mn-ea"/>
                    <a:cs typeface="Times New Roman" panose="02020603050405020304" pitchFamily="18" charset="0"/>
                    <a:sym typeface="Symbol" panose="05050102010706020507" pitchFamily="18" charset="2"/>
                  </a:rPr>
                  <a:t>P</a:t>
                </a:r>
                <a:r>
                  <a:rPr lang="zh-CN" altLang="en-US" sz="2000" b="1" dirty="0">
                    <a:solidFill>
                      <a:srgbClr val="00B050"/>
                    </a:solidFill>
                    <a:ea typeface="+mn-ea"/>
                    <a:cs typeface="Times New Roman" panose="02020603050405020304" pitchFamily="18" charset="0"/>
                    <a:sym typeface="Symbol" panose="05050102010706020507" pitchFamily="18" charset="2"/>
                  </a:rPr>
                  <a:t>、</a:t>
                </a:r>
                <a:r>
                  <a:rPr lang="en-US" altLang="zh-CN" sz="2000" b="1" dirty="0">
                    <a:solidFill>
                      <a:srgbClr val="00B050"/>
                    </a:solidFill>
                    <a:ea typeface="+mn-ea"/>
                    <a:cs typeface="Times New Roman" panose="02020603050405020304" pitchFamily="18" charset="0"/>
                    <a:sym typeface="Symbol" panose="05050102010706020507" pitchFamily="18" charset="2"/>
                  </a:rPr>
                  <a:t>Q</a:t>
                </a:r>
                <a:r>
                  <a:rPr lang="en-US" altLang="zh-CN" sz="2000" dirty="0">
                    <a:latin typeface="+mn-ea"/>
                    <a:ea typeface="+mn-ea"/>
                    <a:sym typeface="Symbol" panose="05050102010706020507" pitchFamily="18" charset="2"/>
                  </a:rPr>
                  <a:t> </a:t>
                </a:r>
                <a:r>
                  <a:rPr lang="zh-CN" altLang="en-US" sz="2000" dirty="0">
                    <a:latin typeface="+mn-ea"/>
                    <a:ea typeface="+mn-ea"/>
                    <a:sym typeface="Symbol" panose="05050102010706020507" pitchFamily="18" charset="2"/>
                  </a:rPr>
                  <a:t>为两个命题，则</a:t>
                </a:r>
                <a:r>
                  <a:rPr lang="en-US" altLang="zh-CN" sz="2000" b="1" dirty="0">
                    <a:ea typeface="+mn-ea"/>
                    <a:cs typeface="Times New Roman" panose="02020603050405020304" pitchFamily="18" charset="0"/>
                    <a:sym typeface="Symbol" panose="05050102010706020507" pitchFamily="18" charset="2"/>
                  </a:rPr>
                  <a:t>P</a:t>
                </a:r>
                <a:r>
                  <a:rPr lang="zh-CN" altLang="en-US" sz="2000" dirty="0">
                    <a:ea typeface="+mn-ea"/>
                    <a:cs typeface="Times New Roman" panose="02020603050405020304" pitchFamily="18" charset="0"/>
                    <a:sym typeface="Symbol" panose="05050102010706020507" pitchFamily="18" charset="2"/>
                  </a:rPr>
                  <a:t>与</a:t>
                </a:r>
                <a:r>
                  <a:rPr lang="en-US" altLang="zh-CN" sz="2000" b="1" dirty="0">
                    <a:ea typeface="+mn-ea"/>
                    <a:cs typeface="Times New Roman" panose="02020603050405020304" pitchFamily="18" charset="0"/>
                    <a:sym typeface="Symbol" panose="05050102010706020507" pitchFamily="18" charset="2"/>
                  </a:rPr>
                  <a:t>Q</a:t>
                </a:r>
                <a:r>
                  <a:rPr lang="zh-CN" altLang="en-US" sz="2000" dirty="0">
                    <a:latin typeface="+mn-ea"/>
                    <a:ea typeface="+mn-ea"/>
                    <a:sym typeface="Symbol" panose="05050102010706020507" pitchFamily="18" charset="2"/>
                  </a:rPr>
                  <a:t>的</a:t>
                </a:r>
                <a:r>
                  <a:rPr lang="zh-CN" altLang="en-US" sz="2000" dirty="0">
                    <a:solidFill>
                      <a:srgbClr val="FF0000"/>
                    </a:solidFill>
                    <a:latin typeface="+mn-ea"/>
                    <a:ea typeface="+mn-ea"/>
                    <a:sym typeface="Symbol" panose="05050102010706020507" pitchFamily="18" charset="2"/>
                  </a:rPr>
                  <a:t>不可兼析取</a:t>
                </a:r>
                <a:r>
                  <a:rPr lang="zh-CN" altLang="en-US" sz="2000" dirty="0">
                    <a:latin typeface="+mn-ea"/>
                    <a:ea typeface="+mn-ea"/>
                    <a:sym typeface="Symbol" panose="05050102010706020507" pitchFamily="18" charset="2"/>
                  </a:rPr>
                  <a:t>是一个复合命题，记为</a:t>
                </a:r>
                <a:r>
                  <a:rPr lang="en-US" altLang="zh-CN" sz="2000" b="1" dirty="0">
                    <a:solidFill>
                      <a:srgbClr val="00B050"/>
                    </a:solidFill>
                    <a:effectLst>
                      <a:outerShdw blurRad="38100" dist="38100" dir="2700000" algn="tl">
                        <a:srgbClr val="FFFFFF"/>
                      </a:outerShdw>
                    </a:effectLst>
                  </a:rPr>
                  <a:t>P</a:t>
                </a:r>
                <a14:m>
                  <m:oMath xmlns:m="http://schemas.openxmlformats.org/officeDocument/2006/math">
                    <m:r>
                      <a:rPr lang="en-US" altLang="zh-CN" sz="2000" b="1" i="1" dirty="0" smtClean="0">
                        <a:solidFill>
                          <a:srgbClr val="00B050"/>
                        </a:solidFill>
                        <a:effectLst>
                          <a:outerShdw blurRad="38100" dist="38100" dir="2700000" algn="tl">
                            <a:srgbClr val="FFFFFF"/>
                          </a:outerShdw>
                        </a:effectLst>
                        <a:latin typeface="Cambria Math" panose="02040503050406030204" pitchFamily="18" charset="0"/>
                        <a:sym typeface="Symbol" panose="05050102010706020507" pitchFamily="18" charset="2"/>
                      </a:rPr>
                      <m:t></m:t>
                    </m:r>
                  </m:oMath>
                </a14:m>
                <a:r>
                  <a:rPr lang="en-US" altLang="zh-CN" sz="2000" b="1" dirty="0">
                    <a:solidFill>
                      <a:srgbClr val="00B050"/>
                    </a:solidFill>
                    <a:effectLst>
                      <a:outerShdw blurRad="38100" dist="38100" dir="2700000" algn="tl">
                        <a:srgbClr val="FFFFFF"/>
                      </a:outerShdw>
                    </a:effectLst>
                    <a:sym typeface="Symbol" panose="05050102010706020507" pitchFamily="18" charset="2"/>
                  </a:rPr>
                  <a:t>Q</a:t>
                </a:r>
                <a:r>
                  <a:rPr lang="zh-CN" altLang="en-US" sz="2000" b="1" dirty="0">
                    <a:solidFill>
                      <a:srgbClr val="00B050"/>
                    </a:solidFill>
                    <a:effectLst>
                      <a:outerShdw blurRad="38100" dist="38100" dir="2700000" algn="tl">
                        <a:srgbClr val="FFFFFF"/>
                      </a:outerShdw>
                    </a:effectLst>
                    <a:sym typeface="Symbol" panose="05050102010706020507" pitchFamily="18" charset="2"/>
                  </a:rPr>
                  <a:t>。</a:t>
                </a:r>
                <a:r>
                  <a:rPr lang="zh-CN" altLang="en-US" sz="2000" kern="0" dirty="0">
                    <a:effectLst>
                      <a:outerShdw blurRad="38100" dist="38100" dir="2700000" algn="tl">
                        <a:srgbClr val="C0C0C0"/>
                      </a:outerShdw>
                    </a:effectLst>
                    <a:latin typeface="+mn-ea"/>
                    <a:cs typeface="Times New Roman" panose="02020603050405020304" pitchFamily="18" charset="0"/>
                    <a:sym typeface="Symbol" panose="05050102010706020507" pitchFamily="18" charset="2"/>
                  </a:rPr>
                  <a:t>通过下面真值表定义：</a:t>
                </a:r>
                <a:endParaRPr lang="en-US" altLang="zh-CN" sz="2000" b="1" i="1" dirty="0">
                  <a:solidFill>
                    <a:srgbClr val="00B050"/>
                  </a:solidFill>
                  <a:effectLst>
                    <a:outerShdw blurRad="38100" dist="38100" dir="2700000" algn="tl">
                      <a:srgbClr val="FFFFFF"/>
                    </a:outerShdw>
                  </a:effectLst>
                  <a:latin typeface="Cambria Math" panose="02040503050406030204" pitchFamily="18" charset="0"/>
                  <a:sym typeface="Symbol" panose="05050102010706020507" pitchFamily="18" charset="2"/>
                </a:endParaRPr>
              </a:p>
            </p:txBody>
          </p:sp>
        </mc:Choice>
        <mc:Fallback xmlns="">
          <p:sp>
            <p:nvSpPr>
              <p:cNvPr id="9" name="Rectangle 6"/>
              <p:cNvSpPr>
                <a:spLocks noRot="1" noChangeAspect="1" noMove="1" noResize="1" noEditPoints="1" noAdjustHandles="1" noChangeArrowheads="1" noChangeShapeType="1" noTextEdit="1"/>
              </p:cNvSpPr>
              <p:nvPr/>
            </p:nvSpPr>
            <p:spPr bwMode="auto">
              <a:xfrm>
                <a:off x="211408" y="1576202"/>
                <a:ext cx="9374026" cy="1015663"/>
              </a:xfrm>
              <a:prstGeom prst="rect">
                <a:avLst/>
              </a:prstGeom>
              <a:blipFill>
                <a:blip r:embed="rId3"/>
                <a:stretch>
                  <a:fillRect l="-716" b="-7229"/>
                </a:stretch>
              </a:blipFill>
              <a:ln w="28575">
                <a:noFill/>
                <a:miter lim="800000"/>
                <a:headEnd/>
                <a:tailEnd/>
              </a:ln>
              <a:effectLst/>
              <a:extLst/>
            </p:spPr>
            <p:txBody>
              <a:bodyPr/>
              <a:lstStyle/>
              <a:p>
                <a:r>
                  <a:rPr lang="zh-CN" altLang="en-US">
                    <a:noFill/>
                  </a:rPr>
                  <a:t> </a:t>
                </a:r>
              </a:p>
            </p:txBody>
          </p:sp>
        </mc:Fallback>
      </mc:AlternateContent>
      <p:sp>
        <p:nvSpPr>
          <p:cNvPr id="10" name="Text Box 2"/>
          <p:cNvSpPr txBox="1">
            <a:spLocks noChangeArrowheads="1"/>
          </p:cNvSpPr>
          <p:nvPr/>
        </p:nvSpPr>
        <p:spPr bwMode="auto">
          <a:xfrm>
            <a:off x="378478" y="806028"/>
            <a:ext cx="4088419"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4"/>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1"/>
              </a:buClr>
              <a:buFont typeface="Wingdings" panose="05000000000000000000" pitchFamily="2" charset="2"/>
              <a:buChar char="&amp;"/>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不可兼析取 </a:t>
            </a:r>
            <a:endParaRPr lang="zh-CN" altLang="en-US" sz="2800" b="1" dirty="0">
              <a:solidFill>
                <a:schemeClr val="bg1"/>
              </a:solidFill>
              <a:latin typeface="Times New Roman" panose="02020603050405020304" pitchFamily="18" charset="0"/>
              <a:ea typeface="隶书" panose="020105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3" name="Group 36"/>
              <p:cNvGraphicFramePr>
                <a:graphicFrameLocks noGrp="1"/>
              </p:cNvGraphicFramePr>
              <p:nvPr>
                <p:extLst>
                  <p:ext uri="{D42A27DB-BD31-4B8C-83A1-F6EECF244321}">
                    <p14:modId xmlns:p14="http://schemas.microsoft.com/office/powerpoint/2010/main" val="2134012271"/>
                  </p:ext>
                </p:extLst>
              </p:nvPr>
            </p:nvGraphicFramePr>
            <p:xfrm>
              <a:off x="1734207" y="2742740"/>
              <a:ext cx="3941380" cy="2039468"/>
            </p:xfrm>
            <a:graphic>
              <a:graphicData uri="http://schemas.openxmlformats.org/drawingml/2006/table">
                <a:tbl>
                  <a:tblPr/>
                  <a:tblGrid>
                    <a:gridCol w="1213677">
                      <a:extLst>
                        <a:ext uri="{9D8B030D-6E8A-4147-A177-3AD203B41FA5}">
                          <a16:colId xmlns:a16="http://schemas.microsoft.com/office/drawing/2014/main" val="20000"/>
                        </a:ext>
                      </a:extLst>
                    </a:gridCol>
                    <a:gridCol w="1046966">
                      <a:extLst>
                        <a:ext uri="{9D8B030D-6E8A-4147-A177-3AD203B41FA5}">
                          <a16:colId xmlns:a16="http://schemas.microsoft.com/office/drawing/2014/main" val="20001"/>
                        </a:ext>
                      </a:extLst>
                    </a:gridCol>
                    <a:gridCol w="1680737">
                      <a:extLst>
                        <a:ext uri="{9D8B030D-6E8A-4147-A177-3AD203B41FA5}">
                          <a16:colId xmlns:a16="http://schemas.microsoft.com/office/drawing/2014/main" val="20002"/>
                        </a:ext>
                      </a:extLst>
                    </a:gridCol>
                  </a:tblGrid>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P</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Q</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P</a:t>
                          </a:r>
                          <a14:m>
                            <m:oMath xmlns:m="http://schemas.openxmlformats.org/officeDocument/2006/math">
                              <m:r>
                                <a:rPr lang="en-US" altLang="zh-CN" sz="2000" b="1" i="1" dirty="0" smtClean="0">
                                  <a:solidFill>
                                    <a:srgbClr val="FF0000"/>
                                  </a:solidFill>
                                  <a:effectLst>
                                    <a:outerShdw blurRad="38100" dist="38100" dir="2700000" algn="tl">
                                      <a:srgbClr val="FFFFFF"/>
                                    </a:outerShdw>
                                  </a:effectLst>
                                  <a:latin typeface="Cambria Math" panose="02040503050406030204" pitchFamily="18" charset="0"/>
                                  <a:sym typeface="Symbol" panose="05050102010706020507" pitchFamily="18" charset="2"/>
                                </a:rPr>
                                <m:t></m:t>
                              </m:r>
                            </m:oMath>
                          </a14:m>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sym typeface="Symbol" panose="05050102010706020507" pitchFamily="18" charset="2"/>
                            </a:rPr>
                            <a:t>Q</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sym typeface="Symbol" panose="05050102010706020507" pitchFamily="18" charset="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660">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Choice>
        <mc:Fallback xmlns="">
          <p:graphicFrame>
            <p:nvGraphicFramePr>
              <p:cNvPr id="13" name="Group 36"/>
              <p:cNvGraphicFramePr>
                <a:graphicFrameLocks noGrp="1"/>
              </p:cNvGraphicFramePr>
              <p:nvPr>
                <p:extLst>
                  <p:ext uri="{D42A27DB-BD31-4B8C-83A1-F6EECF244321}">
                    <p14:modId xmlns:p14="http://schemas.microsoft.com/office/powerpoint/2010/main" val="2134012271"/>
                  </p:ext>
                </p:extLst>
              </p:nvPr>
            </p:nvGraphicFramePr>
            <p:xfrm>
              <a:off x="1734207" y="2742740"/>
              <a:ext cx="3941380" cy="2039468"/>
            </p:xfrm>
            <a:graphic>
              <a:graphicData uri="http://schemas.openxmlformats.org/drawingml/2006/table">
                <a:tbl>
                  <a:tblPr/>
                  <a:tblGrid>
                    <a:gridCol w="1213677">
                      <a:extLst>
                        <a:ext uri="{9D8B030D-6E8A-4147-A177-3AD203B41FA5}">
                          <a16:colId xmlns:a16="http://schemas.microsoft.com/office/drawing/2014/main" val="20000"/>
                        </a:ext>
                      </a:extLst>
                    </a:gridCol>
                    <a:gridCol w="1046966">
                      <a:extLst>
                        <a:ext uri="{9D8B030D-6E8A-4147-A177-3AD203B41FA5}">
                          <a16:colId xmlns:a16="http://schemas.microsoft.com/office/drawing/2014/main" val="20001"/>
                        </a:ext>
                      </a:extLst>
                    </a:gridCol>
                    <a:gridCol w="1680737">
                      <a:extLst>
                        <a:ext uri="{9D8B030D-6E8A-4147-A177-3AD203B41FA5}">
                          <a16:colId xmlns:a16="http://schemas.microsoft.com/office/drawing/2014/main" val="20002"/>
                        </a:ext>
                      </a:extLst>
                    </a:gridCol>
                  </a:tblGrid>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P</a:t>
                          </a:r>
                          <a:endParaRPr kumimoji="1" lang="en-CA" altLang="zh-CN" sz="2000" b="1" i="0" u="none" strike="noStrike" cap="none" normalizeH="0" baseline="0" dirty="0" smtClean="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Q</a:t>
                          </a:r>
                          <a:endParaRPr kumimoji="1" lang="en-CA" altLang="zh-CN" sz="2000" b="1" i="0" u="none" strike="noStrike" cap="none" normalizeH="0" baseline="0" dirty="0" smtClean="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zh-CN"/>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35145" t="-7576" r="-725" b="-437879"/>
                          </a:stretch>
                        </a:blipFill>
                      </a:tcPr>
                    </a:tc>
                    <a:extLst>
                      <a:ext uri="{0D108BD9-81ED-4DB2-BD59-A6C34878D82A}">
                        <a16:rowId xmlns:a16="http://schemas.microsoft.com/office/drawing/2014/main" val="10000"/>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660">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4" name="矩形 3"/>
              <p:cNvSpPr/>
              <p:nvPr/>
            </p:nvSpPr>
            <p:spPr>
              <a:xfrm>
                <a:off x="586073" y="4904981"/>
                <a:ext cx="5815621" cy="400110"/>
              </a:xfrm>
              <a:prstGeom prst="rect">
                <a:avLst/>
              </a:prstGeom>
              <a:solidFill>
                <a:srgbClr val="3366FF"/>
              </a:solidFill>
            </p:spPr>
            <p:txBody>
              <a:bodyPr wrap="square">
                <a:spAutoFit/>
              </a:bodyPr>
              <a:lstStyle/>
              <a:p>
                <a:pPr>
                  <a:spcBef>
                    <a:spcPct val="20000"/>
                  </a:spcBef>
                  <a:defRPr/>
                </a:pPr>
                <a:r>
                  <a:rPr lang="zh-CN" altLang="en-US" sz="2000" b="1" dirty="0">
                    <a:solidFill>
                      <a:schemeClr val="bg1"/>
                    </a:solidFill>
                    <a:latin typeface="Times New Roman" panose="02020603050405020304" pitchFamily="18" charset="0"/>
                    <a:ea typeface="+mn-ea"/>
                    <a:cs typeface="Times New Roman" panose="02020603050405020304" pitchFamily="18" charset="0"/>
                  </a:rPr>
                  <a:t>当且仅当</a:t>
                </a:r>
                <a:r>
                  <a:rPr lang="en-US" altLang="zh-CN" sz="2000" b="1" dirty="0">
                    <a:solidFill>
                      <a:schemeClr val="bg1"/>
                    </a:solidFill>
                    <a:latin typeface="Times New Roman" panose="02020603050405020304" pitchFamily="18" charset="0"/>
                    <a:ea typeface="+mn-ea"/>
                    <a:cs typeface="Times New Roman" panose="02020603050405020304" pitchFamily="18" charset="0"/>
                  </a:rPr>
                  <a:t>P</a:t>
                </a:r>
                <a:r>
                  <a:rPr lang="zh-CN" altLang="en-US" sz="2000" b="1" dirty="0">
                    <a:solidFill>
                      <a:schemeClr val="bg1"/>
                    </a:solidFill>
                    <a:latin typeface="Times New Roman" panose="02020603050405020304" pitchFamily="18" charset="0"/>
                    <a:ea typeface="+mn-ea"/>
                    <a:cs typeface="Times New Roman" panose="02020603050405020304" pitchFamily="18" charset="0"/>
                  </a:rPr>
                  <a:t>和</a:t>
                </a:r>
                <a:r>
                  <a:rPr lang="en-US" altLang="zh-CN" sz="2000" b="1" dirty="0">
                    <a:solidFill>
                      <a:schemeClr val="bg1"/>
                    </a:solidFill>
                    <a:latin typeface="Times New Roman" panose="02020603050405020304" pitchFamily="18" charset="0"/>
                    <a:ea typeface="+mn-ea"/>
                    <a:cs typeface="Times New Roman" panose="02020603050405020304" pitchFamily="18" charset="0"/>
                  </a:rPr>
                  <a:t>Q</a:t>
                </a:r>
                <a:r>
                  <a:rPr lang="zh-CN" altLang="en-US" sz="2000" b="1" dirty="0">
                    <a:solidFill>
                      <a:schemeClr val="bg1"/>
                    </a:solidFill>
                    <a:latin typeface="Times New Roman" panose="02020603050405020304" pitchFamily="18" charset="0"/>
                    <a:ea typeface="+mn-ea"/>
                    <a:cs typeface="Times New Roman" panose="02020603050405020304" pitchFamily="18" charset="0"/>
                  </a:rPr>
                  <a:t>真值相同时，</a:t>
                </a:r>
                <a:r>
                  <a:rPr lang="en-US" altLang="zh-CN" sz="2000" b="1" dirty="0">
                    <a:solidFill>
                      <a:srgbClr val="00B050"/>
                    </a:solidFill>
                    <a:effectLst>
                      <a:outerShdw blurRad="38100" dist="38100" dir="2700000" algn="tl">
                        <a:srgbClr val="FFFFFF"/>
                      </a:outerShdw>
                    </a:effectLst>
                  </a:rPr>
                  <a:t> </a:t>
                </a:r>
                <a:r>
                  <a:rPr lang="en-US" altLang="zh-CN" sz="2000" b="1" dirty="0">
                    <a:solidFill>
                      <a:schemeClr val="bg1"/>
                    </a:solidFill>
                    <a:latin typeface="Times New Roman" panose="02020603050405020304" pitchFamily="18" charset="0"/>
                    <a:ea typeface="+mn-ea"/>
                    <a:cs typeface="Times New Roman" panose="02020603050405020304" pitchFamily="18" charset="0"/>
                  </a:rPr>
                  <a:t>P</a:t>
                </a:r>
                <a14:m>
                  <m:oMath xmlns:m="http://schemas.openxmlformats.org/officeDocument/2006/math">
                    <m:r>
                      <a:rPr lang="en-US" altLang="zh-CN" sz="2000" b="1" dirty="0">
                        <a:solidFill>
                          <a:schemeClr val="bg1"/>
                        </a:solidFill>
                        <a:latin typeface="Cambria Math" panose="02040503050406030204" pitchFamily="18" charset="0"/>
                        <a:ea typeface="+mn-ea"/>
                        <a:cs typeface="Times New Roman" panose="02020603050405020304" pitchFamily="18" charset="0"/>
                        <a:sym typeface="Symbol" panose="05050102010706020507" pitchFamily="18" charset="2"/>
                      </a:rPr>
                      <m:t></m:t>
                    </m:r>
                  </m:oMath>
                </a14:m>
                <a:r>
                  <a:rPr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Q</a:t>
                </a:r>
                <a:r>
                  <a:rPr lang="en-US" altLang="zh-CN" sz="2000" b="1" dirty="0">
                    <a:solidFill>
                      <a:srgbClr val="00B050"/>
                    </a:solidFill>
                    <a:effectLst>
                      <a:outerShdw blurRad="38100" dist="38100" dir="2700000" algn="tl">
                        <a:srgbClr val="FFFFFF"/>
                      </a:outerShdw>
                    </a:effectLst>
                    <a:sym typeface="Symbol" panose="05050102010706020507" pitchFamily="18" charset="2"/>
                  </a:rPr>
                  <a:t> </a:t>
                </a:r>
                <a:r>
                  <a:rPr lang="zh-CN" altLang="en-US"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值为假</a:t>
                </a:r>
                <a:r>
                  <a:rPr lang="zh-CN" altLang="en-US" sz="2000" b="1" dirty="0">
                    <a:solidFill>
                      <a:schemeClr val="bg1"/>
                    </a:solidFill>
                    <a:latin typeface="Times New Roman" panose="02020603050405020304" pitchFamily="18" charset="0"/>
                    <a:ea typeface="+mn-ea"/>
                    <a:cs typeface="Times New Roman" panose="02020603050405020304" pitchFamily="18" charset="0"/>
                  </a:rPr>
                  <a:t>。</a:t>
                </a:r>
              </a:p>
            </p:txBody>
          </p:sp>
        </mc:Choice>
        <mc:Fallback xmlns="">
          <p:sp>
            <p:nvSpPr>
              <p:cNvPr id="4" name="矩形 3"/>
              <p:cNvSpPr>
                <a:spLocks noRot="1" noChangeAspect="1" noMove="1" noResize="1" noEditPoints="1" noAdjustHandles="1" noChangeArrowheads="1" noChangeShapeType="1" noTextEdit="1"/>
              </p:cNvSpPr>
              <p:nvPr/>
            </p:nvSpPr>
            <p:spPr>
              <a:xfrm>
                <a:off x="586073" y="4904981"/>
                <a:ext cx="5815621" cy="400110"/>
              </a:xfrm>
              <a:prstGeom prst="rect">
                <a:avLst/>
              </a:prstGeom>
              <a:blipFill>
                <a:blip r:embed="rId6"/>
                <a:stretch>
                  <a:fillRect l="-1048" t="-12308" b="-292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466127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85</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mc:AlternateContent xmlns:mc="http://schemas.openxmlformats.org/markup-compatibility/2006" xmlns:a14="http://schemas.microsoft.com/office/drawing/2010/main">
        <mc:Choice Requires="a14">
          <p:sp>
            <p:nvSpPr>
              <p:cNvPr id="9" name="Rectangle 6"/>
              <p:cNvSpPr>
                <a:spLocks noChangeArrowheads="1"/>
              </p:cNvSpPr>
              <p:nvPr/>
            </p:nvSpPr>
            <p:spPr bwMode="auto">
              <a:xfrm>
                <a:off x="211408" y="1576202"/>
                <a:ext cx="9374026" cy="1015663"/>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nSpc>
                    <a:spcPct val="150000"/>
                  </a:lnSpc>
                  <a:spcAft>
                    <a:spcPts val="0"/>
                  </a:spcAft>
                  <a:buClr>
                    <a:srgbClr val="228A88"/>
                  </a:buClr>
                </a:pPr>
                <a:r>
                  <a:rPr lang="en-US" altLang="zh-CN" sz="2000" dirty="0">
                    <a:ea typeface="黑体" panose="02010609060101010101" pitchFamily="49" charset="-122"/>
                    <a:cs typeface="Times New Roman" panose="02020603050405020304" pitchFamily="18" charset="0"/>
                    <a:sym typeface="Symbol" panose="05050102010706020507" pitchFamily="18" charset="2"/>
                  </a:rPr>
                  <a:t>【</a:t>
                </a:r>
                <a:r>
                  <a:rPr lang="zh-CN" altLang="en-US" sz="2000" dirty="0">
                    <a:ea typeface="黑体" panose="02010609060101010101" pitchFamily="49" charset="-122"/>
                    <a:cs typeface="Times New Roman" panose="02020603050405020304" pitchFamily="18" charset="0"/>
                    <a:sym typeface="Symbol" panose="05050102010706020507" pitchFamily="18" charset="2"/>
                  </a:rPr>
                  <a:t>定义</a:t>
                </a:r>
                <a:r>
                  <a:rPr lang="en-US" altLang="zh-CN" sz="2000" dirty="0">
                    <a:ea typeface="黑体" panose="02010609060101010101" pitchFamily="49" charset="-122"/>
                    <a:cs typeface="Times New Roman" panose="02020603050405020304" pitchFamily="18" charset="0"/>
                    <a:sym typeface="Symbol" panose="05050102010706020507" pitchFamily="18" charset="2"/>
                  </a:rPr>
                  <a:t>1-6.1】</a:t>
                </a:r>
                <a:r>
                  <a:rPr lang="zh-CN" altLang="en-US" sz="2000" dirty="0">
                    <a:latin typeface="+mn-ea"/>
                    <a:ea typeface="+mn-ea"/>
                    <a:sym typeface="Symbol" panose="05050102010706020507" pitchFamily="18" charset="2"/>
                  </a:rPr>
                  <a:t>设</a:t>
                </a:r>
                <a:r>
                  <a:rPr lang="zh-CN" altLang="en-US" sz="2000" dirty="0">
                    <a:ea typeface="黑体" panose="02010609060101010101" pitchFamily="49" charset="-122"/>
                    <a:cs typeface="Times New Roman" panose="02020603050405020304" pitchFamily="18" charset="0"/>
                    <a:sym typeface="Symbol" panose="05050102010706020507" pitchFamily="18" charset="2"/>
                  </a:rPr>
                  <a:t> </a:t>
                </a:r>
                <a:r>
                  <a:rPr lang="en-US" altLang="zh-CN" sz="2000" dirty="0">
                    <a:ea typeface="黑体" panose="02010609060101010101" pitchFamily="49" charset="-122"/>
                    <a:cs typeface="Times New Roman" panose="02020603050405020304" pitchFamily="18" charset="0"/>
                    <a:sym typeface="Symbol" panose="05050102010706020507" pitchFamily="18" charset="2"/>
                  </a:rPr>
                  <a:t>P</a:t>
                </a:r>
                <a:r>
                  <a:rPr lang="zh-CN" altLang="en-US" sz="2000" dirty="0">
                    <a:ea typeface="黑体" panose="02010609060101010101" pitchFamily="49" charset="-122"/>
                    <a:cs typeface="Times New Roman" panose="02020603050405020304" pitchFamily="18" charset="0"/>
                    <a:sym typeface="Symbol" panose="05050102010706020507" pitchFamily="18" charset="2"/>
                  </a:rPr>
                  <a:t>、</a:t>
                </a:r>
                <a:r>
                  <a:rPr lang="en-US" altLang="zh-CN" sz="2000" dirty="0">
                    <a:ea typeface="黑体" panose="02010609060101010101" pitchFamily="49" charset="-122"/>
                    <a:cs typeface="Times New Roman" panose="02020603050405020304" pitchFamily="18" charset="0"/>
                    <a:sym typeface="Symbol" panose="05050102010706020507" pitchFamily="18" charset="2"/>
                  </a:rPr>
                  <a:t>Q</a:t>
                </a:r>
                <a:r>
                  <a:rPr lang="en-US" altLang="zh-CN" sz="2000" dirty="0">
                    <a:latin typeface="+mn-ea"/>
                    <a:ea typeface="+mn-ea"/>
                    <a:sym typeface="Symbol" panose="05050102010706020507" pitchFamily="18" charset="2"/>
                  </a:rPr>
                  <a:t> </a:t>
                </a:r>
                <a:r>
                  <a:rPr lang="zh-CN" altLang="en-US" sz="2000" dirty="0">
                    <a:latin typeface="+mn-ea"/>
                    <a:ea typeface="+mn-ea"/>
                    <a:sym typeface="Symbol" panose="05050102010706020507" pitchFamily="18" charset="2"/>
                  </a:rPr>
                  <a:t>为两个命题，则</a:t>
                </a:r>
                <a:r>
                  <a:rPr lang="en-US" altLang="zh-CN" sz="2000" b="1" dirty="0">
                    <a:ea typeface="+mn-ea"/>
                    <a:cs typeface="Times New Roman" panose="02020603050405020304" pitchFamily="18" charset="0"/>
                    <a:sym typeface="Symbol" panose="05050102010706020507" pitchFamily="18" charset="2"/>
                  </a:rPr>
                  <a:t>P</a:t>
                </a:r>
                <a:r>
                  <a:rPr lang="zh-CN" altLang="en-US" sz="2000" dirty="0">
                    <a:ea typeface="+mn-ea"/>
                    <a:cs typeface="Times New Roman" panose="02020603050405020304" pitchFamily="18" charset="0"/>
                    <a:sym typeface="Symbol" panose="05050102010706020507" pitchFamily="18" charset="2"/>
                  </a:rPr>
                  <a:t>与</a:t>
                </a:r>
                <a:r>
                  <a:rPr lang="en-US" altLang="zh-CN" sz="2000" b="1" dirty="0">
                    <a:ea typeface="+mn-ea"/>
                    <a:cs typeface="Times New Roman" panose="02020603050405020304" pitchFamily="18" charset="0"/>
                    <a:sym typeface="Symbol" panose="05050102010706020507" pitchFamily="18" charset="2"/>
                  </a:rPr>
                  <a:t>Q</a:t>
                </a:r>
                <a:r>
                  <a:rPr lang="zh-CN" altLang="en-US" sz="2000" dirty="0">
                    <a:latin typeface="+mn-ea"/>
                    <a:ea typeface="+mn-ea"/>
                    <a:sym typeface="Symbol" panose="05050102010706020507" pitchFamily="18" charset="2"/>
                  </a:rPr>
                  <a:t>的</a:t>
                </a:r>
                <a:r>
                  <a:rPr lang="zh-CN" altLang="en-US" sz="2000" b="1" dirty="0">
                    <a:solidFill>
                      <a:srgbClr val="FF0000"/>
                    </a:solidFill>
                    <a:latin typeface="+mn-ea"/>
                    <a:ea typeface="+mn-ea"/>
                    <a:sym typeface="Symbol" panose="05050102010706020507" pitchFamily="18" charset="2"/>
                  </a:rPr>
                  <a:t>不可兼析取</a:t>
                </a:r>
                <a:r>
                  <a:rPr lang="zh-CN" altLang="en-US" sz="2000" dirty="0">
                    <a:latin typeface="+mn-ea"/>
                    <a:ea typeface="+mn-ea"/>
                    <a:sym typeface="Symbol" panose="05050102010706020507" pitchFamily="18" charset="2"/>
                  </a:rPr>
                  <a:t>是一个复合命题，记为</a:t>
                </a:r>
                <a:r>
                  <a:rPr lang="en-US" altLang="zh-CN" sz="2000" dirty="0">
                    <a:solidFill>
                      <a:srgbClr val="FF0000"/>
                    </a:solidFill>
                    <a:ea typeface="+mn-ea"/>
                    <a:cs typeface="Times New Roman" panose="02020603050405020304" pitchFamily="18" charset="0"/>
                  </a:rPr>
                  <a:t>P</a:t>
                </a:r>
                <a14:m>
                  <m:oMath xmlns:m="http://schemas.openxmlformats.org/officeDocument/2006/math">
                    <m:r>
                      <a:rPr lang="en-US" altLang="zh-CN" sz="2000" b="0" i="0" dirty="0" smtClean="0">
                        <a:solidFill>
                          <a:srgbClr val="FF0000"/>
                        </a:solidFill>
                        <a:latin typeface="Cambria Math" panose="02040503050406030204" pitchFamily="18" charset="0"/>
                        <a:ea typeface="+mn-ea"/>
                        <a:sym typeface="Symbol" panose="05050102010706020507" pitchFamily="18" charset="2"/>
                      </a:rPr>
                      <m:t> </m:t>
                    </m:r>
                    <m:r>
                      <a:rPr lang="en-US" altLang="zh-CN" sz="2000" dirty="0">
                        <a:solidFill>
                          <a:srgbClr val="FF0000"/>
                        </a:solidFill>
                        <a:latin typeface="Cambria Math" panose="02040503050406030204" pitchFamily="18" charset="0"/>
                        <a:ea typeface="+mn-ea"/>
                        <a:sym typeface="Symbol" panose="05050102010706020507" pitchFamily="18" charset="2"/>
                      </a:rPr>
                      <m:t></m:t>
                    </m:r>
                    <m:r>
                      <a:rPr lang="en-US" altLang="zh-CN" sz="2000" b="0" i="0" dirty="0" smtClean="0">
                        <a:solidFill>
                          <a:srgbClr val="FF0000"/>
                        </a:solidFill>
                        <a:latin typeface="Cambria Math" panose="02040503050406030204" pitchFamily="18" charset="0"/>
                        <a:ea typeface="+mn-ea"/>
                        <a:sym typeface="Symbol" panose="05050102010706020507" pitchFamily="18" charset="2"/>
                      </a:rPr>
                      <m:t> </m:t>
                    </m:r>
                  </m:oMath>
                </a14:m>
                <a:r>
                  <a:rPr lang="en-US" altLang="zh-CN" sz="2000" dirty="0">
                    <a:solidFill>
                      <a:srgbClr val="FF0000"/>
                    </a:solidFill>
                    <a:ea typeface="+mn-ea"/>
                    <a:cs typeface="Times New Roman" panose="02020603050405020304" pitchFamily="18" charset="0"/>
                    <a:sym typeface="Symbol" panose="05050102010706020507" pitchFamily="18" charset="2"/>
                  </a:rPr>
                  <a:t>Q</a:t>
                </a:r>
                <a:r>
                  <a:rPr lang="zh-CN" altLang="en-US" sz="2000" b="1" dirty="0">
                    <a:solidFill>
                      <a:srgbClr val="00B050"/>
                    </a:solidFill>
                    <a:effectLst>
                      <a:outerShdw blurRad="38100" dist="38100" dir="2700000" algn="tl">
                        <a:srgbClr val="FFFFFF"/>
                      </a:outerShdw>
                    </a:effectLst>
                    <a:sym typeface="Symbol" panose="05050102010706020507" pitchFamily="18" charset="2"/>
                  </a:rPr>
                  <a:t>。</a:t>
                </a:r>
                <a:r>
                  <a:rPr lang="zh-CN" altLang="en-US" sz="2000" kern="0" dirty="0">
                    <a:effectLst>
                      <a:outerShdw blurRad="38100" dist="38100" dir="2700000" algn="tl">
                        <a:srgbClr val="C0C0C0"/>
                      </a:outerShdw>
                    </a:effectLst>
                    <a:latin typeface="+mn-ea"/>
                    <a:cs typeface="Times New Roman" panose="02020603050405020304" pitchFamily="18" charset="0"/>
                    <a:sym typeface="Symbol" panose="05050102010706020507" pitchFamily="18" charset="2"/>
                  </a:rPr>
                  <a:t>通过下面真值表定义：</a:t>
                </a:r>
                <a:endParaRPr lang="en-US" altLang="zh-CN" sz="2000" b="1" i="1" dirty="0">
                  <a:solidFill>
                    <a:srgbClr val="00B050"/>
                  </a:solidFill>
                  <a:effectLst>
                    <a:outerShdw blurRad="38100" dist="38100" dir="2700000" algn="tl">
                      <a:srgbClr val="FFFFFF"/>
                    </a:outerShdw>
                  </a:effectLst>
                  <a:latin typeface="Cambria Math" panose="02040503050406030204" pitchFamily="18" charset="0"/>
                  <a:sym typeface="Symbol" panose="05050102010706020507" pitchFamily="18" charset="2"/>
                </a:endParaRPr>
              </a:p>
            </p:txBody>
          </p:sp>
        </mc:Choice>
        <mc:Fallback xmlns="">
          <p:sp>
            <p:nvSpPr>
              <p:cNvPr id="9" name="Rectangle 6"/>
              <p:cNvSpPr>
                <a:spLocks noRot="1" noChangeAspect="1" noMove="1" noResize="1" noEditPoints="1" noAdjustHandles="1" noChangeArrowheads="1" noChangeShapeType="1" noTextEdit="1"/>
              </p:cNvSpPr>
              <p:nvPr/>
            </p:nvSpPr>
            <p:spPr bwMode="auto">
              <a:xfrm>
                <a:off x="211408" y="1576202"/>
                <a:ext cx="9374026" cy="1015663"/>
              </a:xfrm>
              <a:prstGeom prst="rect">
                <a:avLst/>
              </a:prstGeom>
              <a:blipFill>
                <a:blip r:embed="rId3"/>
                <a:stretch>
                  <a:fillRect l="-716" b="-5422"/>
                </a:stretch>
              </a:blipFill>
              <a:ln w="28575">
                <a:noFill/>
                <a:miter lim="800000"/>
                <a:headEnd/>
                <a:tailEnd/>
              </a:ln>
              <a:effectLst/>
              <a:extLst/>
            </p:spPr>
            <p:txBody>
              <a:bodyPr/>
              <a:lstStyle/>
              <a:p>
                <a:r>
                  <a:rPr lang="zh-CN" altLang="en-US">
                    <a:noFill/>
                  </a:rPr>
                  <a:t> </a:t>
                </a:r>
              </a:p>
            </p:txBody>
          </p:sp>
        </mc:Fallback>
      </mc:AlternateContent>
      <p:sp>
        <p:nvSpPr>
          <p:cNvPr id="10" name="Text Box 2"/>
          <p:cNvSpPr txBox="1">
            <a:spLocks noChangeArrowheads="1"/>
          </p:cNvSpPr>
          <p:nvPr/>
        </p:nvSpPr>
        <p:spPr bwMode="auto">
          <a:xfrm>
            <a:off x="378478" y="806028"/>
            <a:ext cx="4088419"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4"/>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1"/>
              </a:buClr>
              <a:buFont typeface="Wingdings" panose="05000000000000000000" pitchFamily="2" charset="2"/>
              <a:buChar char="&amp;"/>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不可兼析取 </a:t>
            </a:r>
            <a:endParaRPr lang="zh-CN" altLang="en-US" sz="2800" b="1" dirty="0">
              <a:solidFill>
                <a:schemeClr val="bg1"/>
              </a:solidFill>
              <a:latin typeface="Times New Roman" panose="02020603050405020304" pitchFamily="18" charset="0"/>
              <a:ea typeface="隶书" panose="020105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3" name="Group 36"/>
              <p:cNvGraphicFramePr>
                <a:graphicFrameLocks noGrp="1"/>
              </p:cNvGraphicFramePr>
              <p:nvPr>
                <p:extLst>
                  <p:ext uri="{D42A27DB-BD31-4B8C-83A1-F6EECF244321}">
                    <p14:modId xmlns:p14="http://schemas.microsoft.com/office/powerpoint/2010/main" val="616002159"/>
                  </p:ext>
                </p:extLst>
              </p:nvPr>
            </p:nvGraphicFramePr>
            <p:xfrm>
              <a:off x="1734207" y="2742740"/>
              <a:ext cx="3941380" cy="2039468"/>
            </p:xfrm>
            <a:graphic>
              <a:graphicData uri="http://schemas.openxmlformats.org/drawingml/2006/table">
                <a:tbl>
                  <a:tblPr/>
                  <a:tblGrid>
                    <a:gridCol w="1213677">
                      <a:extLst>
                        <a:ext uri="{9D8B030D-6E8A-4147-A177-3AD203B41FA5}">
                          <a16:colId xmlns:a16="http://schemas.microsoft.com/office/drawing/2014/main" val="20000"/>
                        </a:ext>
                      </a:extLst>
                    </a:gridCol>
                    <a:gridCol w="1046966">
                      <a:extLst>
                        <a:ext uri="{9D8B030D-6E8A-4147-A177-3AD203B41FA5}">
                          <a16:colId xmlns:a16="http://schemas.microsoft.com/office/drawing/2014/main" val="20001"/>
                        </a:ext>
                      </a:extLst>
                    </a:gridCol>
                    <a:gridCol w="1680737">
                      <a:extLst>
                        <a:ext uri="{9D8B030D-6E8A-4147-A177-3AD203B41FA5}">
                          <a16:colId xmlns:a16="http://schemas.microsoft.com/office/drawing/2014/main" val="20002"/>
                        </a:ext>
                      </a:extLst>
                    </a:gridCol>
                  </a:tblGrid>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P</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Q</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P</a:t>
                          </a:r>
                          <a14:m>
                            <m:oMath xmlns:m="http://schemas.openxmlformats.org/officeDocument/2006/math">
                              <m:r>
                                <a:rPr lang="en-US" altLang="zh-CN" sz="2000" b="1" i="1" dirty="0" smtClean="0">
                                  <a:solidFill>
                                    <a:srgbClr val="FF0000"/>
                                  </a:solidFill>
                                  <a:effectLst>
                                    <a:outerShdw blurRad="38100" dist="38100" dir="2700000" algn="tl">
                                      <a:srgbClr val="FFFFFF"/>
                                    </a:outerShdw>
                                  </a:effectLst>
                                  <a:latin typeface="Cambria Math" panose="02040503050406030204" pitchFamily="18" charset="0"/>
                                  <a:sym typeface="Symbol" panose="05050102010706020507" pitchFamily="18" charset="2"/>
                                </a:rPr>
                                <m:t></m:t>
                              </m:r>
                            </m:oMath>
                          </a14:m>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sym typeface="Symbol" panose="05050102010706020507" pitchFamily="18" charset="2"/>
                            </a:rPr>
                            <a:t>Q</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sym typeface="Symbol" panose="05050102010706020507" pitchFamily="18" charset="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660">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Choice>
        <mc:Fallback xmlns="">
          <p:graphicFrame>
            <p:nvGraphicFramePr>
              <p:cNvPr id="13" name="Group 36"/>
              <p:cNvGraphicFramePr>
                <a:graphicFrameLocks noGrp="1"/>
              </p:cNvGraphicFramePr>
              <p:nvPr>
                <p:extLst>
                  <p:ext uri="{D42A27DB-BD31-4B8C-83A1-F6EECF244321}">
                    <p14:modId xmlns:p14="http://schemas.microsoft.com/office/powerpoint/2010/main" val="616002159"/>
                  </p:ext>
                </p:extLst>
              </p:nvPr>
            </p:nvGraphicFramePr>
            <p:xfrm>
              <a:off x="1734207" y="2742740"/>
              <a:ext cx="3941380" cy="2039468"/>
            </p:xfrm>
            <a:graphic>
              <a:graphicData uri="http://schemas.openxmlformats.org/drawingml/2006/table">
                <a:tbl>
                  <a:tblPr/>
                  <a:tblGrid>
                    <a:gridCol w="1213677">
                      <a:extLst>
                        <a:ext uri="{9D8B030D-6E8A-4147-A177-3AD203B41FA5}">
                          <a16:colId xmlns:a16="http://schemas.microsoft.com/office/drawing/2014/main" val="20000"/>
                        </a:ext>
                      </a:extLst>
                    </a:gridCol>
                    <a:gridCol w="1046966">
                      <a:extLst>
                        <a:ext uri="{9D8B030D-6E8A-4147-A177-3AD203B41FA5}">
                          <a16:colId xmlns:a16="http://schemas.microsoft.com/office/drawing/2014/main" val="20001"/>
                        </a:ext>
                      </a:extLst>
                    </a:gridCol>
                    <a:gridCol w="1680737">
                      <a:extLst>
                        <a:ext uri="{9D8B030D-6E8A-4147-A177-3AD203B41FA5}">
                          <a16:colId xmlns:a16="http://schemas.microsoft.com/office/drawing/2014/main" val="20002"/>
                        </a:ext>
                      </a:extLst>
                    </a:gridCol>
                  </a:tblGrid>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P</a:t>
                          </a:r>
                          <a:endParaRPr kumimoji="1" lang="en-CA" altLang="zh-CN" sz="2000" b="1" i="0" u="none" strike="noStrike" cap="none" normalizeH="0" baseline="0" dirty="0" smtClean="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Q</a:t>
                          </a:r>
                          <a:endParaRPr kumimoji="1" lang="en-CA" altLang="zh-CN" sz="2000" b="1" i="0" u="none" strike="noStrike" cap="none" normalizeH="0" baseline="0" dirty="0" smtClean="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zh-CN"/>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35145" t="-7576" r="-725" b="-437879"/>
                          </a:stretch>
                        </a:blipFill>
                      </a:tcPr>
                    </a:tc>
                    <a:extLst>
                      <a:ext uri="{0D108BD9-81ED-4DB2-BD59-A6C34878D82A}">
                        <a16:rowId xmlns:a16="http://schemas.microsoft.com/office/drawing/2014/main" val="10000"/>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smtClean="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smtClean="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smtClean="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smtClean="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660">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4" name="矩形 3"/>
              <p:cNvSpPr/>
              <p:nvPr/>
            </p:nvSpPr>
            <p:spPr>
              <a:xfrm>
                <a:off x="586073" y="4904981"/>
                <a:ext cx="5173865" cy="400110"/>
              </a:xfrm>
              <a:prstGeom prst="rect">
                <a:avLst/>
              </a:prstGeom>
              <a:solidFill>
                <a:srgbClr val="3366FF"/>
              </a:solidFill>
            </p:spPr>
            <p:txBody>
              <a:bodyPr wrap="square">
                <a:spAutoFit/>
              </a:bodyPr>
              <a:lstStyle/>
              <a:p>
                <a:pPr>
                  <a:spcBef>
                    <a:spcPct val="20000"/>
                  </a:spcBef>
                  <a:defRPr/>
                </a:pPr>
                <a:r>
                  <a:rPr lang="zh-CN" altLang="en-US" sz="2000" b="1" dirty="0">
                    <a:solidFill>
                      <a:schemeClr val="bg1"/>
                    </a:solidFill>
                    <a:latin typeface="Times New Roman" panose="02020603050405020304" pitchFamily="18" charset="0"/>
                    <a:ea typeface="+mn-ea"/>
                    <a:cs typeface="Times New Roman" panose="02020603050405020304" pitchFamily="18" charset="0"/>
                  </a:rPr>
                  <a:t>当且仅当</a:t>
                </a:r>
                <a:r>
                  <a:rPr lang="en-US" altLang="zh-CN" sz="2000" b="1" dirty="0">
                    <a:solidFill>
                      <a:schemeClr val="bg1"/>
                    </a:solidFill>
                    <a:latin typeface="Times New Roman" panose="02020603050405020304" pitchFamily="18" charset="0"/>
                    <a:ea typeface="+mn-ea"/>
                    <a:cs typeface="Times New Roman" panose="02020603050405020304" pitchFamily="18" charset="0"/>
                  </a:rPr>
                  <a:t>P</a:t>
                </a:r>
                <a:r>
                  <a:rPr lang="zh-CN" altLang="en-US" sz="2000" b="1" dirty="0">
                    <a:solidFill>
                      <a:schemeClr val="bg1"/>
                    </a:solidFill>
                    <a:latin typeface="Times New Roman" panose="02020603050405020304" pitchFamily="18" charset="0"/>
                    <a:ea typeface="+mn-ea"/>
                    <a:cs typeface="Times New Roman" panose="02020603050405020304" pitchFamily="18" charset="0"/>
                  </a:rPr>
                  <a:t>和</a:t>
                </a:r>
                <a:r>
                  <a:rPr lang="en-US" altLang="zh-CN" sz="2000" b="1" dirty="0">
                    <a:solidFill>
                      <a:schemeClr val="bg1"/>
                    </a:solidFill>
                    <a:latin typeface="Times New Roman" panose="02020603050405020304" pitchFamily="18" charset="0"/>
                    <a:ea typeface="+mn-ea"/>
                    <a:cs typeface="Times New Roman" panose="02020603050405020304" pitchFamily="18" charset="0"/>
                  </a:rPr>
                  <a:t>Q</a:t>
                </a:r>
                <a:r>
                  <a:rPr lang="zh-CN" altLang="en-US" sz="2000" b="1" dirty="0">
                    <a:solidFill>
                      <a:schemeClr val="bg1"/>
                    </a:solidFill>
                    <a:latin typeface="Times New Roman" panose="02020603050405020304" pitchFamily="18" charset="0"/>
                    <a:ea typeface="+mn-ea"/>
                    <a:cs typeface="Times New Roman" panose="02020603050405020304" pitchFamily="18" charset="0"/>
                  </a:rPr>
                  <a:t>真值不相同时，</a:t>
                </a:r>
                <a:r>
                  <a:rPr lang="en-US" altLang="zh-CN" sz="2000" b="1" dirty="0">
                    <a:solidFill>
                      <a:srgbClr val="00B050"/>
                    </a:solidFill>
                    <a:effectLst>
                      <a:outerShdw blurRad="38100" dist="38100" dir="2700000" algn="tl">
                        <a:srgbClr val="FFFFFF"/>
                      </a:outerShdw>
                    </a:effectLst>
                  </a:rPr>
                  <a:t> </a:t>
                </a:r>
                <a:r>
                  <a:rPr lang="en-US" altLang="zh-CN" sz="2000" b="1" dirty="0">
                    <a:solidFill>
                      <a:schemeClr val="bg1"/>
                    </a:solidFill>
                    <a:latin typeface="Times New Roman" panose="02020603050405020304" pitchFamily="18" charset="0"/>
                    <a:ea typeface="+mn-ea"/>
                    <a:cs typeface="Times New Roman" panose="02020603050405020304" pitchFamily="18" charset="0"/>
                  </a:rPr>
                  <a:t>P</a:t>
                </a:r>
                <a14:m>
                  <m:oMath xmlns:m="http://schemas.openxmlformats.org/officeDocument/2006/math">
                    <m:r>
                      <a:rPr lang="en-US" altLang="zh-CN" sz="2000" b="1" dirty="0">
                        <a:solidFill>
                          <a:schemeClr val="bg1"/>
                        </a:solidFill>
                        <a:latin typeface="Cambria Math" panose="02040503050406030204" pitchFamily="18" charset="0"/>
                        <a:ea typeface="+mn-ea"/>
                        <a:cs typeface="Times New Roman" panose="02020603050405020304" pitchFamily="18" charset="0"/>
                        <a:sym typeface="Symbol" panose="05050102010706020507" pitchFamily="18" charset="2"/>
                      </a:rPr>
                      <m:t></m:t>
                    </m:r>
                  </m:oMath>
                </a14:m>
                <a:r>
                  <a:rPr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Q</a:t>
                </a:r>
                <a:r>
                  <a:rPr lang="en-US" altLang="zh-CN" sz="2000" b="1" dirty="0">
                    <a:solidFill>
                      <a:srgbClr val="00B050"/>
                    </a:solidFill>
                    <a:effectLst>
                      <a:outerShdw blurRad="38100" dist="38100" dir="2700000" algn="tl">
                        <a:srgbClr val="FFFFFF"/>
                      </a:outerShdw>
                    </a:effectLst>
                    <a:sym typeface="Symbol" panose="05050102010706020507" pitchFamily="18" charset="2"/>
                  </a:rPr>
                  <a:t> </a:t>
                </a:r>
                <a:r>
                  <a:rPr lang="zh-CN" altLang="en-US"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值为真</a:t>
                </a:r>
                <a:r>
                  <a:rPr lang="zh-CN" altLang="en-US" sz="2000" b="1" dirty="0">
                    <a:solidFill>
                      <a:schemeClr val="bg1"/>
                    </a:solidFill>
                    <a:latin typeface="Times New Roman" panose="02020603050405020304" pitchFamily="18" charset="0"/>
                    <a:ea typeface="+mn-ea"/>
                    <a:cs typeface="Times New Roman" panose="02020603050405020304" pitchFamily="18" charset="0"/>
                  </a:rPr>
                  <a:t>。</a:t>
                </a:r>
              </a:p>
            </p:txBody>
          </p:sp>
        </mc:Choice>
        <mc:Fallback xmlns="">
          <p:sp>
            <p:nvSpPr>
              <p:cNvPr id="4" name="矩形 3"/>
              <p:cNvSpPr>
                <a:spLocks noRot="1" noChangeAspect="1" noMove="1" noResize="1" noEditPoints="1" noAdjustHandles="1" noChangeArrowheads="1" noChangeShapeType="1" noTextEdit="1"/>
              </p:cNvSpPr>
              <p:nvPr/>
            </p:nvSpPr>
            <p:spPr>
              <a:xfrm>
                <a:off x="586073" y="4904981"/>
                <a:ext cx="5173865" cy="400110"/>
              </a:xfrm>
              <a:prstGeom prst="rect">
                <a:avLst/>
              </a:prstGeom>
              <a:blipFill>
                <a:blip r:embed="rId6"/>
                <a:stretch>
                  <a:fillRect l="-1178" t="-12308" r="-6007" b="-2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849680" y="2721174"/>
                <a:ext cx="3735754" cy="1538883"/>
              </a:xfrm>
              <a:prstGeom prst="rect">
                <a:avLst/>
              </a:prstGeom>
              <a:solidFill>
                <a:srgbClr val="FF7F3F"/>
              </a:solidFill>
            </p:spPr>
            <p:txBody>
              <a:bodyPr wrap="square">
                <a:spAutoFit/>
              </a:bodyPr>
              <a:lstStyle/>
              <a:p>
                <a:pPr>
                  <a:lnSpc>
                    <a:spcPct val="150000"/>
                  </a:lnSpc>
                  <a:spcBef>
                    <a:spcPct val="20000"/>
                  </a:spcBef>
                  <a:defRPr/>
                </a:pPr>
                <a:r>
                  <a:rPr lang="zh-CN" altLang="en-US" sz="2000" b="1" dirty="0">
                    <a:solidFill>
                      <a:schemeClr val="bg1"/>
                    </a:solidFill>
                    <a:latin typeface="Times New Roman" panose="02020603050405020304" pitchFamily="18" charset="0"/>
                    <a:ea typeface="+mn-ea"/>
                    <a:cs typeface="Times New Roman" panose="02020603050405020304" pitchFamily="18" charset="0"/>
                  </a:rPr>
                  <a:t>从表中可以看出，</a:t>
                </a:r>
                <a:r>
                  <a:rPr lang="en-US" altLang="zh-CN" sz="2000" b="1" dirty="0">
                    <a:solidFill>
                      <a:srgbClr val="00B050"/>
                    </a:solidFill>
                    <a:effectLst>
                      <a:outerShdw blurRad="38100" dist="38100" dir="2700000" algn="tl">
                        <a:srgbClr val="FFFFFF"/>
                      </a:outerShdw>
                    </a:effectLst>
                  </a:rPr>
                  <a:t> </a:t>
                </a:r>
                <a:r>
                  <a:rPr lang="en-US" altLang="zh-CN" sz="2000" b="1" dirty="0">
                    <a:solidFill>
                      <a:schemeClr val="bg1"/>
                    </a:solidFill>
                    <a:latin typeface="Times New Roman" panose="02020603050405020304" pitchFamily="18" charset="0"/>
                    <a:ea typeface="+mn-ea"/>
                    <a:cs typeface="Times New Roman" panose="02020603050405020304" pitchFamily="18" charset="0"/>
                  </a:rPr>
                  <a:t>P</a:t>
                </a:r>
                <a14:m>
                  <m:oMath xmlns:m="http://schemas.openxmlformats.org/officeDocument/2006/math">
                    <m:r>
                      <a:rPr lang="en-US" altLang="zh-CN" sz="2000" b="1" dirty="0">
                        <a:solidFill>
                          <a:schemeClr val="bg1"/>
                        </a:solidFill>
                        <a:latin typeface="Cambria Math" panose="02040503050406030204" pitchFamily="18" charset="0"/>
                        <a:ea typeface="+mn-ea"/>
                        <a:cs typeface="Times New Roman" panose="02020603050405020304" pitchFamily="18" charset="0"/>
                        <a:sym typeface="Symbol" panose="05050102010706020507" pitchFamily="18" charset="2"/>
                      </a:rPr>
                      <m:t></m:t>
                    </m:r>
                  </m:oMath>
                </a14:m>
                <a:r>
                  <a:rPr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Q</a:t>
                </a:r>
                <a:r>
                  <a:rPr lang="zh-CN" altLang="en-US"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具有如下性质：</a:t>
                </a:r>
                <a:endParaRPr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endParaRPr>
              </a:p>
              <a:p>
                <a:pPr>
                  <a:lnSpc>
                    <a:spcPct val="150000"/>
                  </a:lnSpc>
                  <a:spcBef>
                    <a:spcPct val="20000"/>
                  </a:spcBef>
                  <a:defRPr/>
                </a:pPr>
                <a:r>
                  <a:rPr lang="en-US" altLang="zh-CN" sz="2000" b="1" dirty="0">
                    <a:solidFill>
                      <a:schemeClr val="bg1"/>
                    </a:solidFill>
                    <a:latin typeface="Times New Roman" panose="02020603050405020304" pitchFamily="18" charset="0"/>
                    <a:cs typeface="Times New Roman" panose="02020603050405020304" pitchFamily="18" charset="0"/>
                  </a:rPr>
                  <a:t>        P</a:t>
                </a:r>
                <a14:m>
                  <m:oMath xmlns:m="http://schemas.openxmlformats.org/officeDocument/2006/math">
                    <m:r>
                      <a:rPr lang="en-US" altLang="zh-CN" sz="2000" b="1" dirty="0">
                        <a:solidFill>
                          <a:schemeClr val="bg1"/>
                        </a:solidFill>
                        <a:latin typeface="Cambria Math" panose="02040503050406030204" pitchFamily="18" charset="0"/>
                        <a:cs typeface="Times New Roman" panose="02020603050405020304" pitchFamily="18" charset="0"/>
                        <a:sym typeface="Symbol" panose="05050102010706020507" pitchFamily="18" charset="2"/>
                      </a:rPr>
                      <m:t></m:t>
                    </m:r>
                  </m:oMath>
                </a14:m>
                <a:r>
                  <a:rPr lang="en-US" altLang="zh-CN" sz="2000" b="1" dirty="0">
                    <a:solidFill>
                      <a:schemeClr val="bg1"/>
                    </a:solidFill>
                    <a:latin typeface="Times New Roman" panose="02020603050405020304" pitchFamily="18" charset="0"/>
                    <a:cs typeface="Times New Roman" panose="02020603050405020304" pitchFamily="18" charset="0"/>
                    <a:sym typeface="Symbol" panose="05050102010706020507" pitchFamily="18" charset="2"/>
                  </a:rPr>
                  <a:t>Q  (P↔Q)</a:t>
                </a:r>
              </a:p>
            </p:txBody>
          </p:sp>
        </mc:Choice>
        <mc:Fallback xmlns="">
          <p:sp>
            <p:nvSpPr>
              <p:cNvPr id="11" name="矩形 10"/>
              <p:cNvSpPr>
                <a:spLocks noRot="1" noChangeAspect="1" noMove="1" noResize="1" noEditPoints="1" noAdjustHandles="1" noChangeArrowheads="1" noChangeShapeType="1" noTextEdit="1"/>
              </p:cNvSpPr>
              <p:nvPr/>
            </p:nvSpPr>
            <p:spPr>
              <a:xfrm>
                <a:off x="5849680" y="2721174"/>
                <a:ext cx="3735754" cy="1538883"/>
              </a:xfrm>
              <a:prstGeom prst="rect">
                <a:avLst/>
              </a:prstGeom>
              <a:blipFill>
                <a:blip r:embed="rId7"/>
                <a:stretch>
                  <a:fillRect l="-1797" b="-23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5776516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4" grpId="0" animBg="1"/>
      <p:bldP spid="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86</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mc:AlternateContent xmlns:mc="http://schemas.openxmlformats.org/markup-compatibility/2006" xmlns:a14="http://schemas.microsoft.com/office/drawing/2010/main">
        <mc:Choice Requires="a14">
          <p:sp>
            <p:nvSpPr>
              <p:cNvPr id="9" name="Rectangle 6"/>
              <p:cNvSpPr>
                <a:spLocks noChangeArrowheads="1"/>
              </p:cNvSpPr>
              <p:nvPr/>
            </p:nvSpPr>
            <p:spPr bwMode="auto">
              <a:xfrm>
                <a:off x="211408" y="1576202"/>
                <a:ext cx="9374026" cy="1136465"/>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nSpc>
                    <a:spcPct val="150000"/>
                  </a:lnSpc>
                  <a:spcAft>
                    <a:spcPts val="0"/>
                  </a:spcAft>
                  <a:buClr>
                    <a:srgbClr val="228A88"/>
                  </a:buClr>
                </a:pPr>
                <a:r>
                  <a:rPr lang="en-US" altLang="zh-CN" sz="2000" dirty="0">
                    <a:ea typeface="黑体" panose="02010609060101010101" pitchFamily="49" charset="-122"/>
                    <a:cs typeface="Times New Roman" panose="02020603050405020304" pitchFamily="18" charset="0"/>
                    <a:sym typeface="Symbol" panose="05050102010706020507" pitchFamily="18" charset="2"/>
                  </a:rPr>
                  <a:t>【</a:t>
                </a:r>
                <a:r>
                  <a:rPr lang="zh-CN" altLang="en-US" sz="2000" dirty="0">
                    <a:ea typeface="黑体" panose="02010609060101010101" pitchFamily="49" charset="-122"/>
                    <a:cs typeface="Times New Roman" panose="02020603050405020304" pitchFamily="18" charset="0"/>
                    <a:sym typeface="Symbol" panose="05050102010706020507" pitchFamily="18" charset="2"/>
                  </a:rPr>
                  <a:t>定义</a:t>
                </a:r>
                <a:r>
                  <a:rPr lang="en-US" altLang="zh-CN" sz="2000" dirty="0">
                    <a:ea typeface="黑体" panose="02010609060101010101" pitchFamily="49" charset="-122"/>
                    <a:cs typeface="Times New Roman" panose="02020603050405020304" pitchFamily="18" charset="0"/>
                    <a:sym typeface="Symbol" panose="05050102010706020507" pitchFamily="18" charset="2"/>
                  </a:rPr>
                  <a:t>1-6.2】</a:t>
                </a:r>
                <a:r>
                  <a:rPr lang="zh-CN" altLang="en-US" sz="2000" dirty="0">
                    <a:latin typeface="+mn-ea"/>
                    <a:ea typeface="+mn-ea"/>
                    <a:sym typeface="Symbol" panose="05050102010706020507" pitchFamily="18" charset="2"/>
                  </a:rPr>
                  <a:t>设</a:t>
                </a:r>
                <a:r>
                  <a:rPr lang="zh-CN" altLang="en-US" sz="2000" dirty="0">
                    <a:ea typeface="黑体" panose="02010609060101010101" pitchFamily="49" charset="-122"/>
                    <a:cs typeface="Times New Roman" panose="02020603050405020304" pitchFamily="18" charset="0"/>
                    <a:sym typeface="Symbol" panose="05050102010706020507" pitchFamily="18" charset="2"/>
                  </a:rPr>
                  <a:t> </a:t>
                </a:r>
                <a:r>
                  <a:rPr lang="en-US" altLang="zh-CN" sz="2000" dirty="0">
                    <a:ea typeface="黑体" panose="02010609060101010101" pitchFamily="49" charset="-122"/>
                    <a:cs typeface="Times New Roman" panose="02020603050405020304" pitchFamily="18" charset="0"/>
                    <a:sym typeface="Symbol" panose="05050102010706020507" pitchFamily="18" charset="2"/>
                  </a:rPr>
                  <a:t>P</a:t>
                </a:r>
                <a:r>
                  <a:rPr lang="zh-CN" altLang="en-US" sz="2000" dirty="0">
                    <a:ea typeface="黑体" panose="02010609060101010101" pitchFamily="49" charset="-122"/>
                    <a:cs typeface="Times New Roman" panose="02020603050405020304" pitchFamily="18" charset="0"/>
                    <a:sym typeface="Symbol" panose="05050102010706020507" pitchFamily="18" charset="2"/>
                  </a:rPr>
                  <a:t>、</a:t>
                </a:r>
                <a:r>
                  <a:rPr lang="en-US" altLang="zh-CN" sz="2000" dirty="0">
                    <a:ea typeface="黑体" panose="02010609060101010101" pitchFamily="49" charset="-122"/>
                    <a:cs typeface="Times New Roman" panose="02020603050405020304" pitchFamily="18" charset="0"/>
                    <a:sym typeface="Symbol" panose="05050102010706020507" pitchFamily="18" charset="2"/>
                  </a:rPr>
                  <a:t>Q</a:t>
                </a:r>
                <a:r>
                  <a:rPr lang="en-US" altLang="zh-CN" sz="2000" dirty="0">
                    <a:latin typeface="+mn-ea"/>
                    <a:ea typeface="+mn-ea"/>
                    <a:sym typeface="Symbol" panose="05050102010706020507" pitchFamily="18" charset="2"/>
                  </a:rPr>
                  <a:t> </a:t>
                </a:r>
                <a:r>
                  <a:rPr lang="zh-CN" altLang="en-US" sz="2000" dirty="0">
                    <a:latin typeface="+mn-ea"/>
                    <a:ea typeface="+mn-ea"/>
                    <a:sym typeface="Symbol" panose="05050102010706020507" pitchFamily="18" charset="2"/>
                  </a:rPr>
                  <a:t>为两个命题，则</a:t>
                </a:r>
                <a:r>
                  <a:rPr lang="en-US" altLang="zh-CN" sz="2000" b="1" dirty="0">
                    <a:ea typeface="+mn-ea"/>
                    <a:cs typeface="Times New Roman" panose="02020603050405020304" pitchFamily="18" charset="0"/>
                    <a:sym typeface="Symbol" panose="05050102010706020507" pitchFamily="18" charset="2"/>
                  </a:rPr>
                  <a:t>P</a:t>
                </a:r>
                <a:r>
                  <a:rPr lang="zh-CN" altLang="en-US" sz="2000" dirty="0">
                    <a:ea typeface="+mn-ea"/>
                    <a:cs typeface="Times New Roman" panose="02020603050405020304" pitchFamily="18" charset="0"/>
                    <a:sym typeface="Symbol" panose="05050102010706020507" pitchFamily="18" charset="2"/>
                  </a:rPr>
                  <a:t>与</a:t>
                </a:r>
                <a:r>
                  <a:rPr lang="en-US" altLang="zh-CN" sz="2000" b="1" dirty="0">
                    <a:ea typeface="+mn-ea"/>
                    <a:cs typeface="Times New Roman" panose="02020603050405020304" pitchFamily="18" charset="0"/>
                    <a:sym typeface="Symbol" panose="05050102010706020507" pitchFamily="18" charset="2"/>
                  </a:rPr>
                  <a:t>Q</a:t>
                </a:r>
                <a:r>
                  <a:rPr lang="zh-CN" altLang="en-US" sz="2000" dirty="0">
                    <a:latin typeface="+mn-ea"/>
                    <a:ea typeface="+mn-ea"/>
                    <a:sym typeface="Symbol" panose="05050102010706020507" pitchFamily="18" charset="2"/>
                  </a:rPr>
                  <a:t>的</a:t>
                </a:r>
                <a:r>
                  <a:rPr lang="zh-CN" altLang="en-US" sz="2000" b="1" dirty="0">
                    <a:solidFill>
                      <a:srgbClr val="FF0000"/>
                    </a:solidFill>
                    <a:latin typeface="+mn-ea"/>
                    <a:ea typeface="+mn-ea"/>
                    <a:sym typeface="Symbol" panose="05050102010706020507" pitchFamily="18" charset="2"/>
                  </a:rPr>
                  <a:t>条件否定</a:t>
                </a:r>
                <a:r>
                  <a:rPr lang="zh-CN" altLang="en-US" sz="2000" dirty="0">
                    <a:latin typeface="+mn-ea"/>
                    <a:ea typeface="+mn-ea"/>
                    <a:sym typeface="Symbol" panose="05050102010706020507" pitchFamily="18" charset="2"/>
                  </a:rPr>
                  <a:t>是一个复合命题。</a:t>
                </a:r>
                <a:endParaRPr lang="en-US" altLang="zh-CN" sz="2000" dirty="0">
                  <a:latin typeface="+mn-ea"/>
                  <a:ea typeface="+mn-ea"/>
                  <a:sym typeface="Symbol" panose="05050102010706020507" pitchFamily="18" charset="2"/>
                </a:endParaRPr>
              </a:p>
              <a:p>
                <a:pPr marL="1524000">
                  <a:lnSpc>
                    <a:spcPct val="150000"/>
                  </a:lnSpc>
                  <a:spcAft>
                    <a:spcPts val="0"/>
                  </a:spcAft>
                  <a:buClr>
                    <a:srgbClr val="228A88"/>
                  </a:buClr>
                </a:pPr>
                <a:r>
                  <a:rPr lang="zh-CN" altLang="en-US" sz="2000" dirty="0">
                    <a:latin typeface="+mn-ea"/>
                    <a:ea typeface="+mn-ea"/>
                    <a:sym typeface="Symbol" panose="05050102010706020507" pitchFamily="18" charset="2"/>
                  </a:rPr>
                  <a:t>记为</a:t>
                </a:r>
                <a:r>
                  <a:rPr lang="en-US" altLang="zh-CN" sz="2000" dirty="0">
                    <a:solidFill>
                      <a:srgbClr val="FF0000"/>
                    </a:solidFill>
                    <a:ea typeface="+mn-ea"/>
                    <a:cs typeface="Times New Roman" panose="02020603050405020304" pitchFamily="18" charset="0"/>
                  </a:rPr>
                  <a:t>P</a:t>
                </a:r>
                <a14:m>
                  <m:oMath xmlns:m="http://schemas.openxmlformats.org/officeDocument/2006/math">
                    <m:r>
                      <a:rPr lang="en-US" altLang="zh-CN" sz="2000" b="0" i="0" dirty="0" smtClean="0">
                        <a:solidFill>
                          <a:srgbClr val="FF0000"/>
                        </a:solidFill>
                        <a:latin typeface="Cambria Math" panose="02040503050406030204" pitchFamily="18" charset="0"/>
                        <a:ea typeface="+mn-ea"/>
                        <a:sym typeface="Symbol" panose="05050102010706020507" pitchFamily="18" charset="2"/>
                      </a:rPr>
                      <m:t> </m:t>
                    </m:r>
                    <m:groupChr>
                      <m:groupChrPr>
                        <m:chr m:val="→"/>
                        <m:vertJc m:val="bot"/>
                        <m:ctrlPr>
                          <a:rPr lang="en-US" altLang="zh-CN" sz="2000" b="0" i="1" dirty="0" smtClean="0">
                            <a:solidFill>
                              <a:schemeClr val="tx1"/>
                            </a:solidFill>
                            <a:latin typeface="Cambria Math" panose="02040503050406030204" pitchFamily="18" charset="0"/>
                            <a:ea typeface="+mn-ea"/>
                            <a:sym typeface="Symbol" panose="05050102010706020507" pitchFamily="18" charset="2"/>
                          </a:rPr>
                        </m:ctrlPr>
                      </m:groupChrPr>
                      <m:e>
                        <m:r>
                          <m:rPr>
                            <m:brk m:alnAt="2"/>
                          </m:rPr>
                          <a:rPr lang="en-US" altLang="zh-CN" sz="2000" b="0" i="1" dirty="0" smtClean="0">
                            <a:solidFill>
                              <a:schemeClr val="tx1"/>
                            </a:solidFill>
                            <a:latin typeface="Cambria Math" panose="02040503050406030204" pitchFamily="18" charset="0"/>
                            <a:ea typeface="+mn-ea"/>
                            <a:sym typeface="Symbol" panose="05050102010706020507" pitchFamily="18" charset="2"/>
                          </a:rPr>
                          <m:t>𝑐</m:t>
                        </m:r>
                      </m:e>
                    </m:groupChr>
                  </m:oMath>
                </a14:m>
                <a:r>
                  <a:rPr lang="en-US" altLang="zh-CN" sz="2000" dirty="0">
                    <a:solidFill>
                      <a:srgbClr val="FF0000"/>
                    </a:solidFill>
                    <a:ea typeface="+mn-ea"/>
                    <a:cs typeface="Times New Roman" panose="02020603050405020304" pitchFamily="18" charset="0"/>
                    <a:sym typeface="Symbol" panose="05050102010706020507" pitchFamily="18" charset="2"/>
                  </a:rPr>
                  <a:t> Q</a:t>
                </a:r>
                <a:r>
                  <a:rPr lang="zh-CN" altLang="en-US" sz="2000" b="1" dirty="0">
                    <a:solidFill>
                      <a:srgbClr val="00B050"/>
                    </a:solidFill>
                    <a:effectLst>
                      <a:outerShdw blurRad="38100" dist="38100" dir="2700000" algn="tl">
                        <a:srgbClr val="FFFFFF"/>
                      </a:outerShdw>
                    </a:effectLst>
                    <a:sym typeface="Symbol" panose="05050102010706020507" pitchFamily="18" charset="2"/>
                  </a:rPr>
                  <a:t>。</a:t>
                </a:r>
                <a:r>
                  <a:rPr lang="zh-CN" altLang="en-US" sz="2000" kern="0" dirty="0">
                    <a:effectLst>
                      <a:outerShdw blurRad="38100" dist="38100" dir="2700000" algn="tl">
                        <a:srgbClr val="C0C0C0"/>
                      </a:outerShdw>
                    </a:effectLst>
                    <a:latin typeface="+mn-ea"/>
                    <a:cs typeface="Times New Roman" panose="02020603050405020304" pitchFamily="18" charset="0"/>
                    <a:sym typeface="Symbol" panose="05050102010706020507" pitchFamily="18" charset="2"/>
                  </a:rPr>
                  <a:t>通过下面真值表定义：</a:t>
                </a:r>
                <a:endParaRPr lang="en-US" altLang="zh-CN" sz="2000" b="1" i="1" dirty="0">
                  <a:solidFill>
                    <a:srgbClr val="00B050"/>
                  </a:solidFill>
                  <a:effectLst>
                    <a:outerShdw blurRad="38100" dist="38100" dir="2700000" algn="tl">
                      <a:srgbClr val="FFFFFF"/>
                    </a:outerShdw>
                  </a:effectLst>
                  <a:latin typeface="Cambria Math" panose="02040503050406030204" pitchFamily="18" charset="0"/>
                  <a:sym typeface="Symbol" panose="05050102010706020507" pitchFamily="18" charset="2"/>
                </a:endParaRPr>
              </a:p>
            </p:txBody>
          </p:sp>
        </mc:Choice>
        <mc:Fallback xmlns="">
          <p:sp>
            <p:nvSpPr>
              <p:cNvPr id="9" name="Rectangle 6"/>
              <p:cNvSpPr>
                <a:spLocks noRot="1" noChangeAspect="1" noMove="1" noResize="1" noEditPoints="1" noAdjustHandles="1" noChangeArrowheads="1" noChangeShapeType="1" noTextEdit="1"/>
              </p:cNvSpPr>
              <p:nvPr/>
            </p:nvSpPr>
            <p:spPr bwMode="auto">
              <a:xfrm>
                <a:off x="211408" y="1576202"/>
                <a:ext cx="9374026" cy="1136465"/>
              </a:xfrm>
              <a:prstGeom prst="rect">
                <a:avLst/>
              </a:prstGeom>
              <a:blipFill>
                <a:blip r:embed="rId3"/>
                <a:stretch>
                  <a:fillRect l="-716" b="-2688"/>
                </a:stretch>
              </a:blipFill>
              <a:ln w="28575">
                <a:noFill/>
                <a:miter lim="800000"/>
                <a:headEnd/>
                <a:tailEnd/>
              </a:ln>
              <a:effectLst/>
              <a:extLst/>
            </p:spPr>
            <p:txBody>
              <a:bodyPr/>
              <a:lstStyle/>
              <a:p>
                <a:r>
                  <a:rPr lang="zh-CN" altLang="en-US">
                    <a:noFill/>
                  </a:rPr>
                  <a:t> </a:t>
                </a:r>
              </a:p>
            </p:txBody>
          </p:sp>
        </mc:Fallback>
      </mc:AlternateContent>
      <p:sp>
        <p:nvSpPr>
          <p:cNvPr id="10" name="Text Box 2"/>
          <p:cNvSpPr txBox="1">
            <a:spLocks noChangeArrowheads="1"/>
          </p:cNvSpPr>
          <p:nvPr/>
        </p:nvSpPr>
        <p:spPr bwMode="auto">
          <a:xfrm>
            <a:off x="378478" y="806028"/>
            <a:ext cx="4088419"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4"/>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1"/>
              </a:buClr>
              <a:buFont typeface="Wingdings" panose="05000000000000000000" pitchFamily="2" charset="2"/>
              <a:buChar char="&amp;"/>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条件否定</a:t>
            </a:r>
            <a:endParaRPr lang="zh-CN" altLang="en-US" sz="2800" b="1" dirty="0">
              <a:solidFill>
                <a:schemeClr val="bg1"/>
              </a:solidFill>
              <a:latin typeface="Times New Roman" panose="02020603050405020304" pitchFamily="18" charset="0"/>
              <a:ea typeface="隶书" panose="020105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3" name="Group 36"/>
              <p:cNvGraphicFramePr>
                <a:graphicFrameLocks noGrp="1"/>
              </p:cNvGraphicFramePr>
              <p:nvPr>
                <p:extLst>
                  <p:ext uri="{D42A27DB-BD31-4B8C-83A1-F6EECF244321}">
                    <p14:modId xmlns:p14="http://schemas.microsoft.com/office/powerpoint/2010/main" val="730079804"/>
                  </p:ext>
                </p:extLst>
              </p:nvPr>
            </p:nvGraphicFramePr>
            <p:xfrm>
              <a:off x="1734207" y="2742740"/>
              <a:ext cx="3941380" cy="2098278"/>
            </p:xfrm>
            <a:graphic>
              <a:graphicData uri="http://schemas.openxmlformats.org/drawingml/2006/table">
                <a:tbl>
                  <a:tblPr/>
                  <a:tblGrid>
                    <a:gridCol w="1213677">
                      <a:extLst>
                        <a:ext uri="{9D8B030D-6E8A-4147-A177-3AD203B41FA5}">
                          <a16:colId xmlns:a16="http://schemas.microsoft.com/office/drawing/2014/main" val="20000"/>
                        </a:ext>
                      </a:extLst>
                    </a:gridCol>
                    <a:gridCol w="1046966">
                      <a:extLst>
                        <a:ext uri="{9D8B030D-6E8A-4147-A177-3AD203B41FA5}">
                          <a16:colId xmlns:a16="http://schemas.microsoft.com/office/drawing/2014/main" val="20001"/>
                        </a:ext>
                      </a:extLst>
                    </a:gridCol>
                    <a:gridCol w="1680737">
                      <a:extLst>
                        <a:ext uri="{9D8B030D-6E8A-4147-A177-3AD203B41FA5}">
                          <a16:colId xmlns:a16="http://schemas.microsoft.com/office/drawing/2014/main" val="20002"/>
                        </a:ext>
                      </a:extLst>
                    </a:gridCol>
                  </a:tblGrid>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P</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Q</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kern="1200" dirty="0">
                              <a:solidFill>
                                <a:srgbClr val="FF0000"/>
                              </a:solidFill>
                              <a:effectLst>
                                <a:outerShdw blurRad="38100" dist="38100" dir="2700000" algn="tl">
                                  <a:srgbClr val="FFFFFF"/>
                                </a:outerShdw>
                              </a:effectLst>
                              <a:latin typeface="Times New Roman" panose="02020603050405020304" pitchFamily="18" charset="0"/>
                              <a:ea typeface="楷体_GB2312" pitchFamily="49" charset="-122"/>
                              <a:cs typeface="Times New Roman" panose="02020603050405020304" pitchFamily="18" charset="0"/>
                            </a:rPr>
                            <a:t>P</a:t>
                          </a:r>
                          <a14:m>
                            <m:oMath xmlns:m="http://schemas.openxmlformats.org/officeDocument/2006/math">
                              <m:r>
                                <a:rPr kumimoji="1" lang="en-US" altLang="zh-CN" sz="2000" b="0" i="0" kern="1200" dirty="0" smtClean="0">
                                  <a:solidFill>
                                    <a:srgbClr val="FF0000"/>
                                  </a:solidFill>
                                  <a:effectLst>
                                    <a:outerShdw blurRad="38100" dist="38100" dir="2700000" algn="tl">
                                      <a:srgbClr val="FFFFFF"/>
                                    </a:outerShdw>
                                  </a:effectLst>
                                  <a:latin typeface="Cambria Math" panose="02040503050406030204" pitchFamily="18" charset="0"/>
                                  <a:ea typeface="楷体_GB2312" pitchFamily="49" charset="-122"/>
                                  <a:cs typeface="+mn-cs"/>
                                  <a:sym typeface="Symbol" panose="05050102010706020507" pitchFamily="18" charset="2"/>
                                </a:rPr>
                                <m:t> </m:t>
                              </m:r>
                              <m:groupChr>
                                <m:groupChrPr>
                                  <m:chr m:val="→"/>
                                  <m:vertJc m:val="bot"/>
                                  <m:ctrlPr>
                                    <a:rPr kumimoji="1" lang="en-US" altLang="zh-CN" sz="2000" b="0" i="1" kern="1200" dirty="0" smtClean="0">
                                      <a:solidFill>
                                        <a:srgbClr val="FF0000"/>
                                      </a:solidFill>
                                      <a:effectLst>
                                        <a:outerShdw blurRad="38100" dist="38100" dir="2700000" algn="tl">
                                          <a:srgbClr val="FFFFFF"/>
                                        </a:outerShdw>
                                      </a:effectLst>
                                      <a:latin typeface="Cambria Math" panose="02040503050406030204" pitchFamily="18" charset="0"/>
                                      <a:ea typeface="楷体_GB2312" pitchFamily="49" charset="-122"/>
                                      <a:cs typeface="+mn-cs"/>
                                      <a:sym typeface="Symbol" panose="05050102010706020507" pitchFamily="18" charset="2"/>
                                    </a:rPr>
                                  </m:ctrlPr>
                                </m:groupChrPr>
                                <m:e>
                                  <m:r>
                                    <m:rPr>
                                      <m:brk m:alnAt="2"/>
                                    </m:rPr>
                                    <a:rPr kumimoji="1" lang="en-US" altLang="zh-CN" sz="2000" b="0" i="1" kern="1200" dirty="0" smtClean="0">
                                      <a:solidFill>
                                        <a:srgbClr val="FF0000"/>
                                      </a:solidFill>
                                      <a:effectLst>
                                        <a:outerShdw blurRad="38100" dist="38100" dir="2700000" algn="tl">
                                          <a:srgbClr val="FFFFFF"/>
                                        </a:outerShdw>
                                      </a:effectLst>
                                      <a:latin typeface="Cambria Math" panose="02040503050406030204" pitchFamily="18" charset="0"/>
                                      <a:ea typeface="楷体_GB2312" pitchFamily="49" charset="-122"/>
                                      <a:cs typeface="+mn-cs"/>
                                      <a:sym typeface="Symbol" panose="05050102010706020507" pitchFamily="18" charset="2"/>
                                    </a:rPr>
                                    <m:t>𝑐</m:t>
                                  </m:r>
                                </m:e>
                              </m:groupChr>
                            </m:oMath>
                          </a14:m>
                          <a:r>
                            <a:rPr kumimoji="1" lang="en-US" altLang="zh-CN" sz="2000" kern="1200" dirty="0">
                              <a:solidFill>
                                <a:srgbClr val="FF0000"/>
                              </a:solidFill>
                              <a:effectLst>
                                <a:outerShdw blurRad="38100" dist="38100" dir="2700000" algn="tl">
                                  <a:srgbClr val="FFFFFF"/>
                                </a:outerShdw>
                              </a:effectLst>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 Q</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660">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Choice>
        <mc:Fallback xmlns="">
          <p:graphicFrame>
            <p:nvGraphicFramePr>
              <p:cNvPr id="13" name="Group 36"/>
              <p:cNvGraphicFramePr>
                <a:graphicFrameLocks noGrp="1"/>
              </p:cNvGraphicFramePr>
              <p:nvPr>
                <p:extLst>
                  <p:ext uri="{D42A27DB-BD31-4B8C-83A1-F6EECF244321}">
                    <p14:modId xmlns:p14="http://schemas.microsoft.com/office/powerpoint/2010/main" val="730079804"/>
                  </p:ext>
                </p:extLst>
              </p:nvPr>
            </p:nvGraphicFramePr>
            <p:xfrm>
              <a:off x="1734207" y="2742740"/>
              <a:ext cx="3941380" cy="2098278"/>
            </p:xfrm>
            <a:graphic>
              <a:graphicData uri="http://schemas.openxmlformats.org/drawingml/2006/table">
                <a:tbl>
                  <a:tblPr/>
                  <a:tblGrid>
                    <a:gridCol w="1213677">
                      <a:extLst>
                        <a:ext uri="{9D8B030D-6E8A-4147-A177-3AD203B41FA5}">
                          <a16:colId xmlns:a16="http://schemas.microsoft.com/office/drawing/2014/main" val="20000"/>
                        </a:ext>
                      </a:extLst>
                    </a:gridCol>
                    <a:gridCol w="1046966">
                      <a:extLst>
                        <a:ext uri="{9D8B030D-6E8A-4147-A177-3AD203B41FA5}">
                          <a16:colId xmlns:a16="http://schemas.microsoft.com/office/drawing/2014/main" val="20001"/>
                        </a:ext>
                      </a:extLst>
                    </a:gridCol>
                    <a:gridCol w="1680737">
                      <a:extLst>
                        <a:ext uri="{9D8B030D-6E8A-4147-A177-3AD203B41FA5}">
                          <a16:colId xmlns:a16="http://schemas.microsoft.com/office/drawing/2014/main" val="20002"/>
                        </a:ext>
                      </a:extLst>
                    </a:gridCol>
                  </a:tblGrid>
                  <a:tr h="46076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P</a:t>
                          </a:r>
                          <a:endParaRPr kumimoji="1" lang="en-CA" altLang="zh-CN" sz="2000" b="1" i="0" u="none" strike="noStrike" cap="none" normalizeH="0" baseline="0" dirty="0" smtClean="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Q</a:t>
                          </a:r>
                          <a:endParaRPr kumimoji="1" lang="en-CA" altLang="zh-CN" sz="2000" b="1" i="0" u="none" strike="noStrike" cap="none" normalizeH="0" baseline="0" dirty="0" smtClean="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zh-CN"/>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35145" t="-1316" r="-725" b="-380263"/>
                          </a:stretch>
                        </a:blipFill>
                      </a:tcPr>
                    </a:tc>
                    <a:extLst>
                      <a:ext uri="{0D108BD9-81ED-4DB2-BD59-A6C34878D82A}">
                        <a16:rowId xmlns:a16="http://schemas.microsoft.com/office/drawing/2014/main" val="10000"/>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smtClean="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smtClean="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660">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4" name="矩形 3"/>
              <p:cNvSpPr/>
              <p:nvPr/>
            </p:nvSpPr>
            <p:spPr>
              <a:xfrm>
                <a:off x="586073" y="4904981"/>
                <a:ext cx="5173865" cy="480644"/>
              </a:xfrm>
              <a:prstGeom prst="rect">
                <a:avLst/>
              </a:prstGeom>
              <a:solidFill>
                <a:srgbClr val="3366FF"/>
              </a:solidFill>
            </p:spPr>
            <p:txBody>
              <a:bodyPr wrap="square">
                <a:spAutoFit/>
              </a:bodyPr>
              <a:lstStyle/>
              <a:p>
                <a:pPr>
                  <a:spcBef>
                    <a:spcPct val="20000"/>
                  </a:spcBef>
                  <a:defRPr/>
                </a:pPr>
                <a:r>
                  <a:rPr lang="zh-CN" altLang="en-US" sz="2000" b="1" dirty="0">
                    <a:solidFill>
                      <a:schemeClr val="bg1"/>
                    </a:solidFill>
                    <a:latin typeface="Times New Roman" panose="02020603050405020304" pitchFamily="18" charset="0"/>
                    <a:ea typeface="+mn-ea"/>
                    <a:cs typeface="Times New Roman" panose="02020603050405020304" pitchFamily="18" charset="0"/>
                  </a:rPr>
                  <a:t>当且仅当</a:t>
                </a:r>
                <a:r>
                  <a:rPr lang="en-US" altLang="zh-CN" sz="2000" b="1" dirty="0">
                    <a:solidFill>
                      <a:schemeClr val="bg1"/>
                    </a:solidFill>
                    <a:latin typeface="Times New Roman" panose="02020603050405020304" pitchFamily="18" charset="0"/>
                    <a:ea typeface="+mn-ea"/>
                    <a:cs typeface="Times New Roman" panose="02020603050405020304" pitchFamily="18" charset="0"/>
                  </a:rPr>
                  <a:t>P</a:t>
                </a:r>
                <a:r>
                  <a:rPr lang="zh-CN" altLang="en-US" sz="2000" b="1" dirty="0">
                    <a:solidFill>
                      <a:schemeClr val="bg1"/>
                    </a:solidFill>
                    <a:latin typeface="Times New Roman" panose="02020603050405020304" pitchFamily="18" charset="0"/>
                    <a:ea typeface="+mn-ea"/>
                    <a:cs typeface="Times New Roman" panose="02020603050405020304" pitchFamily="18" charset="0"/>
                  </a:rPr>
                  <a:t>为</a:t>
                </a:r>
                <a:r>
                  <a:rPr lang="en-US" altLang="zh-CN" sz="2000" b="1" dirty="0">
                    <a:solidFill>
                      <a:schemeClr val="bg1"/>
                    </a:solidFill>
                    <a:latin typeface="Times New Roman" panose="02020603050405020304" pitchFamily="18" charset="0"/>
                    <a:ea typeface="+mn-ea"/>
                    <a:cs typeface="Times New Roman" panose="02020603050405020304" pitchFamily="18" charset="0"/>
                  </a:rPr>
                  <a:t>T</a:t>
                </a:r>
                <a:r>
                  <a:rPr lang="zh-CN" altLang="en-US" sz="2000" b="1" dirty="0">
                    <a:solidFill>
                      <a:schemeClr val="bg1"/>
                    </a:solidFill>
                    <a:latin typeface="Times New Roman" panose="02020603050405020304" pitchFamily="18" charset="0"/>
                    <a:ea typeface="+mn-ea"/>
                    <a:cs typeface="Times New Roman" panose="02020603050405020304" pitchFamily="18" charset="0"/>
                  </a:rPr>
                  <a:t>、</a:t>
                </a:r>
                <a:r>
                  <a:rPr lang="en-US" altLang="zh-CN" sz="2000" b="1" dirty="0">
                    <a:solidFill>
                      <a:schemeClr val="bg1"/>
                    </a:solidFill>
                    <a:latin typeface="Times New Roman" panose="02020603050405020304" pitchFamily="18" charset="0"/>
                    <a:ea typeface="+mn-ea"/>
                    <a:cs typeface="Times New Roman" panose="02020603050405020304" pitchFamily="18" charset="0"/>
                  </a:rPr>
                  <a:t>Q</a:t>
                </a:r>
                <a:r>
                  <a:rPr lang="zh-CN" altLang="en-US" sz="2000" b="1" dirty="0">
                    <a:solidFill>
                      <a:schemeClr val="bg1"/>
                    </a:solidFill>
                    <a:latin typeface="Times New Roman" panose="02020603050405020304" pitchFamily="18" charset="0"/>
                    <a:ea typeface="+mn-ea"/>
                    <a:cs typeface="Times New Roman" panose="02020603050405020304" pitchFamily="18" charset="0"/>
                  </a:rPr>
                  <a:t>为</a:t>
                </a:r>
                <a:r>
                  <a:rPr lang="en-US" altLang="zh-CN" sz="2000" b="1" dirty="0">
                    <a:solidFill>
                      <a:schemeClr val="bg1"/>
                    </a:solidFill>
                    <a:latin typeface="Times New Roman" panose="02020603050405020304" pitchFamily="18" charset="0"/>
                    <a:ea typeface="+mn-ea"/>
                    <a:cs typeface="Times New Roman" panose="02020603050405020304" pitchFamily="18" charset="0"/>
                  </a:rPr>
                  <a:t>F</a:t>
                </a:r>
                <a:r>
                  <a:rPr lang="zh-CN" altLang="en-US" sz="2000" b="1" dirty="0">
                    <a:solidFill>
                      <a:schemeClr val="bg1"/>
                    </a:solidFill>
                    <a:latin typeface="Times New Roman" panose="02020603050405020304" pitchFamily="18" charset="0"/>
                    <a:ea typeface="+mn-ea"/>
                    <a:cs typeface="Times New Roman" panose="02020603050405020304" pitchFamily="18" charset="0"/>
                  </a:rPr>
                  <a:t>时，</a:t>
                </a:r>
                <a:r>
                  <a:rPr lang="en-US" altLang="zh-CN" sz="2000" b="1" dirty="0">
                    <a:solidFill>
                      <a:srgbClr val="00B050"/>
                    </a:solidFill>
                    <a:effectLst>
                      <a:outerShdw blurRad="38100" dist="38100" dir="2700000" algn="tl">
                        <a:srgbClr val="FFFFFF"/>
                      </a:outerShdw>
                    </a:effectLst>
                  </a:rPr>
                  <a:t> </a:t>
                </a:r>
                <a:r>
                  <a:rPr lang="en-US" altLang="zh-CN" sz="2000" b="1" dirty="0">
                    <a:solidFill>
                      <a:schemeClr val="bg1"/>
                    </a:solidFill>
                    <a:latin typeface="Times New Roman" panose="02020603050405020304" pitchFamily="18" charset="0"/>
                    <a:cs typeface="Times New Roman" panose="02020603050405020304" pitchFamily="18" charset="0"/>
                  </a:rPr>
                  <a:t>P</a:t>
                </a:r>
                <a14:m>
                  <m:oMath xmlns:m="http://schemas.openxmlformats.org/officeDocument/2006/math">
                    <m:groupChr>
                      <m:groupChrPr>
                        <m:chr m:val="→"/>
                        <m:vertJc m:val="bot"/>
                        <m:ctrlPr>
                          <a:rPr lang="en-US" altLang="zh-CN" sz="2000" b="1" i="1" dirty="0">
                            <a:solidFill>
                              <a:schemeClr val="bg1"/>
                            </a:solidFill>
                            <a:latin typeface="Cambria Math" panose="02040503050406030204" pitchFamily="18" charset="0"/>
                            <a:cs typeface="Times New Roman" panose="02020603050405020304" pitchFamily="18" charset="0"/>
                            <a:sym typeface="Symbol" panose="05050102010706020507" pitchFamily="18" charset="2"/>
                          </a:rPr>
                        </m:ctrlPr>
                      </m:groupChrPr>
                      <m:e>
                        <m:r>
                          <m:rPr>
                            <m:brk m:alnAt="2"/>
                          </m:rPr>
                          <a:rPr lang="en-US" altLang="zh-CN" sz="2000" b="1" dirty="0">
                            <a:solidFill>
                              <a:schemeClr val="bg1"/>
                            </a:solidFill>
                            <a:latin typeface="Cambria Math" panose="02040503050406030204" pitchFamily="18" charset="0"/>
                            <a:cs typeface="Times New Roman" panose="02020603050405020304" pitchFamily="18" charset="0"/>
                            <a:sym typeface="Symbol" panose="05050102010706020507" pitchFamily="18" charset="2"/>
                          </a:rPr>
                          <m:t>𝑐</m:t>
                        </m:r>
                      </m:e>
                    </m:groupChr>
                  </m:oMath>
                </a14:m>
                <a:r>
                  <a:rPr lang="en-US" altLang="zh-CN" sz="2000" b="1" dirty="0">
                    <a:solidFill>
                      <a:schemeClr val="bg1"/>
                    </a:solidFill>
                    <a:latin typeface="Times New Roman" panose="02020603050405020304" pitchFamily="18" charset="0"/>
                    <a:cs typeface="Times New Roman" panose="02020603050405020304" pitchFamily="18" charset="0"/>
                    <a:sym typeface="Symbol" panose="05050102010706020507" pitchFamily="18" charset="2"/>
                  </a:rPr>
                  <a:t>Q</a:t>
                </a:r>
                <a:r>
                  <a:rPr lang="en-US" altLang="zh-CN" sz="2000" b="1" dirty="0">
                    <a:solidFill>
                      <a:srgbClr val="00B050"/>
                    </a:solidFill>
                    <a:effectLst>
                      <a:outerShdw blurRad="38100" dist="38100" dir="2700000" algn="tl">
                        <a:srgbClr val="FFFFFF"/>
                      </a:outerShdw>
                    </a:effectLst>
                    <a:sym typeface="Symbol" panose="05050102010706020507" pitchFamily="18" charset="2"/>
                  </a:rPr>
                  <a:t> </a:t>
                </a:r>
                <a:r>
                  <a:rPr lang="zh-CN" altLang="en-US"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值为</a:t>
                </a:r>
                <a:r>
                  <a:rPr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T</a:t>
                </a:r>
                <a:r>
                  <a:rPr lang="zh-CN" altLang="en-US" sz="2000" b="1" dirty="0">
                    <a:solidFill>
                      <a:schemeClr val="bg1"/>
                    </a:solidFill>
                    <a:latin typeface="Times New Roman" panose="02020603050405020304" pitchFamily="18" charset="0"/>
                    <a:ea typeface="+mn-ea"/>
                    <a:cs typeface="Times New Roman" panose="02020603050405020304" pitchFamily="18" charset="0"/>
                  </a:rPr>
                  <a:t>。</a:t>
                </a:r>
              </a:p>
            </p:txBody>
          </p:sp>
        </mc:Choice>
        <mc:Fallback xmlns="">
          <p:sp>
            <p:nvSpPr>
              <p:cNvPr id="4" name="矩形 3"/>
              <p:cNvSpPr>
                <a:spLocks noRot="1" noChangeAspect="1" noMove="1" noResize="1" noEditPoints="1" noAdjustHandles="1" noChangeArrowheads="1" noChangeShapeType="1" noTextEdit="1"/>
              </p:cNvSpPr>
              <p:nvPr/>
            </p:nvSpPr>
            <p:spPr>
              <a:xfrm>
                <a:off x="586073" y="4904981"/>
                <a:ext cx="5173865" cy="480644"/>
              </a:xfrm>
              <a:prstGeom prst="rect">
                <a:avLst/>
              </a:prstGeom>
              <a:blipFill>
                <a:blip r:embed="rId6"/>
                <a:stretch>
                  <a:fillRect l="-1178" b="-2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916246" y="2742740"/>
                <a:ext cx="3735754" cy="1668149"/>
              </a:xfrm>
              <a:prstGeom prst="rect">
                <a:avLst/>
              </a:prstGeom>
              <a:solidFill>
                <a:srgbClr val="FF7F3F"/>
              </a:solidFill>
            </p:spPr>
            <p:txBody>
              <a:bodyPr wrap="square">
                <a:spAutoFit/>
              </a:bodyPr>
              <a:lstStyle/>
              <a:p>
                <a:pPr>
                  <a:lnSpc>
                    <a:spcPct val="150000"/>
                  </a:lnSpc>
                  <a:spcBef>
                    <a:spcPct val="20000"/>
                  </a:spcBef>
                  <a:defRPr/>
                </a:pPr>
                <a:r>
                  <a:rPr lang="zh-CN" altLang="en-US" sz="2000" b="1" dirty="0">
                    <a:solidFill>
                      <a:schemeClr val="bg1"/>
                    </a:solidFill>
                    <a:latin typeface="Times New Roman" panose="02020603050405020304" pitchFamily="18" charset="0"/>
                    <a:ea typeface="+mn-ea"/>
                    <a:cs typeface="Times New Roman" panose="02020603050405020304" pitchFamily="18" charset="0"/>
                  </a:rPr>
                  <a:t>从表中可以看出，</a:t>
                </a:r>
                <a:r>
                  <a:rPr lang="en-US" altLang="zh-CN" sz="2000" b="1" dirty="0">
                    <a:solidFill>
                      <a:srgbClr val="00B050"/>
                    </a:solidFill>
                    <a:effectLst>
                      <a:outerShdw blurRad="38100" dist="38100" dir="2700000" algn="tl">
                        <a:srgbClr val="FFFFFF"/>
                      </a:outerShdw>
                    </a:effectLst>
                  </a:rPr>
                  <a:t> </a:t>
                </a:r>
                <a:r>
                  <a:rPr lang="en-US" altLang="zh-CN" sz="2000" b="1" dirty="0">
                    <a:solidFill>
                      <a:schemeClr val="bg1"/>
                    </a:solidFill>
                    <a:latin typeface="Times New Roman" panose="02020603050405020304" pitchFamily="18" charset="0"/>
                    <a:ea typeface="+mn-ea"/>
                    <a:cs typeface="Times New Roman" panose="02020603050405020304" pitchFamily="18" charset="0"/>
                  </a:rPr>
                  <a:t>P</a:t>
                </a:r>
                <a14:m>
                  <m:oMath xmlns:m="http://schemas.openxmlformats.org/officeDocument/2006/math">
                    <m:r>
                      <a:rPr lang="en-US" altLang="zh-CN" sz="2000" b="1" dirty="0">
                        <a:solidFill>
                          <a:schemeClr val="bg1"/>
                        </a:solidFill>
                        <a:latin typeface="Cambria Math" panose="02040503050406030204" pitchFamily="18" charset="0"/>
                        <a:ea typeface="+mn-ea"/>
                        <a:cs typeface="Times New Roman" panose="02020603050405020304" pitchFamily="18" charset="0"/>
                        <a:sym typeface="Symbol" panose="05050102010706020507" pitchFamily="18" charset="2"/>
                      </a:rPr>
                      <m:t></m:t>
                    </m:r>
                  </m:oMath>
                </a14:m>
                <a:r>
                  <a:rPr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Q</a:t>
                </a:r>
                <a:r>
                  <a:rPr lang="zh-CN" altLang="en-US"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具有如下性质：</a:t>
                </a:r>
                <a:endParaRPr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endParaRPr>
              </a:p>
              <a:p>
                <a:pPr>
                  <a:lnSpc>
                    <a:spcPct val="150000"/>
                  </a:lnSpc>
                  <a:spcBef>
                    <a:spcPct val="20000"/>
                  </a:spcBef>
                  <a:defRPr/>
                </a:pPr>
                <a:r>
                  <a:rPr lang="en-US" altLang="zh-CN" sz="2000" b="1" dirty="0">
                    <a:solidFill>
                      <a:schemeClr val="bg1"/>
                    </a:solidFill>
                    <a:latin typeface="Times New Roman" panose="02020603050405020304" pitchFamily="18" charset="0"/>
                    <a:cs typeface="Times New Roman" panose="02020603050405020304" pitchFamily="18" charset="0"/>
                  </a:rPr>
                  <a:t>      P</a:t>
                </a:r>
                <a14:m>
                  <m:oMath xmlns:m="http://schemas.openxmlformats.org/officeDocument/2006/math">
                    <m:groupChr>
                      <m:groupChrPr>
                        <m:chr m:val="→"/>
                        <m:vertJc m:val="bot"/>
                        <m:ctrlPr>
                          <a:rPr lang="en-US" altLang="zh-CN" sz="2000" b="1" i="1" dirty="0">
                            <a:solidFill>
                              <a:schemeClr val="bg1"/>
                            </a:solidFill>
                            <a:latin typeface="Cambria Math" panose="02040503050406030204" pitchFamily="18" charset="0"/>
                            <a:cs typeface="Times New Roman" panose="02020603050405020304" pitchFamily="18" charset="0"/>
                            <a:sym typeface="Symbol" panose="05050102010706020507" pitchFamily="18" charset="2"/>
                          </a:rPr>
                        </m:ctrlPr>
                      </m:groupChrPr>
                      <m:e>
                        <m:r>
                          <m:rPr>
                            <m:brk m:alnAt="2"/>
                          </m:rPr>
                          <a:rPr lang="en-US" altLang="zh-CN" sz="2000" b="1" dirty="0">
                            <a:solidFill>
                              <a:schemeClr val="bg1"/>
                            </a:solidFill>
                            <a:latin typeface="Cambria Math" panose="02040503050406030204" pitchFamily="18" charset="0"/>
                            <a:cs typeface="Times New Roman" panose="02020603050405020304" pitchFamily="18" charset="0"/>
                            <a:sym typeface="Symbol" panose="05050102010706020507" pitchFamily="18" charset="2"/>
                          </a:rPr>
                          <m:t>𝑐</m:t>
                        </m:r>
                      </m:e>
                    </m:groupChr>
                  </m:oMath>
                </a14:m>
                <a:r>
                  <a:rPr lang="en-US" altLang="zh-CN" sz="2000" b="1" dirty="0">
                    <a:solidFill>
                      <a:schemeClr val="bg1"/>
                    </a:solidFill>
                    <a:latin typeface="Times New Roman" panose="02020603050405020304" pitchFamily="18" charset="0"/>
                    <a:cs typeface="Times New Roman" panose="02020603050405020304" pitchFamily="18" charset="0"/>
                    <a:sym typeface="Symbol" panose="05050102010706020507" pitchFamily="18" charset="2"/>
                  </a:rPr>
                  <a:t>Q  (P</a:t>
                </a:r>
                <a:r>
                  <a:rPr lang="en-US" altLang="zh-CN" sz="2000" b="1" dirty="0">
                    <a:solidFill>
                      <a:schemeClr val="bg1"/>
                    </a:solidFill>
                    <a:latin typeface="宋体" panose="02010600030101010101" pitchFamily="2" charset="-122"/>
                    <a:cs typeface="Times New Roman" panose="02020603050405020304" pitchFamily="18" charset="0"/>
                    <a:sym typeface="Symbol" panose="05050102010706020507" pitchFamily="18" charset="2"/>
                  </a:rPr>
                  <a:t>→</a:t>
                </a:r>
                <a:r>
                  <a:rPr lang="en-US" altLang="zh-CN" sz="2000" b="1" dirty="0">
                    <a:solidFill>
                      <a:schemeClr val="bg1"/>
                    </a:solidFill>
                    <a:latin typeface="Times New Roman" panose="02020603050405020304" pitchFamily="18" charset="0"/>
                    <a:cs typeface="Times New Roman" panose="02020603050405020304" pitchFamily="18" charset="0"/>
                    <a:sym typeface="Symbol" panose="05050102010706020507" pitchFamily="18" charset="2"/>
                  </a:rPr>
                  <a:t>Q)</a:t>
                </a:r>
              </a:p>
            </p:txBody>
          </p:sp>
        </mc:Choice>
        <mc:Fallback xmlns="">
          <p:sp>
            <p:nvSpPr>
              <p:cNvPr id="11" name="矩形 10"/>
              <p:cNvSpPr>
                <a:spLocks noRot="1" noChangeAspect="1" noMove="1" noResize="1" noEditPoints="1" noAdjustHandles="1" noChangeArrowheads="1" noChangeShapeType="1" noTextEdit="1"/>
              </p:cNvSpPr>
              <p:nvPr/>
            </p:nvSpPr>
            <p:spPr>
              <a:xfrm>
                <a:off x="5916246" y="2742740"/>
                <a:ext cx="3735754" cy="1668149"/>
              </a:xfrm>
              <a:prstGeom prst="rect">
                <a:avLst/>
              </a:prstGeom>
              <a:blipFill>
                <a:blip r:embed="rId7"/>
                <a:stretch>
                  <a:fillRect l="-1797" b="-7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134845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4" grpId="0" animBg="1"/>
      <p:bldP spid="1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87</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mc:AlternateContent xmlns:mc="http://schemas.openxmlformats.org/markup-compatibility/2006" xmlns:a14="http://schemas.microsoft.com/office/drawing/2010/main">
        <mc:Choice Requires="a14">
          <p:sp>
            <p:nvSpPr>
              <p:cNvPr id="9" name="Rectangle 6"/>
              <p:cNvSpPr>
                <a:spLocks noChangeArrowheads="1"/>
              </p:cNvSpPr>
              <p:nvPr/>
            </p:nvSpPr>
            <p:spPr bwMode="auto">
              <a:xfrm>
                <a:off x="211408" y="1576202"/>
                <a:ext cx="9374026" cy="1015663"/>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nSpc>
                    <a:spcPct val="150000"/>
                  </a:lnSpc>
                  <a:spcAft>
                    <a:spcPts val="0"/>
                  </a:spcAft>
                  <a:buClr>
                    <a:srgbClr val="228A88"/>
                  </a:buClr>
                </a:pPr>
                <a:r>
                  <a:rPr lang="en-US" altLang="zh-CN" sz="2000" dirty="0">
                    <a:ea typeface="黑体" panose="02010609060101010101" pitchFamily="49" charset="-122"/>
                    <a:cs typeface="Times New Roman" panose="02020603050405020304" pitchFamily="18" charset="0"/>
                    <a:sym typeface="Symbol" panose="05050102010706020507" pitchFamily="18" charset="2"/>
                  </a:rPr>
                  <a:t>【</a:t>
                </a:r>
                <a:r>
                  <a:rPr lang="zh-CN" altLang="en-US" sz="2000" dirty="0">
                    <a:ea typeface="黑体" panose="02010609060101010101" pitchFamily="49" charset="-122"/>
                    <a:cs typeface="Times New Roman" panose="02020603050405020304" pitchFamily="18" charset="0"/>
                    <a:sym typeface="Symbol" panose="05050102010706020507" pitchFamily="18" charset="2"/>
                  </a:rPr>
                  <a:t>定义</a:t>
                </a:r>
                <a:r>
                  <a:rPr lang="en-US" altLang="zh-CN" sz="2000" dirty="0">
                    <a:ea typeface="黑体" panose="02010609060101010101" pitchFamily="49" charset="-122"/>
                    <a:cs typeface="Times New Roman" panose="02020603050405020304" pitchFamily="18" charset="0"/>
                    <a:sym typeface="Symbol" panose="05050102010706020507" pitchFamily="18" charset="2"/>
                  </a:rPr>
                  <a:t>1-6.3】</a:t>
                </a:r>
                <a:r>
                  <a:rPr lang="zh-CN" altLang="en-US" sz="2000" dirty="0">
                    <a:latin typeface="+mn-ea"/>
                    <a:ea typeface="+mn-ea"/>
                    <a:sym typeface="Symbol" panose="05050102010706020507" pitchFamily="18" charset="2"/>
                  </a:rPr>
                  <a:t>设</a:t>
                </a:r>
                <a:r>
                  <a:rPr lang="zh-CN" altLang="en-US" sz="2000" dirty="0">
                    <a:ea typeface="黑体" panose="02010609060101010101" pitchFamily="49" charset="-122"/>
                    <a:cs typeface="Times New Roman" panose="02020603050405020304" pitchFamily="18" charset="0"/>
                    <a:sym typeface="Symbol" panose="05050102010706020507" pitchFamily="18" charset="2"/>
                  </a:rPr>
                  <a:t> </a:t>
                </a:r>
                <a:r>
                  <a:rPr lang="en-US" altLang="zh-CN" sz="2000" dirty="0">
                    <a:ea typeface="黑体" panose="02010609060101010101" pitchFamily="49" charset="-122"/>
                    <a:cs typeface="Times New Roman" panose="02020603050405020304" pitchFamily="18" charset="0"/>
                    <a:sym typeface="Symbol" panose="05050102010706020507" pitchFamily="18" charset="2"/>
                  </a:rPr>
                  <a:t>P</a:t>
                </a:r>
                <a:r>
                  <a:rPr lang="zh-CN" altLang="en-US" sz="2000" dirty="0">
                    <a:ea typeface="黑体" panose="02010609060101010101" pitchFamily="49" charset="-122"/>
                    <a:cs typeface="Times New Roman" panose="02020603050405020304" pitchFamily="18" charset="0"/>
                    <a:sym typeface="Symbol" panose="05050102010706020507" pitchFamily="18" charset="2"/>
                  </a:rPr>
                  <a:t>、</a:t>
                </a:r>
                <a:r>
                  <a:rPr lang="en-US" altLang="zh-CN" sz="2000" dirty="0">
                    <a:ea typeface="黑体" panose="02010609060101010101" pitchFamily="49" charset="-122"/>
                    <a:cs typeface="Times New Roman" panose="02020603050405020304" pitchFamily="18" charset="0"/>
                    <a:sym typeface="Symbol" panose="05050102010706020507" pitchFamily="18" charset="2"/>
                  </a:rPr>
                  <a:t>Q</a:t>
                </a:r>
                <a:r>
                  <a:rPr lang="en-US" altLang="zh-CN" sz="2000" dirty="0">
                    <a:latin typeface="+mn-ea"/>
                    <a:ea typeface="+mn-ea"/>
                    <a:sym typeface="Symbol" panose="05050102010706020507" pitchFamily="18" charset="2"/>
                  </a:rPr>
                  <a:t> </a:t>
                </a:r>
                <a:r>
                  <a:rPr lang="zh-CN" altLang="en-US" sz="2000" dirty="0">
                    <a:latin typeface="+mn-ea"/>
                    <a:ea typeface="+mn-ea"/>
                    <a:sym typeface="Symbol" panose="05050102010706020507" pitchFamily="18" charset="2"/>
                  </a:rPr>
                  <a:t>为两个命题，则</a:t>
                </a:r>
                <a:r>
                  <a:rPr lang="en-US" altLang="zh-CN" sz="2000" b="1" dirty="0">
                    <a:ea typeface="+mn-ea"/>
                    <a:cs typeface="Times New Roman" panose="02020603050405020304" pitchFamily="18" charset="0"/>
                    <a:sym typeface="Symbol" panose="05050102010706020507" pitchFamily="18" charset="2"/>
                  </a:rPr>
                  <a:t>P</a:t>
                </a:r>
                <a:r>
                  <a:rPr lang="zh-CN" altLang="en-US" sz="2000" dirty="0">
                    <a:ea typeface="+mn-ea"/>
                    <a:cs typeface="Times New Roman" panose="02020603050405020304" pitchFamily="18" charset="0"/>
                    <a:sym typeface="Symbol" panose="05050102010706020507" pitchFamily="18" charset="2"/>
                  </a:rPr>
                  <a:t>与</a:t>
                </a:r>
                <a:r>
                  <a:rPr lang="en-US" altLang="zh-CN" sz="2000" b="1" dirty="0">
                    <a:ea typeface="+mn-ea"/>
                    <a:cs typeface="Times New Roman" panose="02020603050405020304" pitchFamily="18" charset="0"/>
                    <a:sym typeface="Symbol" panose="05050102010706020507" pitchFamily="18" charset="2"/>
                  </a:rPr>
                  <a:t>Q</a:t>
                </a:r>
                <a:r>
                  <a:rPr lang="zh-CN" altLang="en-US" sz="2000" dirty="0">
                    <a:latin typeface="+mn-ea"/>
                    <a:ea typeface="+mn-ea"/>
                    <a:sym typeface="Symbol" panose="05050102010706020507" pitchFamily="18" charset="2"/>
                  </a:rPr>
                  <a:t>的</a:t>
                </a:r>
                <a:r>
                  <a:rPr lang="zh-CN" altLang="en-US" sz="2000" b="1" dirty="0">
                    <a:solidFill>
                      <a:srgbClr val="FF0000"/>
                    </a:solidFill>
                    <a:latin typeface="+mn-ea"/>
                    <a:ea typeface="+mn-ea"/>
                    <a:sym typeface="Symbol" panose="05050102010706020507" pitchFamily="18" charset="2"/>
                  </a:rPr>
                  <a:t>与非</a:t>
                </a:r>
                <a:r>
                  <a:rPr lang="zh-CN" altLang="en-US" sz="2000" dirty="0">
                    <a:latin typeface="+mn-ea"/>
                    <a:ea typeface="+mn-ea"/>
                    <a:sym typeface="Symbol" panose="05050102010706020507" pitchFamily="18" charset="2"/>
                  </a:rPr>
                  <a:t>是一个复合命题。记为</a:t>
                </a:r>
                <a:r>
                  <a:rPr lang="en-US" altLang="zh-CN" sz="2000" dirty="0">
                    <a:solidFill>
                      <a:srgbClr val="FF0000"/>
                    </a:solidFill>
                    <a:ea typeface="+mn-ea"/>
                    <a:cs typeface="Times New Roman" panose="02020603050405020304" pitchFamily="18" charset="0"/>
                  </a:rPr>
                  <a:t>P</a:t>
                </a:r>
                <a14:m>
                  <m:oMath xmlns:m="http://schemas.openxmlformats.org/officeDocument/2006/math">
                    <m:r>
                      <a:rPr lang="en-US" altLang="zh-CN" sz="2000" b="0" i="0" dirty="0" smtClean="0">
                        <a:solidFill>
                          <a:srgbClr val="FF0000"/>
                        </a:solidFill>
                        <a:latin typeface="Cambria Math" panose="02040503050406030204" pitchFamily="18" charset="0"/>
                        <a:ea typeface="+mn-ea"/>
                        <a:sym typeface="Symbol" panose="05050102010706020507" pitchFamily="18" charset="2"/>
                      </a:rPr>
                      <m:t> </m:t>
                    </m:r>
                    <m:r>
                      <a:rPr lang="en-US" altLang="zh-CN" sz="2000" b="0" i="1" dirty="0" smtClean="0">
                        <a:solidFill>
                          <a:srgbClr val="FF0000"/>
                        </a:solidFill>
                        <a:latin typeface="Cambria Math" panose="02040503050406030204" pitchFamily="18" charset="0"/>
                        <a:ea typeface="+mn-ea"/>
                        <a:sym typeface="Symbol" panose="05050102010706020507" pitchFamily="18" charset="2"/>
                      </a:rPr>
                      <m:t>↑</m:t>
                    </m:r>
                  </m:oMath>
                </a14:m>
                <a:r>
                  <a:rPr lang="en-US" altLang="zh-CN" sz="2000" dirty="0">
                    <a:solidFill>
                      <a:srgbClr val="FF0000"/>
                    </a:solidFill>
                    <a:ea typeface="+mn-ea"/>
                    <a:cs typeface="Times New Roman" panose="02020603050405020304" pitchFamily="18" charset="0"/>
                    <a:sym typeface="Symbol" panose="05050102010706020507" pitchFamily="18" charset="2"/>
                  </a:rPr>
                  <a:t> Q</a:t>
                </a:r>
                <a:r>
                  <a:rPr lang="zh-CN" altLang="en-US" sz="2000" b="1" dirty="0">
                    <a:solidFill>
                      <a:srgbClr val="00B050"/>
                    </a:solidFill>
                    <a:effectLst>
                      <a:outerShdw blurRad="38100" dist="38100" dir="2700000" algn="tl">
                        <a:srgbClr val="FFFFFF"/>
                      </a:outerShdw>
                    </a:effectLst>
                    <a:sym typeface="Symbol" panose="05050102010706020507" pitchFamily="18" charset="2"/>
                  </a:rPr>
                  <a:t>。</a:t>
                </a:r>
                <a:r>
                  <a:rPr lang="zh-CN" altLang="en-US" sz="2000" kern="0" dirty="0">
                    <a:effectLst>
                      <a:outerShdw blurRad="38100" dist="38100" dir="2700000" algn="tl">
                        <a:srgbClr val="C0C0C0"/>
                      </a:outerShdw>
                    </a:effectLst>
                    <a:latin typeface="+mn-ea"/>
                    <a:cs typeface="Times New Roman" panose="02020603050405020304" pitchFamily="18" charset="0"/>
                    <a:sym typeface="Symbol" panose="05050102010706020507" pitchFamily="18" charset="2"/>
                  </a:rPr>
                  <a:t>通过下面真值表定义：</a:t>
                </a:r>
                <a:endParaRPr lang="en-US" altLang="zh-CN" sz="2000" b="1" i="1" dirty="0">
                  <a:solidFill>
                    <a:srgbClr val="00B050"/>
                  </a:solidFill>
                  <a:effectLst>
                    <a:outerShdw blurRad="38100" dist="38100" dir="2700000" algn="tl">
                      <a:srgbClr val="FFFFFF"/>
                    </a:outerShdw>
                  </a:effectLst>
                  <a:latin typeface="Cambria Math" panose="02040503050406030204" pitchFamily="18" charset="0"/>
                  <a:sym typeface="Symbol" panose="05050102010706020507" pitchFamily="18" charset="2"/>
                </a:endParaRPr>
              </a:p>
            </p:txBody>
          </p:sp>
        </mc:Choice>
        <mc:Fallback xmlns="">
          <p:sp>
            <p:nvSpPr>
              <p:cNvPr id="9" name="Rectangle 6"/>
              <p:cNvSpPr>
                <a:spLocks noRot="1" noChangeAspect="1" noMove="1" noResize="1" noEditPoints="1" noAdjustHandles="1" noChangeArrowheads="1" noChangeShapeType="1" noTextEdit="1"/>
              </p:cNvSpPr>
              <p:nvPr/>
            </p:nvSpPr>
            <p:spPr bwMode="auto">
              <a:xfrm>
                <a:off x="211408" y="1576202"/>
                <a:ext cx="9374026" cy="1015663"/>
              </a:xfrm>
              <a:prstGeom prst="rect">
                <a:avLst/>
              </a:prstGeom>
              <a:blipFill>
                <a:blip r:embed="rId3"/>
                <a:stretch>
                  <a:fillRect l="-716" b="-5422"/>
                </a:stretch>
              </a:blipFill>
              <a:ln w="28575">
                <a:noFill/>
                <a:miter lim="800000"/>
                <a:headEnd/>
                <a:tailEnd/>
              </a:ln>
              <a:effectLst/>
              <a:extLst/>
            </p:spPr>
            <p:txBody>
              <a:bodyPr/>
              <a:lstStyle/>
              <a:p>
                <a:r>
                  <a:rPr lang="zh-CN" altLang="en-US">
                    <a:noFill/>
                  </a:rPr>
                  <a:t> </a:t>
                </a:r>
              </a:p>
            </p:txBody>
          </p:sp>
        </mc:Fallback>
      </mc:AlternateContent>
      <p:sp>
        <p:nvSpPr>
          <p:cNvPr id="10" name="Text Box 2"/>
          <p:cNvSpPr txBox="1">
            <a:spLocks noChangeArrowheads="1"/>
          </p:cNvSpPr>
          <p:nvPr/>
        </p:nvSpPr>
        <p:spPr bwMode="auto">
          <a:xfrm>
            <a:off x="456633" y="806028"/>
            <a:ext cx="1755122"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4"/>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1"/>
              </a:buClr>
              <a:buFont typeface="Wingdings" panose="05000000000000000000" pitchFamily="2" charset="2"/>
              <a:buChar char="&amp;"/>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与非</a:t>
            </a:r>
            <a:endParaRPr lang="zh-CN" altLang="en-US" sz="2800" b="1" dirty="0">
              <a:solidFill>
                <a:schemeClr val="bg1"/>
              </a:solidFill>
              <a:latin typeface="Times New Roman" panose="02020603050405020304" pitchFamily="18" charset="0"/>
              <a:ea typeface="隶书" panose="020105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3" name="Group 36"/>
              <p:cNvGraphicFramePr>
                <a:graphicFrameLocks noGrp="1"/>
              </p:cNvGraphicFramePr>
              <p:nvPr>
                <p:extLst>
                  <p:ext uri="{D42A27DB-BD31-4B8C-83A1-F6EECF244321}">
                    <p14:modId xmlns:p14="http://schemas.microsoft.com/office/powerpoint/2010/main" val="4268710926"/>
                  </p:ext>
                </p:extLst>
              </p:nvPr>
            </p:nvGraphicFramePr>
            <p:xfrm>
              <a:off x="1734207" y="2742740"/>
              <a:ext cx="3941380" cy="2039468"/>
            </p:xfrm>
            <a:graphic>
              <a:graphicData uri="http://schemas.openxmlformats.org/drawingml/2006/table">
                <a:tbl>
                  <a:tblPr/>
                  <a:tblGrid>
                    <a:gridCol w="1213677">
                      <a:extLst>
                        <a:ext uri="{9D8B030D-6E8A-4147-A177-3AD203B41FA5}">
                          <a16:colId xmlns:a16="http://schemas.microsoft.com/office/drawing/2014/main" val="20000"/>
                        </a:ext>
                      </a:extLst>
                    </a:gridCol>
                    <a:gridCol w="1046966">
                      <a:extLst>
                        <a:ext uri="{9D8B030D-6E8A-4147-A177-3AD203B41FA5}">
                          <a16:colId xmlns:a16="http://schemas.microsoft.com/office/drawing/2014/main" val="20001"/>
                        </a:ext>
                      </a:extLst>
                    </a:gridCol>
                    <a:gridCol w="1680737">
                      <a:extLst>
                        <a:ext uri="{9D8B030D-6E8A-4147-A177-3AD203B41FA5}">
                          <a16:colId xmlns:a16="http://schemas.microsoft.com/office/drawing/2014/main" val="20002"/>
                        </a:ext>
                      </a:extLst>
                    </a:gridCol>
                  </a:tblGrid>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P</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Q</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kern="1200" dirty="0">
                              <a:solidFill>
                                <a:srgbClr val="FF0000"/>
                              </a:solidFill>
                              <a:effectLst>
                                <a:outerShdw blurRad="38100" dist="38100" dir="2700000" algn="tl">
                                  <a:srgbClr val="FFFFFF"/>
                                </a:outerShdw>
                              </a:effectLst>
                              <a:latin typeface="Times New Roman" panose="02020603050405020304" pitchFamily="18" charset="0"/>
                              <a:ea typeface="楷体_GB2312" pitchFamily="49" charset="-122"/>
                              <a:cs typeface="Times New Roman" panose="02020603050405020304" pitchFamily="18" charset="0"/>
                            </a:rPr>
                            <a:t>P </a:t>
                          </a:r>
                          <a14:m>
                            <m:oMath xmlns:m="http://schemas.openxmlformats.org/officeDocument/2006/math">
                              <m:r>
                                <a:rPr kumimoji="1" lang="en-US" altLang="zh-CN" sz="2000" b="1" i="1" kern="1200" dirty="0" smtClean="0">
                                  <a:solidFill>
                                    <a:srgbClr val="FF0000"/>
                                  </a:solidFill>
                                  <a:effectLst>
                                    <a:outerShdw blurRad="38100" dist="38100" dir="2700000" algn="tl">
                                      <a:srgbClr val="FFFFFF"/>
                                    </a:outerShdw>
                                  </a:effectLst>
                                  <a:latin typeface="Cambria Math" panose="02040503050406030204" pitchFamily="18" charset="0"/>
                                  <a:ea typeface="楷体_GB2312" pitchFamily="49" charset="-122"/>
                                  <a:cs typeface="+mn-cs"/>
                                  <a:sym typeface="Symbol" panose="05050102010706020507" pitchFamily="18" charset="2"/>
                                </a:rPr>
                                <m:t>↑</m:t>
                              </m:r>
                            </m:oMath>
                          </a14:m>
                          <a:r>
                            <a:rPr kumimoji="1" lang="en-US" altLang="zh-CN" sz="2000" b="1" kern="1200" dirty="0">
                              <a:solidFill>
                                <a:srgbClr val="FF0000"/>
                              </a:solidFill>
                              <a:effectLst>
                                <a:outerShdw blurRad="38100" dist="38100" dir="2700000" algn="tl">
                                  <a:srgbClr val="FFFFFF"/>
                                </a:outerShdw>
                              </a:effectLst>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 Q</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660">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 </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Choice>
        <mc:Fallback xmlns="">
          <p:graphicFrame>
            <p:nvGraphicFramePr>
              <p:cNvPr id="13" name="Group 36"/>
              <p:cNvGraphicFramePr>
                <a:graphicFrameLocks noGrp="1"/>
              </p:cNvGraphicFramePr>
              <p:nvPr>
                <p:extLst>
                  <p:ext uri="{D42A27DB-BD31-4B8C-83A1-F6EECF244321}">
                    <p14:modId xmlns:p14="http://schemas.microsoft.com/office/powerpoint/2010/main" val="4268710926"/>
                  </p:ext>
                </p:extLst>
              </p:nvPr>
            </p:nvGraphicFramePr>
            <p:xfrm>
              <a:off x="1734207" y="2742740"/>
              <a:ext cx="3941380" cy="2039468"/>
            </p:xfrm>
            <a:graphic>
              <a:graphicData uri="http://schemas.openxmlformats.org/drawingml/2006/table">
                <a:tbl>
                  <a:tblPr/>
                  <a:tblGrid>
                    <a:gridCol w="1213677">
                      <a:extLst>
                        <a:ext uri="{9D8B030D-6E8A-4147-A177-3AD203B41FA5}">
                          <a16:colId xmlns:a16="http://schemas.microsoft.com/office/drawing/2014/main" val="20000"/>
                        </a:ext>
                      </a:extLst>
                    </a:gridCol>
                    <a:gridCol w="1046966">
                      <a:extLst>
                        <a:ext uri="{9D8B030D-6E8A-4147-A177-3AD203B41FA5}">
                          <a16:colId xmlns:a16="http://schemas.microsoft.com/office/drawing/2014/main" val="20001"/>
                        </a:ext>
                      </a:extLst>
                    </a:gridCol>
                    <a:gridCol w="1680737">
                      <a:extLst>
                        <a:ext uri="{9D8B030D-6E8A-4147-A177-3AD203B41FA5}">
                          <a16:colId xmlns:a16="http://schemas.microsoft.com/office/drawing/2014/main" val="20002"/>
                        </a:ext>
                      </a:extLst>
                    </a:gridCol>
                  </a:tblGrid>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P</a:t>
                          </a:r>
                          <a:endParaRPr kumimoji="1" lang="en-CA" altLang="zh-CN" sz="2000" b="1" i="0" u="none" strike="noStrike" cap="none" normalizeH="0" baseline="0" dirty="0" smtClean="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Q</a:t>
                          </a:r>
                          <a:endParaRPr kumimoji="1" lang="en-CA" altLang="zh-CN" sz="2000" b="1" i="0" u="none" strike="noStrike" cap="none" normalizeH="0" baseline="0" dirty="0" smtClean="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zh-CN"/>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35145" t="-7576" r="-725" b="-437879"/>
                          </a:stretch>
                        </a:blipFill>
                      </a:tcPr>
                    </a:tc>
                    <a:extLst>
                      <a:ext uri="{0D108BD9-81ED-4DB2-BD59-A6C34878D82A}">
                        <a16:rowId xmlns:a16="http://schemas.microsoft.com/office/drawing/2014/main" val="10000"/>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smtClean="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smtClean="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660">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 </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4" name="矩形 3"/>
              <p:cNvSpPr/>
              <p:nvPr/>
            </p:nvSpPr>
            <p:spPr>
              <a:xfrm>
                <a:off x="586073" y="4904981"/>
                <a:ext cx="5173865" cy="400110"/>
              </a:xfrm>
              <a:prstGeom prst="rect">
                <a:avLst/>
              </a:prstGeom>
              <a:solidFill>
                <a:srgbClr val="3366FF"/>
              </a:solidFill>
            </p:spPr>
            <p:txBody>
              <a:bodyPr wrap="square">
                <a:spAutoFit/>
              </a:bodyPr>
              <a:lstStyle/>
              <a:p>
                <a:pPr>
                  <a:spcBef>
                    <a:spcPct val="20000"/>
                  </a:spcBef>
                  <a:defRPr/>
                </a:pPr>
                <a:r>
                  <a:rPr lang="zh-CN" altLang="en-US" sz="2000" b="1" dirty="0">
                    <a:solidFill>
                      <a:schemeClr val="bg1"/>
                    </a:solidFill>
                    <a:latin typeface="Times New Roman" panose="02020603050405020304" pitchFamily="18" charset="0"/>
                    <a:ea typeface="+mn-ea"/>
                    <a:cs typeface="Times New Roman" panose="02020603050405020304" pitchFamily="18" charset="0"/>
                  </a:rPr>
                  <a:t>当且仅当</a:t>
                </a:r>
                <a:r>
                  <a:rPr lang="en-US" altLang="zh-CN" sz="2000" b="1" dirty="0">
                    <a:solidFill>
                      <a:schemeClr val="bg1"/>
                    </a:solidFill>
                    <a:latin typeface="Times New Roman" panose="02020603050405020304" pitchFamily="18" charset="0"/>
                    <a:ea typeface="+mn-ea"/>
                    <a:cs typeface="Times New Roman" panose="02020603050405020304" pitchFamily="18" charset="0"/>
                  </a:rPr>
                  <a:t>P</a:t>
                </a:r>
                <a:r>
                  <a:rPr lang="zh-CN" altLang="en-US" sz="2000" b="1" dirty="0">
                    <a:solidFill>
                      <a:schemeClr val="bg1"/>
                    </a:solidFill>
                    <a:latin typeface="Times New Roman" panose="02020603050405020304" pitchFamily="18" charset="0"/>
                    <a:ea typeface="+mn-ea"/>
                    <a:cs typeface="Times New Roman" panose="02020603050405020304" pitchFamily="18" charset="0"/>
                  </a:rPr>
                  <a:t>为</a:t>
                </a:r>
                <a:r>
                  <a:rPr lang="en-US" altLang="zh-CN" sz="2000" b="1" dirty="0">
                    <a:solidFill>
                      <a:schemeClr val="bg1"/>
                    </a:solidFill>
                    <a:latin typeface="Times New Roman" panose="02020603050405020304" pitchFamily="18" charset="0"/>
                    <a:ea typeface="+mn-ea"/>
                    <a:cs typeface="Times New Roman" panose="02020603050405020304" pitchFamily="18" charset="0"/>
                  </a:rPr>
                  <a:t>T</a:t>
                </a:r>
                <a:r>
                  <a:rPr lang="zh-CN" altLang="en-US" sz="2000" b="1" dirty="0">
                    <a:solidFill>
                      <a:schemeClr val="bg1"/>
                    </a:solidFill>
                    <a:latin typeface="Times New Roman" panose="02020603050405020304" pitchFamily="18" charset="0"/>
                    <a:ea typeface="+mn-ea"/>
                    <a:cs typeface="Times New Roman" panose="02020603050405020304" pitchFamily="18" charset="0"/>
                  </a:rPr>
                  <a:t>、</a:t>
                </a:r>
                <a:r>
                  <a:rPr lang="en-US" altLang="zh-CN" sz="2000" b="1" dirty="0">
                    <a:solidFill>
                      <a:schemeClr val="bg1"/>
                    </a:solidFill>
                    <a:latin typeface="Times New Roman" panose="02020603050405020304" pitchFamily="18" charset="0"/>
                    <a:ea typeface="+mn-ea"/>
                    <a:cs typeface="Times New Roman" panose="02020603050405020304" pitchFamily="18" charset="0"/>
                  </a:rPr>
                  <a:t>Q</a:t>
                </a:r>
                <a:r>
                  <a:rPr lang="zh-CN" altLang="en-US" sz="2000" b="1" dirty="0">
                    <a:solidFill>
                      <a:schemeClr val="bg1"/>
                    </a:solidFill>
                    <a:latin typeface="Times New Roman" panose="02020603050405020304" pitchFamily="18" charset="0"/>
                    <a:ea typeface="+mn-ea"/>
                    <a:cs typeface="Times New Roman" panose="02020603050405020304" pitchFamily="18" charset="0"/>
                  </a:rPr>
                  <a:t>为</a:t>
                </a:r>
                <a:r>
                  <a:rPr lang="en-US" altLang="zh-CN" sz="2000" b="1" dirty="0">
                    <a:solidFill>
                      <a:schemeClr val="bg1"/>
                    </a:solidFill>
                    <a:latin typeface="Times New Roman" panose="02020603050405020304" pitchFamily="18" charset="0"/>
                    <a:ea typeface="+mn-ea"/>
                    <a:cs typeface="Times New Roman" panose="02020603050405020304" pitchFamily="18" charset="0"/>
                  </a:rPr>
                  <a:t>T</a:t>
                </a:r>
                <a:r>
                  <a:rPr lang="zh-CN" altLang="en-US" sz="2000" b="1" dirty="0">
                    <a:solidFill>
                      <a:schemeClr val="bg1"/>
                    </a:solidFill>
                    <a:latin typeface="Times New Roman" panose="02020603050405020304" pitchFamily="18" charset="0"/>
                    <a:ea typeface="+mn-ea"/>
                    <a:cs typeface="Times New Roman" panose="02020603050405020304" pitchFamily="18" charset="0"/>
                  </a:rPr>
                  <a:t>时，</a:t>
                </a:r>
                <a:r>
                  <a:rPr lang="en-US" altLang="zh-CN" sz="2000" b="1" dirty="0">
                    <a:solidFill>
                      <a:srgbClr val="00B050"/>
                    </a:solidFill>
                    <a:effectLst>
                      <a:outerShdw blurRad="38100" dist="38100" dir="2700000" algn="tl">
                        <a:srgbClr val="FFFFFF"/>
                      </a:outerShdw>
                    </a:effectLst>
                  </a:rPr>
                  <a:t> </a:t>
                </a:r>
                <a:r>
                  <a:rPr lang="en-US" altLang="zh-CN" sz="2000" b="1" dirty="0">
                    <a:solidFill>
                      <a:schemeClr val="bg1"/>
                    </a:solidFill>
                    <a:latin typeface="Times New Roman" panose="02020603050405020304" pitchFamily="18" charset="0"/>
                    <a:ea typeface="+mn-ea"/>
                    <a:cs typeface="Times New Roman" panose="02020603050405020304" pitchFamily="18" charset="0"/>
                  </a:rPr>
                  <a:t>P</a:t>
                </a:r>
                <a14:m>
                  <m:oMath xmlns:m="http://schemas.openxmlformats.org/officeDocument/2006/math">
                    <m:r>
                      <a:rPr lang="en-US" altLang="zh-CN" sz="2000" b="1" dirty="0">
                        <a:solidFill>
                          <a:schemeClr val="bg1"/>
                        </a:solidFill>
                        <a:latin typeface="Cambria Math" panose="02040503050406030204" pitchFamily="18" charset="0"/>
                        <a:ea typeface="+mn-ea"/>
                        <a:cs typeface="Times New Roman" panose="02020603050405020304" pitchFamily="18" charset="0"/>
                        <a:sym typeface="Symbol" panose="05050102010706020507" pitchFamily="18" charset="2"/>
                      </a:rPr>
                      <m:t> ↑</m:t>
                    </m:r>
                  </m:oMath>
                </a14:m>
                <a:r>
                  <a:rPr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 Q</a:t>
                </a:r>
                <a:r>
                  <a:rPr lang="zh-CN" altLang="en-US"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值为</a:t>
                </a:r>
                <a:r>
                  <a:rPr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F</a:t>
                </a:r>
                <a:r>
                  <a:rPr lang="zh-CN" altLang="en-US" sz="2000" b="1" dirty="0">
                    <a:solidFill>
                      <a:schemeClr val="bg1"/>
                    </a:solidFill>
                    <a:latin typeface="Times New Roman" panose="02020603050405020304" pitchFamily="18" charset="0"/>
                    <a:ea typeface="+mn-ea"/>
                    <a:cs typeface="Times New Roman" panose="02020603050405020304" pitchFamily="18" charset="0"/>
                  </a:rPr>
                  <a:t>。</a:t>
                </a:r>
              </a:p>
            </p:txBody>
          </p:sp>
        </mc:Choice>
        <mc:Fallback xmlns="">
          <p:sp>
            <p:nvSpPr>
              <p:cNvPr id="4" name="矩形 3"/>
              <p:cNvSpPr>
                <a:spLocks noRot="1" noChangeAspect="1" noMove="1" noResize="1" noEditPoints="1" noAdjustHandles="1" noChangeArrowheads="1" noChangeShapeType="1" noTextEdit="1"/>
              </p:cNvSpPr>
              <p:nvPr/>
            </p:nvSpPr>
            <p:spPr>
              <a:xfrm>
                <a:off x="586073" y="4904981"/>
                <a:ext cx="5173865" cy="400110"/>
              </a:xfrm>
              <a:prstGeom prst="rect">
                <a:avLst/>
              </a:prstGeom>
              <a:blipFill>
                <a:blip r:embed="rId6"/>
                <a:stretch>
                  <a:fillRect l="-1178" t="-12308" b="-2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916246" y="2742740"/>
                <a:ext cx="3735754" cy="1538883"/>
              </a:xfrm>
              <a:prstGeom prst="rect">
                <a:avLst/>
              </a:prstGeom>
              <a:solidFill>
                <a:srgbClr val="FF7F3F"/>
              </a:solidFill>
            </p:spPr>
            <p:txBody>
              <a:bodyPr wrap="square">
                <a:spAutoFit/>
              </a:bodyPr>
              <a:lstStyle/>
              <a:p>
                <a:pPr>
                  <a:lnSpc>
                    <a:spcPct val="150000"/>
                  </a:lnSpc>
                  <a:spcBef>
                    <a:spcPct val="20000"/>
                  </a:spcBef>
                  <a:defRPr/>
                </a:pPr>
                <a:r>
                  <a:rPr lang="zh-CN" altLang="en-US" sz="2000" b="1" dirty="0">
                    <a:solidFill>
                      <a:schemeClr val="bg1"/>
                    </a:solidFill>
                    <a:latin typeface="Times New Roman" panose="02020603050405020304" pitchFamily="18" charset="0"/>
                    <a:ea typeface="+mn-ea"/>
                    <a:cs typeface="Times New Roman" panose="02020603050405020304" pitchFamily="18" charset="0"/>
                  </a:rPr>
                  <a:t>从表中可以看出，</a:t>
                </a:r>
                <a:r>
                  <a:rPr lang="en-US" altLang="zh-CN" sz="2000" b="1" dirty="0">
                    <a:solidFill>
                      <a:srgbClr val="00B050"/>
                    </a:solidFill>
                    <a:effectLst>
                      <a:outerShdw blurRad="38100" dist="38100" dir="2700000" algn="tl">
                        <a:srgbClr val="FFFFFF"/>
                      </a:outerShdw>
                    </a:effectLst>
                  </a:rPr>
                  <a:t> </a:t>
                </a:r>
                <a:r>
                  <a:rPr lang="en-US" altLang="zh-CN" sz="2000" b="1" dirty="0">
                    <a:solidFill>
                      <a:schemeClr val="bg1"/>
                    </a:solidFill>
                    <a:latin typeface="Times New Roman" panose="02020603050405020304" pitchFamily="18" charset="0"/>
                    <a:ea typeface="+mn-ea"/>
                    <a:cs typeface="Times New Roman" panose="02020603050405020304" pitchFamily="18" charset="0"/>
                  </a:rPr>
                  <a:t>P</a:t>
                </a:r>
                <a14:m>
                  <m:oMath xmlns:m="http://schemas.openxmlformats.org/officeDocument/2006/math">
                    <m:r>
                      <a:rPr lang="en-US" altLang="zh-CN" sz="2000" b="1" dirty="0">
                        <a:solidFill>
                          <a:schemeClr val="bg1"/>
                        </a:solidFill>
                        <a:latin typeface="Cambria Math" panose="02040503050406030204" pitchFamily="18" charset="0"/>
                        <a:ea typeface="+mn-ea"/>
                        <a:cs typeface="Times New Roman" panose="02020603050405020304" pitchFamily="18" charset="0"/>
                        <a:sym typeface="Symbol" panose="05050102010706020507" pitchFamily="18" charset="2"/>
                      </a:rPr>
                      <m:t>↑</m:t>
                    </m:r>
                  </m:oMath>
                </a14:m>
                <a:r>
                  <a:rPr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Q</a:t>
                </a:r>
                <a:r>
                  <a:rPr lang="zh-CN" altLang="en-US"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具有如下性质：</a:t>
                </a:r>
                <a:endParaRPr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endParaRPr>
              </a:p>
              <a:p>
                <a:pPr>
                  <a:lnSpc>
                    <a:spcPct val="150000"/>
                  </a:lnSpc>
                  <a:spcBef>
                    <a:spcPct val="20000"/>
                  </a:spcBef>
                  <a:defRPr/>
                </a:pPr>
                <a:r>
                  <a:rPr lang="en-US" altLang="zh-CN" sz="2000" b="1" dirty="0">
                    <a:solidFill>
                      <a:schemeClr val="bg1"/>
                    </a:solidFill>
                    <a:latin typeface="Times New Roman" panose="02020603050405020304" pitchFamily="18" charset="0"/>
                    <a:cs typeface="Times New Roman" panose="02020603050405020304" pitchFamily="18" charset="0"/>
                  </a:rPr>
                  <a:t>         P</a:t>
                </a:r>
                <a14:m>
                  <m:oMath xmlns:m="http://schemas.openxmlformats.org/officeDocument/2006/math">
                    <m:r>
                      <a:rPr lang="en-US" altLang="zh-CN" sz="2000" b="1" dirty="0">
                        <a:solidFill>
                          <a:schemeClr val="bg1"/>
                        </a:solidFill>
                        <a:latin typeface="Cambria Math" panose="02040503050406030204" pitchFamily="18" charset="0"/>
                        <a:cs typeface="Times New Roman" panose="02020603050405020304" pitchFamily="18" charset="0"/>
                        <a:sym typeface="Symbol" panose="05050102010706020507" pitchFamily="18" charset="2"/>
                      </a:rPr>
                      <m:t>↑</m:t>
                    </m:r>
                  </m:oMath>
                </a14:m>
                <a:r>
                  <a:rPr lang="en-US" altLang="zh-CN" sz="2000" b="1" dirty="0">
                    <a:solidFill>
                      <a:schemeClr val="bg1"/>
                    </a:solidFill>
                    <a:latin typeface="Times New Roman" panose="02020603050405020304" pitchFamily="18" charset="0"/>
                    <a:cs typeface="Times New Roman" panose="02020603050405020304" pitchFamily="18" charset="0"/>
                    <a:sym typeface="Symbol" panose="05050102010706020507" pitchFamily="18" charset="2"/>
                  </a:rPr>
                  <a:t>Q  (P</a:t>
                </a:r>
                <a:r>
                  <a:rPr lang="en-US" altLang="zh-CN" sz="2000" b="1" dirty="0">
                    <a:solidFill>
                      <a:schemeClr val="bg1"/>
                    </a:solidFill>
                    <a:latin typeface="宋体" panose="02010600030101010101" pitchFamily="2" charset="-122"/>
                    <a:cs typeface="Times New Roman" panose="02020603050405020304" pitchFamily="18" charset="0"/>
                    <a:sym typeface="Symbol" panose="05050102010706020507" pitchFamily="18" charset="2"/>
                  </a:rPr>
                  <a:t></a:t>
                </a:r>
                <a:r>
                  <a:rPr lang="en-US" altLang="zh-CN" sz="2000" b="1" dirty="0">
                    <a:solidFill>
                      <a:schemeClr val="bg1"/>
                    </a:solidFill>
                    <a:latin typeface="Times New Roman" panose="02020603050405020304" pitchFamily="18" charset="0"/>
                    <a:cs typeface="Times New Roman" panose="02020603050405020304" pitchFamily="18" charset="0"/>
                    <a:sym typeface="Symbol" panose="05050102010706020507" pitchFamily="18" charset="2"/>
                  </a:rPr>
                  <a:t>Q)</a:t>
                </a:r>
              </a:p>
            </p:txBody>
          </p:sp>
        </mc:Choice>
        <mc:Fallback xmlns="">
          <p:sp>
            <p:nvSpPr>
              <p:cNvPr id="11" name="矩形 10"/>
              <p:cNvSpPr>
                <a:spLocks noRot="1" noChangeAspect="1" noMove="1" noResize="1" noEditPoints="1" noAdjustHandles="1" noChangeArrowheads="1" noChangeShapeType="1" noTextEdit="1"/>
              </p:cNvSpPr>
              <p:nvPr/>
            </p:nvSpPr>
            <p:spPr>
              <a:xfrm>
                <a:off x="5916246" y="2742740"/>
                <a:ext cx="3735754" cy="1538883"/>
              </a:xfrm>
              <a:prstGeom prst="rect">
                <a:avLst/>
              </a:prstGeom>
              <a:blipFill>
                <a:blip r:embed="rId7"/>
                <a:stretch>
                  <a:fillRect l="-1797" b="-2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913455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4" grpId="0" animBg="1"/>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88</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mc:AlternateContent xmlns:mc="http://schemas.openxmlformats.org/markup-compatibility/2006" xmlns:a14="http://schemas.microsoft.com/office/drawing/2010/main">
        <mc:Choice Requires="a14">
          <p:sp>
            <p:nvSpPr>
              <p:cNvPr id="9" name="Rectangle 6"/>
              <p:cNvSpPr>
                <a:spLocks noChangeArrowheads="1"/>
              </p:cNvSpPr>
              <p:nvPr/>
            </p:nvSpPr>
            <p:spPr bwMode="auto">
              <a:xfrm>
                <a:off x="211408" y="1529312"/>
                <a:ext cx="9374026" cy="1015663"/>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nSpc>
                    <a:spcPct val="150000"/>
                  </a:lnSpc>
                  <a:spcAft>
                    <a:spcPts val="0"/>
                  </a:spcAft>
                  <a:buClr>
                    <a:srgbClr val="228A88"/>
                  </a:buClr>
                </a:pPr>
                <a:r>
                  <a:rPr lang="en-US" altLang="zh-CN" sz="2000" dirty="0">
                    <a:ea typeface="黑体" panose="02010609060101010101" pitchFamily="49" charset="-122"/>
                    <a:cs typeface="Times New Roman" panose="02020603050405020304" pitchFamily="18" charset="0"/>
                    <a:sym typeface="Symbol" panose="05050102010706020507" pitchFamily="18" charset="2"/>
                  </a:rPr>
                  <a:t>【</a:t>
                </a:r>
                <a:r>
                  <a:rPr lang="zh-CN" altLang="en-US" sz="2000" dirty="0">
                    <a:ea typeface="黑体" panose="02010609060101010101" pitchFamily="49" charset="-122"/>
                    <a:cs typeface="Times New Roman" panose="02020603050405020304" pitchFamily="18" charset="0"/>
                    <a:sym typeface="Symbol" panose="05050102010706020507" pitchFamily="18" charset="2"/>
                  </a:rPr>
                  <a:t>定义</a:t>
                </a:r>
                <a:r>
                  <a:rPr lang="en-US" altLang="zh-CN" sz="2000" dirty="0">
                    <a:ea typeface="黑体" panose="02010609060101010101" pitchFamily="49" charset="-122"/>
                    <a:cs typeface="Times New Roman" panose="02020603050405020304" pitchFamily="18" charset="0"/>
                    <a:sym typeface="Symbol" panose="05050102010706020507" pitchFamily="18" charset="2"/>
                  </a:rPr>
                  <a:t>1-6.4】</a:t>
                </a:r>
                <a:r>
                  <a:rPr lang="zh-CN" altLang="en-US" sz="2000" dirty="0">
                    <a:latin typeface="+mn-ea"/>
                    <a:ea typeface="+mn-ea"/>
                    <a:sym typeface="Symbol" panose="05050102010706020507" pitchFamily="18" charset="2"/>
                  </a:rPr>
                  <a:t>设</a:t>
                </a:r>
                <a:r>
                  <a:rPr lang="zh-CN" altLang="en-US" sz="2000" dirty="0">
                    <a:ea typeface="黑体" panose="02010609060101010101" pitchFamily="49" charset="-122"/>
                    <a:cs typeface="Times New Roman" panose="02020603050405020304" pitchFamily="18" charset="0"/>
                    <a:sym typeface="Symbol" panose="05050102010706020507" pitchFamily="18" charset="2"/>
                  </a:rPr>
                  <a:t> </a:t>
                </a:r>
                <a:r>
                  <a:rPr lang="en-US" altLang="zh-CN" sz="2000" dirty="0">
                    <a:ea typeface="黑体" panose="02010609060101010101" pitchFamily="49" charset="-122"/>
                    <a:cs typeface="Times New Roman" panose="02020603050405020304" pitchFamily="18" charset="0"/>
                    <a:sym typeface="Symbol" panose="05050102010706020507" pitchFamily="18" charset="2"/>
                  </a:rPr>
                  <a:t>P</a:t>
                </a:r>
                <a:r>
                  <a:rPr lang="zh-CN" altLang="en-US" sz="2000" dirty="0">
                    <a:ea typeface="黑体" panose="02010609060101010101" pitchFamily="49" charset="-122"/>
                    <a:cs typeface="Times New Roman" panose="02020603050405020304" pitchFamily="18" charset="0"/>
                    <a:sym typeface="Symbol" panose="05050102010706020507" pitchFamily="18" charset="2"/>
                  </a:rPr>
                  <a:t>、</a:t>
                </a:r>
                <a:r>
                  <a:rPr lang="en-US" altLang="zh-CN" sz="2000" dirty="0">
                    <a:ea typeface="黑体" panose="02010609060101010101" pitchFamily="49" charset="-122"/>
                    <a:cs typeface="Times New Roman" panose="02020603050405020304" pitchFamily="18" charset="0"/>
                    <a:sym typeface="Symbol" panose="05050102010706020507" pitchFamily="18" charset="2"/>
                  </a:rPr>
                  <a:t>Q</a:t>
                </a:r>
                <a:r>
                  <a:rPr lang="en-US" altLang="zh-CN" sz="2000" dirty="0">
                    <a:latin typeface="+mn-ea"/>
                    <a:ea typeface="+mn-ea"/>
                    <a:sym typeface="Symbol" panose="05050102010706020507" pitchFamily="18" charset="2"/>
                  </a:rPr>
                  <a:t> </a:t>
                </a:r>
                <a:r>
                  <a:rPr lang="zh-CN" altLang="en-US" sz="2000" dirty="0">
                    <a:latin typeface="+mn-ea"/>
                    <a:ea typeface="+mn-ea"/>
                    <a:sym typeface="Symbol" panose="05050102010706020507" pitchFamily="18" charset="2"/>
                  </a:rPr>
                  <a:t>为两个命题，则</a:t>
                </a:r>
                <a:r>
                  <a:rPr lang="en-US" altLang="zh-CN" sz="2000" b="1" dirty="0">
                    <a:ea typeface="+mn-ea"/>
                    <a:cs typeface="Times New Roman" panose="02020603050405020304" pitchFamily="18" charset="0"/>
                    <a:sym typeface="Symbol" panose="05050102010706020507" pitchFamily="18" charset="2"/>
                  </a:rPr>
                  <a:t>P</a:t>
                </a:r>
                <a:r>
                  <a:rPr lang="zh-CN" altLang="en-US" sz="2000" dirty="0">
                    <a:ea typeface="+mn-ea"/>
                    <a:cs typeface="Times New Roman" panose="02020603050405020304" pitchFamily="18" charset="0"/>
                    <a:sym typeface="Symbol" panose="05050102010706020507" pitchFamily="18" charset="2"/>
                  </a:rPr>
                  <a:t>与</a:t>
                </a:r>
                <a:r>
                  <a:rPr lang="en-US" altLang="zh-CN" sz="2000" b="1" dirty="0">
                    <a:ea typeface="+mn-ea"/>
                    <a:cs typeface="Times New Roman" panose="02020603050405020304" pitchFamily="18" charset="0"/>
                    <a:sym typeface="Symbol" panose="05050102010706020507" pitchFamily="18" charset="2"/>
                  </a:rPr>
                  <a:t>Q</a:t>
                </a:r>
                <a:r>
                  <a:rPr lang="zh-CN" altLang="en-US" sz="2000" dirty="0">
                    <a:latin typeface="+mn-ea"/>
                    <a:ea typeface="+mn-ea"/>
                    <a:sym typeface="Symbol" panose="05050102010706020507" pitchFamily="18" charset="2"/>
                  </a:rPr>
                  <a:t>的</a:t>
                </a:r>
                <a:r>
                  <a:rPr lang="zh-CN" altLang="en-US" sz="2000" b="1" dirty="0">
                    <a:solidFill>
                      <a:srgbClr val="FF0000"/>
                    </a:solidFill>
                    <a:latin typeface="+mn-ea"/>
                    <a:ea typeface="+mn-ea"/>
                    <a:sym typeface="Symbol" panose="05050102010706020507" pitchFamily="18" charset="2"/>
                  </a:rPr>
                  <a:t>与非</a:t>
                </a:r>
                <a:r>
                  <a:rPr lang="zh-CN" altLang="en-US" sz="2000" dirty="0">
                    <a:latin typeface="+mn-ea"/>
                    <a:ea typeface="+mn-ea"/>
                    <a:sym typeface="Symbol" panose="05050102010706020507" pitchFamily="18" charset="2"/>
                  </a:rPr>
                  <a:t>是一个复合命题。记为</a:t>
                </a:r>
                <a:r>
                  <a:rPr lang="en-US" altLang="zh-CN" sz="2000" dirty="0">
                    <a:solidFill>
                      <a:srgbClr val="FF0000"/>
                    </a:solidFill>
                    <a:ea typeface="+mn-ea"/>
                    <a:cs typeface="Times New Roman" panose="02020603050405020304" pitchFamily="18" charset="0"/>
                  </a:rPr>
                  <a:t>P</a:t>
                </a:r>
                <a14:m>
                  <m:oMath xmlns:m="http://schemas.openxmlformats.org/officeDocument/2006/math">
                    <m:r>
                      <a:rPr lang="en-US" altLang="zh-CN" sz="2000" b="0" i="0" dirty="0" smtClean="0">
                        <a:solidFill>
                          <a:srgbClr val="FF0000"/>
                        </a:solidFill>
                        <a:latin typeface="Cambria Math" panose="02040503050406030204" pitchFamily="18" charset="0"/>
                        <a:ea typeface="+mn-ea"/>
                        <a:sym typeface="Symbol" panose="05050102010706020507" pitchFamily="18" charset="2"/>
                      </a:rPr>
                      <m:t> </m:t>
                    </m:r>
                    <m:r>
                      <a:rPr lang="en-US" altLang="zh-CN" sz="2000" b="0" i="1" dirty="0" smtClean="0">
                        <a:solidFill>
                          <a:srgbClr val="FF0000"/>
                        </a:solidFill>
                        <a:latin typeface="Cambria Math" panose="02040503050406030204" pitchFamily="18" charset="0"/>
                        <a:ea typeface="+mn-ea"/>
                        <a:sym typeface="Symbol" panose="05050102010706020507" pitchFamily="18" charset="2"/>
                      </a:rPr>
                      <m:t>↓</m:t>
                    </m:r>
                  </m:oMath>
                </a14:m>
                <a:r>
                  <a:rPr lang="en-US" altLang="zh-CN" sz="2000" dirty="0">
                    <a:solidFill>
                      <a:srgbClr val="FF0000"/>
                    </a:solidFill>
                    <a:ea typeface="+mn-ea"/>
                    <a:cs typeface="Times New Roman" panose="02020603050405020304" pitchFamily="18" charset="0"/>
                    <a:sym typeface="Symbol" panose="05050102010706020507" pitchFamily="18" charset="2"/>
                  </a:rPr>
                  <a:t> Q</a:t>
                </a:r>
                <a:r>
                  <a:rPr lang="zh-CN" altLang="en-US" sz="2000" b="1" dirty="0">
                    <a:solidFill>
                      <a:srgbClr val="00B050"/>
                    </a:solidFill>
                    <a:effectLst>
                      <a:outerShdw blurRad="38100" dist="38100" dir="2700000" algn="tl">
                        <a:srgbClr val="FFFFFF"/>
                      </a:outerShdw>
                    </a:effectLst>
                    <a:sym typeface="Symbol" panose="05050102010706020507" pitchFamily="18" charset="2"/>
                  </a:rPr>
                  <a:t>。</a:t>
                </a:r>
                <a:r>
                  <a:rPr lang="zh-CN" altLang="en-US" sz="2000" kern="0" dirty="0">
                    <a:effectLst>
                      <a:outerShdw blurRad="38100" dist="38100" dir="2700000" algn="tl">
                        <a:srgbClr val="C0C0C0"/>
                      </a:outerShdw>
                    </a:effectLst>
                    <a:latin typeface="+mn-ea"/>
                    <a:cs typeface="Times New Roman" panose="02020603050405020304" pitchFamily="18" charset="0"/>
                    <a:sym typeface="Symbol" panose="05050102010706020507" pitchFamily="18" charset="2"/>
                  </a:rPr>
                  <a:t>通过下面真值表定义：</a:t>
                </a:r>
                <a:endParaRPr lang="en-US" altLang="zh-CN" sz="2000" b="1" i="1" dirty="0">
                  <a:solidFill>
                    <a:srgbClr val="00B050"/>
                  </a:solidFill>
                  <a:effectLst>
                    <a:outerShdw blurRad="38100" dist="38100" dir="2700000" algn="tl">
                      <a:srgbClr val="FFFFFF"/>
                    </a:outerShdw>
                  </a:effectLst>
                  <a:latin typeface="Cambria Math" panose="02040503050406030204" pitchFamily="18" charset="0"/>
                  <a:sym typeface="Symbol" panose="05050102010706020507" pitchFamily="18" charset="2"/>
                </a:endParaRPr>
              </a:p>
            </p:txBody>
          </p:sp>
        </mc:Choice>
        <mc:Fallback xmlns="">
          <p:sp>
            <p:nvSpPr>
              <p:cNvPr id="9" name="Rectangle 6"/>
              <p:cNvSpPr>
                <a:spLocks noRot="1" noChangeAspect="1" noMove="1" noResize="1" noEditPoints="1" noAdjustHandles="1" noChangeArrowheads="1" noChangeShapeType="1" noTextEdit="1"/>
              </p:cNvSpPr>
              <p:nvPr/>
            </p:nvSpPr>
            <p:spPr bwMode="auto">
              <a:xfrm>
                <a:off x="211408" y="1529312"/>
                <a:ext cx="9374026" cy="1015663"/>
              </a:xfrm>
              <a:prstGeom prst="rect">
                <a:avLst/>
              </a:prstGeom>
              <a:blipFill>
                <a:blip r:embed="rId3"/>
                <a:stretch>
                  <a:fillRect l="-716" b="-6024"/>
                </a:stretch>
              </a:blipFill>
              <a:ln w="28575">
                <a:noFill/>
                <a:miter lim="800000"/>
                <a:headEnd/>
                <a:tailEnd/>
              </a:ln>
              <a:effectLst/>
              <a:extLst/>
            </p:spPr>
            <p:txBody>
              <a:bodyPr/>
              <a:lstStyle/>
              <a:p>
                <a:r>
                  <a:rPr lang="zh-CN" altLang="en-US">
                    <a:noFill/>
                  </a:rPr>
                  <a:t> </a:t>
                </a:r>
              </a:p>
            </p:txBody>
          </p:sp>
        </mc:Fallback>
      </mc:AlternateContent>
      <p:sp>
        <p:nvSpPr>
          <p:cNvPr id="10" name="Text Box 2"/>
          <p:cNvSpPr txBox="1">
            <a:spLocks noChangeArrowheads="1"/>
          </p:cNvSpPr>
          <p:nvPr/>
        </p:nvSpPr>
        <p:spPr bwMode="auto">
          <a:xfrm>
            <a:off x="456633" y="806028"/>
            <a:ext cx="1755122"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4"/>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4"/>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1"/>
              </a:buClr>
              <a:buFont typeface="Wingdings" panose="05000000000000000000" pitchFamily="2" charset="2"/>
              <a:buChar char="&amp;"/>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或非</a:t>
            </a:r>
            <a:endParaRPr lang="zh-CN" altLang="en-US" sz="2800" b="1" dirty="0">
              <a:solidFill>
                <a:schemeClr val="bg1"/>
              </a:solidFill>
              <a:latin typeface="Times New Roman" panose="02020603050405020304" pitchFamily="18" charset="0"/>
              <a:ea typeface="隶书" panose="020105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3" name="Group 36"/>
              <p:cNvGraphicFramePr>
                <a:graphicFrameLocks noGrp="1"/>
              </p:cNvGraphicFramePr>
              <p:nvPr>
                <p:extLst>
                  <p:ext uri="{D42A27DB-BD31-4B8C-83A1-F6EECF244321}">
                    <p14:modId xmlns:p14="http://schemas.microsoft.com/office/powerpoint/2010/main" val="1568052105"/>
                  </p:ext>
                </p:extLst>
              </p:nvPr>
            </p:nvGraphicFramePr>
            <p:xfrm>
              <a:off x="1734207" y="2633330"/>
              <a:ext cx="3941380" cy="2039468"/>
            </p:xfrm>
            <a:graphic>
              <a:graphicData uri="http://schemas.openxmlformats.org/drawingml/2006/table">
                <a:tbl>
                  <a:tblPr/>
                  <a:tblGrid>
                    <a:gridCol w="1213677">
                      <a:extLst>
                        <a:ext uri="{9D8B030D-6E8A-4147-A177-3AD203B41FA5}">
                          <a16:colId xmlns:a16="http://schemas.microsoft.com/office/drawing/2014/main" val="20000"/>
                        </a:ext>
                      </a:extLst>
                    </a:gridCol>
                    <a:gridCol w="1046966">
                      <a:extLst>
                        <a:ext uri="{9D8B030D-6E8A-4147-A177-3AD203B41FA5}">
                          <a16:colId xmlns:a16="http://schemas.microsoft.com/office/drawing/2014/main" val="20001"/>
                        </a:ext>
                      </a:extLst>
                    </a:gridCol>
                    <a:gridCol w="1680737">
                      <a:extLst>
                        <a:ext uri="{9D8B030D-6E8A-4147-A177-3AD203B41FA5}">
                          <a16:colId xmlns:a16="http://schemas.microsoft.com/office/drawing/2014/main" val="20002"/>
                        </a:ext>
                      </a:extLst>
                    </a:gridCol>
                  </a:tblGrid>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P</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Q</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kern="1200" dirty="0">
                              <a:solidFill>
                                <a:srgbClr val="FF0000"/>
                              </a:solidFill>
                              <a:effectLst>
                                <a:outerShdw blurRad="38100" dist="38100" dir="2700000" algn="tl">
                                  <a:srgbClr val="FFFFFF"/>
                                </a:outerShdw>
                              </a:effectLst>
                              <a:latin typeface="Times New Roman" panose="02020603050405020304" pitchFamily="18" charset="0"/>
                              <a:ea typeface="楷体_GB2312" pitchFamily="49" charset="-122"/>
                              <a:cs typeface="Times New Roman" panose="02020603050405020304" pitchFamily="18" charset="0"/>
                            </a:rPr>
                            <a:t>P</a:t>
                          </a:r>
                          <a14:m>
                            <m:oMath xmlns:m="http://schemas.openxmlformats.org/officeDocument/2006/math">
                              <m:r>
                                <a:rPr kumimoji="1" lang="en-US" altLang="zh-CN" sz="2000" b="1" i="0" kern="1200" dirty="0" smtClean="0">
                                  <a:solidFill>
                                    <a:srgbClr val="FF0000"/>
                                  </a:solidFill>
                                  <a:effectLst>
                                    <a:outerShdw blurRad="38100" dist="38100" dir="2700000" algn="tl">
                                      <a:srgbClr val="FFFFFF"/>
                                    </a:outerShdw>
                                  </a:effectLst>
                                  <a:latin typeface="Cambria Math" panose="02040503050406030204" pitchFamily="18" charset="0"/>
                                  <a:ea typeface="楷体_GB2312" pitchFamily="49" charset="-122"/>
                                  <a:cs typeface="+mn-cs"/>
                                  <a:sym typeface="Symbol" panose="05050102010706020507" pitchFamily="18" charset="2"/>
                                </a:rPr>
                                <m:t> </m:t>
                              </m:r>
                              <m:r>
                                <a:rPr kumimoji="1" lang="en-US" altLang="zh-CN" sz="2000" b="0" i="1" kern="1200" dirty="0" smtClean="0">
                                  <a:solidFill>
                                    <a:srgbClr val="FF0000"/>
                                  </a:solidFill>
                                  <a:effectLst>
                                    <a:outerShdw blurRad="38100" dist="38100" dir="2700000" algn="tl">
                                      <a:srgbClr val="FFFFFF"/>
                                    </a:outerShdw>
                                  </a:effectLst>
                                  <a:latin typeface="Cambria Math" panose="02040503050406030204" pitchFamily="18" charset="0"/>
                                  <a:ea typeface="楷体_GB2312" pitchFamily="49" charset="-122"/>
                                  <a:cs typeface="+mn-cs"/>
                                  <a:sym typeface="Symbol" panose="05050102010706020507" pitchFamily="18" charset="2"/>
                                </a:rPr>
                                <m:t>↓</m:t>
                              </m:r>
                            </m:oMath>
                          </a14:m>
                          <a:r>
                            <a:rPr kumimoji="1" lang="en-US" altLang="zh-CN" sz="2000" b="1" kern="1200" dirty="0">
                              <a:solidFill>
                                <a:srgbClr val="FF0000"/>
                              </a:solidFill>
                              <a:effectLst>
                                <a:outerShdw blurRad="38100" dist="38100" dir="2700000" algn="tl">
                                  <a:srgbClr val="FFFFFF"/>
                                </a:outerShdw>
                              </a:effectLst>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 Q</a:t>
                          </a:r>
                          <a:endParaRPr kumimoji="1" lang="en-CA" altLang="zh-CN" sz="2000" b="1" i="0" u="none" strike="noStrike" cap="none" normalizeH="0" baseline="0" dirty="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660">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rPr>
                            <a:t>T </a:t>
                          </a:r>
                          <a:endParaRPr kumimoji="1" lang="en-CA" altLang="zh-CN" sz="2000" b="1" i="0" u="none" strike="noStrike" cap="none" normalizeH="0" baseline="0" dirty="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Choice>
        <mc:Fallback xmlns="">
          <p:graphicFrame>
            <p:nvGraphicFramePr>
              <p:cNvPr id="13" name="Group 36"/>
              <p:cNvGraphicFramePr>
                <a:graphicFrameLocks noGrp="1"/>
              </p:cNvGraphicFramePr>
              <p:nvPr>
                <p:extLst>
                  <p:ext uri="{D42A27DB-BD31-4B8C-83A1-F6EECF244321}">
                    <p14:modId xmlns:p14="http://schemas.microsoft.com/office/powerpoint/2010/main" val="1568052105"/>
                  </p:ext>
                </p:extLst>
              </p:nvPr>
            </p:nvGraphicFramePr>
            <p:xfrm>
              <a:off x="1734207" y="2633330"/>
              <a:ext cx="3941380" cy="2039468"/>
            </p:xfrm>
            <a:graphic>
              <a:graphicData uri="http://schemas.openxmlformats.org/drawingml/2006/table">
                <a:tbl>
                  <a:tblPr/>
                  <a:tblGrid>
                    <a:gridCol w="1213677">
                      <a:extLst>
                        <a:ext uri="{9D8B030D-6E8A-4147-A177-3AD203B41FA5}">
                          <a16:colId xmlns:a16="http://schemas.microsoft.com/office/drawing/2014/main" val="20000"/>
                        </a:ext>
                      </a:extLst>
                    </a:gridCol>
                    <a:gridCol w="1046966">
                      <a:extLst>
                        <a:ext uri="{9D8B030D-6E8A-4147-A177-3AD203B41FA5}">
                          <a16:colId xmlns:a16="http://schemas.microsoft.com/office/drawing/2014/main" val="20001"/>
                        </a:ext>
                      </a:extLst>
                    </a:gridCol>
                    <a:gridCol w="1680737">
                      <a:extLst>
                        <a:ext uri="{9D8B030D-6E8A-4147-A177-3AD203B41FA5}">
                          <a16:colId xmlns:a16="http://schemas.microsoft.com/office/drawing/2014/main" val="20002"/>
                        </a:ext>
                      </a:extLst>
                    </a:gridCol>
                  </a:tblGrid>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P</a:t>
                          </a:r>
                          <a:endParaRPr kumimoji="1" lang="en-CA" altLang="zh-CN" sz="2000" b="1" i="0" u="none" strike="noStrike" cap="none" normalizeH="0" baseline="0" dirty="0" smtClean="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rPr>
                            <a:t>Q</a:t>
                          </a:r>
                          <a:endParaRPr kumimoji="1" lang="en-CA" altLang="zh-CN" sz="2000" b="1" i="0" u="none" strike="noStrike" cap="none" normalizeH="0" baseline="0" dirty="0" smtClean="0">
                            <a:ln>
                              <a:noFill/>
                            </a:ln>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zh-CN"/>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35145" t="-7576" r="-725" b="-437879"/>
                          </a:stretch>
                        </a:blipFill>
                      </a:tcPr>
                    </a:tc>
                    <a:extLst>
                      <a:ext uri="{0D108BD9-81ED-4DB2-BD59-A6C34878D82A}">
                        <a16:rowId xmlns:a16="http://schemas.microsoft.com/office/drawing/2014/main" val="10000"/>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1952">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T</a:t>
                          </a:r>
                          <a:endParaRPr kumimoji="1" lang="en-CA" altLang="zh-CN" sz="2000" b="1" i="0" u="none" strike="noStrike" cap="none" normalizeH="0" baseline="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660">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smtClean="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rPr>
                            <a:t>F</a:t>
                          </a:r>
                          <a:endParaRPr kumimoji="1" lang="en-CA" altLang="zh-CN" sz="2000" b="1" i="0" u="none" strike="noStrike" cap="none" normalizeH="0" baseline="0" dirty="0" smtClean="0">
                            <a:ln>
                              <a:noFill/>
                            </a:ln>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kumimoji="1" sz="2000">
                              <a:solidFill>
                                <a:schemeClr val="tx1"/>
                              </a:solidFill>
                              <a:effectLst>
                                <a:outerShdw blurRad="38100" dist="38100" dir="2700000" algn="tl">
                                  <a:srgbClr val="FFFFFF"/>
                                </a:outerShdw>
                              </a:effectLst>
                              <a:latin typeface="楷体_GB2312" pitchFamily="49" charset="-122"/>
                              <a:ea typeface="楷体_GB2312" pitchFamily="49" charset="-122"/>
                            </a:defRPr>
                          </a:lvl1pPr>
                          <a:lvl2pPr marL="742950" indent="-285750">
                            <a:defRPr kumimoji="1">
                              <a:solidFill>
                                <a:schemeClr val="tx1"/>
                              </a:solidFill>
                              <a:latin typeface="Times New Roman" panose="02020603050405020304" pitchFamily="18" charset="0"/>
                              <a:ea typeface="宋体" panose="02010600030101010101" pitchFamily="2" charset="-122"/>
                            </a:defRPr>
                          </a:lvl2pPr>
                          <a:lvl3pPr marL="1143000" indent="-228600">
                            <a:defRPr kumimoji="1" sz="1600">
                              <a:solidFill>
                                <a:schemeClr val="tx1"/>
                              </a:solidFill>
                              <a:latin typeface="Times New Roman" panose="02020603050405020304" pitchFamily="18" charset="0"/>
                              <a:ea typeface="宋体" panose="02010600030101010101" pitchFamily="2" charset="-122"/>
                            </a:defRPr>
                          </a:lvl3pPr>
                          <a:lvl4pPr marL="1600200" indent="-228600">
                            <a:defRPr kumimoji="1" sz="1400">
                              <a:solidFill>
                                <a:schemeClr val="tx1"/>
                              </a:solidFill>
                              <a:latin typeface="Times New Roman" panose="02020603050405020304" pitchFamily="18" charset="0"/>
                              <a:ea typeface="宋体" panose="02010600030101010101" pitchFamily="2" charset="-122"/>
                            </a:defRPr>
                          </a:lvl4pPr>
                          <a:lvl5pPr marL="2057400" indent="-228600">
                            <a:defRPr kumimoji="1" sz="14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1" lang="en-US" altLang="zh-CN" sz="2000" b="1" i="0" u="none" strike="noStrike" cap="none" normalizeH="0" baseline="0" dirty="0" smtClean="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rPr>
                            <a:t>T </a:t>
                          </a:r>
                          <a:endParaRPr kumimoji="1" lang="en-CA" altLang="zh-CN" sz="2000" b="1" i="0" u="none" strike="noStrike" cap="none" normalizeH="0" baseline="0" dirty="0" smtClean="0">
                            <a:ln>
                              <a:noFill/>
                            </a:ln>
                            <a:solidFill>
                              <a:srgbClr val="3366FF"/>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76200" marR="76200" marT="38103" marB="381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4" name="矩形 3"/>
              <p:cNvSpPr/>
              <p:nvPr/>
            </p:nvSpPr>
            <p:spPr>
              <a:xfrm>
                <a:off x="578258" y="4842461"/>
                <a:ext cx="5173865" cy="400110"/>
              </a:xfrm>
              <a:prstGeom prst="rect">
                <a:avLst/>
              </a:prstGeom>
              <a:solidFill>
                <a:srgbClr val="3366FF"/>
              </a:solidFill>
            </p:spPr>
            <p:txBody>
              <a:bodyPr wrap="square">
                <a:spAutoFit/>
              </a:bodyPr>
              <a:lstStyle/>
              <a:p>
                <a:pPr>
                  <a:spcBef>
                    <a:spcPct val="20000"/>
                  </a:spcBef>
                  <a:defRPr/>
                </a:pPr>
                <a:r>
                  <a:rPr lang="zh-CN" altLang="en-US" sz="2000" b="1" dirty="0">
                    <a:solidFill>
                      <a:schemeClr val="bg1"/>
                    </a:solidFill>
                    <a:latin typeface="Times New Roman" panose="02020603050405020304" pitchFamily="18" charset="0"/>
                    <a:ea typeface="+mn-ea"/>
                    <a:cs typeface="Times New Roman" panose="02020603050405020304" pitchFamily="18" charset="0"/>
                  </a:rPr>
                  <a:t>当且仅当</a:t>
                </a:r>
                <a:r>
                  <a:rPr lang="en-US" altLang="zh-CN" sz="2000" b="1" dirty="0">
                    <a:solidFill>
                      <a:schemeClr val="bg1"/>
                    </a:solidFill>
                    <a:latin typeface="Times New Roman" panose="02020603050405020304" pitchFamily="18" charset="0"/>
                    <a:ea typeface="+mn-ea"/>
                    <a:cs typeface="Times New Roman" panose="02020603050405020304" pitchFamily="18" charset="0"/>
                  </a:rPr>
                  <a:t>P</a:t>
                </a:r>
                <a:r>
                  <a:rPr lang="zh-CN" altLang="en-US" sz="2000" b="1" dirty="0">
                    <a:solidFill>
                      <a:schemeClr val="bg1"/>
                    </a:solidFill>
                    <a:latin typeface="Times New Roman" panose="02020603050405020304" pitchFamily="18" charset="0"/>
                    <a:ea typeface="+mn-ea"/>
                    <a:cs typeface="Times New Roman" panose="02020603050405020304" pitchFamily="18" charset="0"/>
                  </a:rPr>
                  <a:t>为</a:t>
                </a:r>
                <a:r>
                  <a:rPr lang="en-US" altLang="zh-CN" sz="2000" b="1" dirty="0">
                    <a:solidFill>
                      <a:schemeClr val="bg1"/>
                    </a:solidFill>
                    <a:latin typeface="Times New Roman" panose="02020603050405020304" pitchFamily="18" charset="0"/>
                    <a:ea typeface="+mn-ea"/>
                    <a:cs typeface="Times New Roman" panose="02020603050405020304" pitchFamily="18" charset="0"/>
                  </a:rPr>
                  <a:t>T</a:t>
                </a:r>
                <a:r>
                  <a:rPr lang="zh-CN" altLang="en-US" sz="2000" b="1" dirty="0">
                    <a:solidFill>
                      <a:schemeClr val="bg1"/>
                    </a:solidFill>
                    <a:latin typeface="Times New Roman" panose="02020603050405020304" pitchFamily="18" charset="0"/>
                    <a:ea typeface="+mn-ea"/>
                    <a:cs typeface="Times New Roman" panose="02020603050405020304" pitchFamily="18" charset="0"/>
                  </a:rPr>
                  <a:t>、</a:t>
                </a:r>
                <a:r>
                  <a:rPr lang="en-US" altLang="zh-CN" sz="2000" b="1" dirty="0">
                    <a:solidFill>
                      <a:schemeClr val="bg1"/>
                    </a:solidFill>
                    <a:latin typeface="Times New Roman" panose="02020603050405020304" pitchFamily="18" charset="0"/>
                    <a:ea typeface="+mn-ea"/>
                    <a:cs typeface="Times New Roman" panose="02020603050405020304" pitchFamily="18" charset="0"/>
                  </a:rPr>
                  <a:t>Q</a:t>
                </a:r>
                <a:r>
                  <a:rPr lang="zh-CN" altLang="en-US" sz="2000" b="1" dirty="0">
                    <a:solidFill>
                      <a:schemeClr val="bg1"/>
                    </a:solidFill>
                    <a:latin typeface="Times New Roman" panose="02020603050405020304" pitchFamily="18" charset="0"/>
                    <a:ea typeface="+mn-ea"/>
                    <a:cs typeface="Times New Roman" panose="02020603050405020304" pitchFamily="18" charset="0"/>
                  </a:rPr>
                  <a:t>为</a:t>
                </a:r>
                <a:r>
                  <a:rPr lang="en-US" altLang="zh-CN" sz="2000" b="1" dirty="0">
                    <a:solidFill>
                      <a:schemeClr val="bg1"/>
                    </a:solidFill>
                    <a:latin typeface="Times New Roman" panose="02020603050405020304" pitchFamily="18" charset="0"/>
                    <a:ea typeface="+mn-ea"/>
                    <a:cs typeface="Times New Roman" panose="02020603050405020304" pitchFamily="18" charset="0"/>
                  </a:rPr>
                  <a:t>F</a:t>
                </a:r>
                <a:r>
                  <a:rPr lang="zh-CN" altLang="en-US" sz="2000" b="1" dirty="0">
                    <a:solidFill>
                      <a:schemeClr val="bg1"/>
                    </a:solidFill>
                    <a:latin typeface="Times New Roman" panose="02020603050405020304" pitchFamily="18" charset="0"/>
                    <a:ea typeface="+mn-ea"/>
                    <a:cs typeface="Times New Roman" panose="02020603050405020304" pitchFamily="18" charset="0"/>
                  </a:rPr>
                  <a:t>时，</a:t>
                </a:r>
                <a:r>
                  <a:rPr lang="en-US" altLang="zh-CN" sz="2000" b="1" dirty="0">
                    <a:solidFill>
                      <a:srgbClr val="00B050"/>
                    </a:solidFill>
                    <a:effectLst>
                      <a:outerShdw blurRad="38100" dist="38100" dir="2700000" algn="tl">
                        <a:srgbClr val="FFFFFF"/>
                      </a:outerShdw>
                    </a:effectLst>
                  </a:rPr>
                  <a:t> </a:t>
                </a:r>
                <a:r>
                  <a:rPr lang="en-US" altLang="zh-CN" sz="2000" b="1" dirty="0">
                    <a:solidFill>
                      <a:schemeClr val="bg1"/>
                    </a:solidFill>
                    <a:latin typeface="Times New Roman" panose="02020603050405020304" pitchFamily="18" charset="0"/>
                    <a:ea typeface="+mn-ea"/>
                    <a:cs typeface="Times New Roman" panose="02020603050405020304" pitchFamily="18" charset="0"/>
                  </a:rPr>
                  <a:t>P</a:t>
                </a:r>
                <a14:m>
                  <m:oMath xmlns:m="http://schemas.openxmlformats.org/officeDocument/2006/math">
                    <m:r>
                      <a:rPr lang="en-US" altLang="zh-CN" sz="2000" b="1" dirty="0">
                        <a:solidFill>
                          <a:schemeClr val="bg1"/>
                        </a:solidFill>
                        <a:latin typeface="Cambria Math" panose="02040503050406030204" pitchFamily="18" charset="0"/>
                        <a:ea typeface="+mn-ea"/>
                        <a:cs typeface="Times New Roman" panose="02020603050405020304" pitchFamily="18" charset="0"/>
                        <a:sym typeface="Symbol" panose="05050102010706020507" pitchFamily="18" charset="2"/>
                      </a:rPr>
                      <m:t> ↓</m:t>
                    </m:r>
                  </m:oMath>
                </a14:m>
                <a:r>
                  <a:rPr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 Q</a:t>
                </a:r>
                <a:r>
                  <a:rPr lang="zh-CN" altLang="en-US"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值为</a:t>
                </a:r>
                <a:r>
                  <a:rPr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T</a:t>
                </a:r>
                <a:r>
                  <a:rPr lang="zh-CN" altLang="en-US" sz="2000" b="1" dirty="0">
                    <a:solidFill>
                      <a:schemeClr val="bg1"/>
                    </a:solidFill>
                    <a:latin typeface="Times New Roman" panose="02020603050405020304" pitchFamily="18" charset="0"/>
                    <a:ea typeface="+mn-ea"/>
                    <a:cs typeface="Times New Roman" panose="02020603050405020304" pitchFamily="18" charset="0"/>
                  </a:rPr>
                  <a:t>。</a:t>
                </a:r>
              </a:p>
            </p:txBody>
          </p:sp>
        </mc:Choice>
        <mc:Fallback xmlns="">
          <p:sp>
            <p:nvSpPr>
              <p:cNvPr id="4" name="矩形 3"/>
              <p:cNvSpPr>
                <a:spLocks noRot="1" noChangeAspect="1" noMove="1" noResize="1" noEditPoints="1" noAdjustHandles="1" noChangeArrowheads="1" noChangeShapeType="1" noTextEdit="1"/>
              </p:cNvSpPr>
              <p:nvPr/>
            </p:nvSpPr>
            <p:spPr>
              <a:xfrm>
                <a:off x="578258" y="4842461"/>
                <a:ext cx="5173865" cy="400110"/>
              </a:xfrm>
              <a:prstGeom prst="rect">
                <a:avLst/>
              </a:prstGeom>
              <a:blipFill>
                <a:blip r:embed="rId6"/>
                <a:stretch>
                  <a:fillRect l="-1296" t="-10606"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916246" y="2648960"/>
                <a:ext cx="3735754" cy="1538883"/>
              </a:xfrm>
              <a:prstGeom prst="rect">
                <a:avLst/>
              </a:prstGeom>
              <a:solidFill>
                <a:srgbClr val="FF7F3F"/>
              </a:solidFill>
            </p:spPr>
            <p:txBody>
              <a:bodyPr wrap="square">
                <a:spAutoFit/>
              </a:bodyPr>
              <a:lstStyle/>
              <a:p>
                <a:pPr>
                  <a:lnSpc>
                    <a:spcPct val="150000"/>
                  </a:lnSpc>
                  <a:spcBef>
                    <a:spcPct val="20000"/>
                  </a:spcBef>
                  <a:defRPr/>
                </a:pPr>
                <a:r>
                  <a:rPr lang="zh-CN" altLang="en-US" sz="2000" b="1" dirty="0">
                    <a:solidFill>
                      <a:schemeClr val="bg1"/>
                    </a:solidFill>
                    <a:latin typeface="Times New Roman" panose="02020603050405020304" pitchFamily="18" charset="0"/>
                    <a:ea typeface="+mn-ea"/>
                    <a:cs typeface="Times New Roman" panose="02020603050405020304" pitchFamily="18" charset="0"/>
                  </a:rPr>
                  <a:t>从表中可以看出，</a:t>
                </a:r>
                <a:r>
                  <a:rPr lang="en-US" altLang="zh-CN" sz="2000" b="1" dirty="0">
                    <a:solidFill>
                      <a:srgbClr val="00B050"/>
                    </a:solidFill>
                    <a:effectLst>
                      <a:outerShdw blurRad="38100" dist="38100" dir="2700000" algn="tl">
                        <a:srgbClr val="FFFFFF"/>
                      </a:outerShdw>
                    </a:effectLst>
                  </a:rPr>
                  <a:t> </a:t>
                </a:r>
                <a:r>
                  <a:rPr lang="en-US" altLang="zh-CN" sz="2000" b="1" dirty="0">
                    <a:solidFill>
                      <a:schemeClr val="bg1"/>
                    </a:solidFill>
                    <a:latin typeface="Times New Roman" panose="02020603050405020304" pitchFamily="18" charset="0"/>
                    <a:ea typeface="+mn-ea"/>
                    <a:cs typeface="Times New Roman" panose="02020603050405020304" pitchFamily="18" charset="0"/>
                  </a:rPr>
                  <a:t>P</a:t>
                </a:r>
                <a14:m>
                  <m:oMath xmlns:m="http://schemas.openxmlformats.org/officeDocument/2006/math">
                    <m:r>
                      <a:rPr lang="en-US" altLang="zh-CN" sz="2000" b="1" dirty="0">
                        <a:solidFill>
                          <a:schemeClr val="bg1"/>
                        </a:solidFill>
                        <a:latin typeface="Cambria Math" panose="02040503050406030204" pitchFamily="18" charset="0"/>
                        <a:ea typeface="+mn-ea"/>
                        <a:cs typeface="Times New Roman" panose="02020603050405020304" pitchFamily="18" charset="0"/>
                        <a:sym typeface="Symbol" panose="05050102010706020507" pitchFamily="18" charset="2"/>
                      </a:rPr>
                      <m:t>↑</m:t>
                    </m:r>
                  </m:oMath>
                </a14:m>
                <a:r>
                  <a:rPr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Q</a:t>
                </a:r>
                <a:r>
                  <a:rPr lang="zh-CN" altLang="en-US"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具有如下性质：</a:t>
                </a:r>
                <a:endParaRPr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endParaRPr>
              </a:p>
              <a:p>
                <a:pPr>
                  <a:lnSpc>
                    <a:spcPct val="150000"/>
                  </a:lnSpc>
                  <a:spcBef>
                    <a:spcPct val="20000"/>
                  </a:spcBef>
                  <a:defRPr/>
                </a:pPr>
                <a:r>
                  <a:rPr lang="en-US" altLang="zh-CN" sz="2000" b="1" dirty="0">
                    <a:solidFill>
                      <a:schemeClr val="bg1"/>
                    </a:solidFill>
                    <a:latin typeface="Times New Roman" panose="02020603050405020304" pitchFamily="18" charset="0"/>
                    <a:cs typeface="Times New Roman" panose="02020603050405020304" pitchFamily="18" charset="0"/>
                  </a:rPr>
                  <a:t>         P</a:t>
                </a:r>
                <a14:m>
                  <m:oMath xmlns:m="http://schemas.openxmlformats.org/officeDocument/2006/math">
                    <m:r>
                      <a:rPr lang="en-US" altLang="zh-CN" sz="2000" b="1" dirty="0">
                        <a:solidFill>
                          <a:schemeClr val="bg1"/>
                        </a:solidFill>
                        <a:latin typeface="Cambria Math" panose="02040503050406030204" pitchFamily="18" charset="0"/>
                        <a:cs typeface="Times New Roman" panose="02020603050405020304" pitchFamily="18" charset="0"/>
                        <a:sym typeface="Symbol" panose="05050102010706020507" pitchFamily="18" charset="2"/>
                      </a:rPr>
                      <m:t>↑</m:t>
                    </m:r>
                  </m:oMath>
                </a14:m>
                <a:r>
                  <a:rPr lang="en-US" altLang="zh-CN" sz="2000" b="1" dirty="0">
                    <a:solidFill>
                      <a:schemeClr val="bg1"/>
                    </a:solidFill>
                    <a:latin typeface="Times New Roman" panose="02020603050405020304" pitchFamily="18" charset="0"/>
                    <a:cs typeface="Times New Roman" panose="02020603050405020304" pitchFamily="18" charset="0"/>
                    <a:sym typeface="Symbol" panose="05050102010706020507" pitchFamily="18" charset="2"/>
                  </a:rPr>
                  <a:t>Q  (P</a:t>
                </a:r>
                <a:r>
                  <a:rPr lang="en-US" altLang="zh-CN" sz="2000" b="1" dirty="0">
                    <a:solidFill>
                      <a:schemeClr val="bg1"/>
                    </a:solidFill>
                    <a:latin typeface="宋体" panose="02010600030101010101" pitchFamily="2" charset="-122"/>
                    <a:cs typeface="Times New Roman" panose="02020603050405020304" pitchFamily="18" charset="0"/>
                    <a:sym typeface="Symbol" panose="05050102010706020507" pitchFamily="18" charset="2"/>
                  </a:rPr>
                  <a:t></a:t>
                </a:r>
                <a:r>
                  <a:rPr lang="en-US" altLang="zh-CN" sz="2000" b="1" dirty="0">
                    <a:solidFill>
                      <a:schemeClr val="bg1"/>
                    </a:solidFill>
                    <a:latin typeface="Times New Roman" panose="02020603050405020304" pitchFamily="18" charset="0"/>
                    <a:cs typeface="Times New Roman" panose="02020603050405020304" pitchFamily="18" charset="0"/>
                    <a:sym typeface="Symbol" panose="05050102010706020507" pitchFamily="18" charset="2"/>
                  </a:rPr>
                  <a:t>Q)</a:t>
                </a:r>
              </a:p>
            </p:txBody>
          </p:sp>
        </mc:Choice>
        <mc:Fallback xmlns="">
          <p:sp>
            <p:nvSpPr>
              <p:cNvPr id="11" name="矩形 10"/>
              <p:cNvSpPr>
                <a:spLocks noRot="1" noChangeAspect="1" noMove="1" noResize="1" noEditPoints="1" noAdjustHandles="1" noChangeArrowheads="1" noChangeShapeType="1" noTextEdit="1"/>
              </p:cNvSpPr>
              <p:nvPr/>
            </p:nvSpPr>
            <p:spPr>
              <a:xfrm>
                <a:off x="5916246" y="2648960"/>
                <a:ext cx="3735754" cy="1538883"/>
              </a:xfrm>
              <a:prstGeom prst="rect">
                <a:avLst/>
              </a:prstGeom>
              <a:blipFill>
                <a:blip r:embed="rId7"/>
                <a:stretch>
                  <a:fillRect l="-1797" b="-2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145600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4" grpId="0" animBg="1"/>
      <p:bldP spid="1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89</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9" name="Rectangle 6"/>
          <p:cNvSpPr>
            <a:spLocks noChangeArrowheads="1"/>
          </p:cNvSpPr>
          <p:nvPr/>
        </p:nvSpPr>
        <p:spPr bwMode="auto">
          <a:xfrm>
            <a:off x="523630" y="1529311"/>
            <a:ext cx="3759201" cy="1938992"/>
          </a:xfrm>
          <a:prstGeom prst="rect">
            <a:avLst/>
          </a:prstGeom>
          <a:solidFill>
            <a:srgbClr val="FF7F3F"/>
          </a:solid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nSpc>
                <a:spcPct val="150000"/>
              </a:lnSpc>
              <a:spcAft>
                <a:spcPts val="0"/>
              </a:spcAft>
              <a:buClr>
                <a:srgbClr val="228A88"/>
              </a:buClr>
            </a:pPr>
            <a:r>
              <a:rPr lang="zh-CN" altLang="en-US" sz="2000" dirty="0">
                <a:solidFill>
                  <a:schemeClr val="bg1"/>
                </a:solidFill>
                <a:effectLst>
                  <a:outerShdw blurRad="38100" dist="38100" dir="2700000" algn="tl">
                    <a:srgbClr val="FFFFFF"/>
                  </a:outerShdw>
                </a:effectLst>
                <a:latin typeface="Cambria Math" panose="02040503050406030204" pitchFamily="18" charset="0"/>
                <a:sym typeface="Symbol" panose="05050102010706020507" pitchFamily="18" charset="2"/>
              </a:rPr>
              <a:t>与非：</a:t>
            </a:r>
            <a:endParaRPr lang="en-US" altLang="zh-CN" sz="2000" dirty="0">
              <a:solidFill>
                <a:schemeClr val="bg1"/>
              </a:solidFill>
              <a:effectLst>
                <a:outerShdw blurRad="38100" dist="38100" dir="2700000" algn="tl">
                  <a:srgbClr val="FFFFFF"/>
                </a:outerShdw>
              </a:effectLst>
              <a:latin typeface="Cambria Math" panose="02040503050406030204" pitchFamily="18" charset="0"/>
              <a:sym typeface="Symbol" panose="05050102010706020507" pitchFamily="18" charset="2"/>
            </a:endParaRPr>
          </a:p>
          <a:p>
            <a:pPr marL="1524000" indent="-1524000">
              <a:lnSpc>
                <a:spcPct val="150000"/>
              </a:lnSpc>
              <a:spcAft>
                <a:spcPts val="0"/>
              </a:spcAft>
              <a:buClr>
                <a:srgbClr val="228A88"/>
              </a:buClr>
            </a:pPr>
            <a:r>
              <a:rPr lang="en-US" altLang="zh-CN" sz="2000" dirty="0">
                <a:solidFill>
                  <a:schemeClr val="bg1"/>
                </a:solidFill>
                <a:effectLst>
                  <a:outerShdw blurRad="38100" dist="38100" dir="2700000" algn="tl">
                    <a:srgbClr val="FFFFFF"/>
                  </a:outerShdw>
                </a:effectLst>
                <a:latin typeface="Cambria Math" panose="02040503050406030204" pitchFamily="18" charset="0"/>
                <a:sym typeface="Symbol" panose="05050102010706020507" pitchFamily="18" charset="2"/>
              </a:rPr>
              <a:t>(1) </a:t>
            </a:r>
            <a:r>
              <a:rPr lang="en-US" altLang="zh-CN" sz="2000" dirty="0">
                <a:solidFill>
                  <a:schemeClr val="bg1"/>
                </a:solidFill>
                <a:effectLst>
                  <a:outerShdw blurRad="38100" dist="38100" dir="2700000" algn="tl">
                    <a:srgbClr val="FFFFFF"/>
                  </a:outerShdw>
                </a:effectLst>
                <a:cs typeface="Times New Roman" panose="02020603050405020304" pitchFamily="18" charset="0"/>
                <a:sym typeface="Symbol" panose="05050102010706020507" pitchFamily="18" charset="2"/>
              </a:rPr>
              <a:t>P </a:t>
            </a:r>
            <a:r>
              <a:rPr lang="en-US" altLang="zh-CN" sz="2000" dirty="0">
                <a:solidFill>
                  <a:schemeClr val="bg1"/>
                </a:solidFill>
                <a:cs typeface="Times New Roman" panose="02020603050405020304" pitchFamily="18" charset="0"/>
                <a:sym typeface="Symbol" panose="05050102010706020507" pitchFamily="18" charset="2"/>
              </a:rPr>
              <a:t>↑</a:t>
            </a:r>
            <a:r>
              <a:rPr lang="en-US" altLang="zh-CN" sz="2000" dirty="0">
                <a:solidFill>
                  <a:schemeClr val="bg1"/>
                </a:solidFill>
                <a:effectLst>
                  <a:outerShdw blurRad="38100" dist="38100" dir="2700000" algn="tl">
                    <a:srgbClr val="FFFFFF"/>
                  </a:outerShdw>
                </a:effectLst>
                <a:cs typeface="Times New Roman" panose="02020603050405020304" pitchFamily="18" charset="0"/>
                <a:sym typeface="Symbol" panose="05050102010706020507" pitchFamily="18" charset="2"/>
              </a:rPr>
              <a:t> P   P</a:t>
            </a:r>
          </a:p>
          <a:p>
            <a:pPr marL="1524000" indent="-1524000">
              <a:lnSpc>
                <a:spcPct val="150000"/>
              </a:lnSpc>
              <a:spcAft>
                <a:spcPts val="0"/>
              </a:spcAft>
              <a:buClr>
                <a:srgbClr val="228A88"/>
              </a:buClr>
            </a:pPr>
            <a:r>
              <a:rPr lang="en-US" altLang="zh-CN" sz="2000" dirty="0">
                <a:solidFill>
                  <a:schemeClr val="bg1"/>
                </a:solidFill>
                <a:effectLst>
                  <a:outerShdw blurRad="38100" dist="38100" dir="2700000" algn="tl">
                    <a:srgbClr val="FFFFFF"/>
                  </a:outerShdw>
                </a:effectLst>
                <a:cs typeface="Times New Roman" panose="02020603050405020304" pitchFamily="18" charset="0"/>
                <a:sym typeface="Symbol" panose="05050102010706020507" pitchFamily="18" charset="2"/>
              </a:rPr>
              <a:t>(2) (P </a:t>
            </a:r>
            <a:r>
              <a:rPr lang="en-US" altLang="zh-CN" sz="2000" dirty="0">
                <a:solidFill>
                  <a:schemeClr val="bg1"/>
                </a:solidFill>
                <a:cs typeface="Times New Roman" panose="02020603050405020304" pitchFamily="18" charset="0"/>
                <a:sym typeface="Symbol" panose="05050102010706020507" pitchFamily="18" charset="2"/>
              </a:rPr>
              <a:t>↑</a:t>
            </a:r>
            <a:r>
              <a:rPr lang="en-US" altLang="zh-CN" sz="2000" dirty="0">
                <a:solidFill>
                  <a:schemeClr val="bg1"/>
                </a:solidFill>
                <a:effectLst>
                  <a:outerShdw blurRad="38100" dist="38100" dir="2700000" algn="tl">
                    <a:srgbClr val="FFFFFF"/>
                  </a:outerShdw>
                </a:effectLst>
                <a:cs typeface="Times New Roman" panose="02020603050405020304" pitchFamily="18" charset="0"/>
                <a:sym typeface="Symbol" panose="05050102010706020507" pitchFamily="18" charset="2"/>
              </a:rPr>
              <a:t> Q) </a:t>
            </a:r>
            <a:r>
              <a:rPr lang="en-US" altLang="zh-CN" sz="2000" dirty="0">
                <a:solidFill>
                  <a:schemeClr val="bg1"/>
                </a:solidFill>
                <a:cs typeface="Times New Roman" panose="02020603050405020304" pitchFamily="18" charset="0"/>
                <a:sym typeface="Symbol" panose="05050102010706020507" pitchFamily="18" charset="2"/>
              </a:rPr>
              <a:t>↑</a:t>
            </a:r>
            <a:r>
              <a:rPr lang="en-US" altLang="zh-CN" sz="2000" dirty="0">
                <a:solidFill>
                  <a:schemeClr val="bg1"/>
                </a:solidFill>
                <a:effectLst>
                  <a:outerShdw blurRad="38100" dist="38100" dir="2700000" algn="tl">
                    <a:srgbClr val="FFFFFF"/>
                  </a:outerShdw>
                </a:effectLst>
                <a:cs typeface="Times New Roman" panose="02020603050405020304" pitchFamily="18" charset="0"/>
                <a:sym typeface="Symbol" panose="05050102010706020507" pitchFamily="18" charset="2"/>
              </a:rPr>
              <a:t> (P </a:t>
            </a:r>
            <a:r>
              <a:rPr lang="en-US" altLang="zh-CN" sz="2000" dirty="0">
                <a:solidFill>
                  <a:schemeClr val="bg1"/>
                </a:solidFill>
                <a:cs typeface="Times New Roman" panose="02020603050405020304" pitchFamily="18" charset="0"/>
                <a:sym typeface="Symbol" panose="05050102010706020507" pitchFamily="18" charset="2"/>
              </a:rPr>
              <a:t>↑</a:t>
            </a:r>
            <a:r>
              <a:rPr lang="en-US" altLang="zh-CN" sz="2000" dirty="0">
                <a:solidFill>
                  <a:schemeClr val="bg1"/>
                </a:solidFill>
                <a:effectLst>
                  <a:outerShdw blurRad="38100" dist="38100" dir="2700000" algn="tl">
                    <a:srgbClr val="FFFFFF"/>
                  </a:outerShdw>
                </a:effectLst>
                <a:cs typeface="Times New Roman" panose="02020603050405020304" pitchFamily="18" charset="0"/>
                <a:sym typeface="Symbol" panose="05050102010706020507" pitchFamily="18" charset="2"/>
              </a:rPr>
              <a:t> Q )  P  Q</a:t>
            </a:r>
          </a:p>
          <a:p>
            <a:pPr marL="1524000" indent="-1524000">
              <a:lnSpc>
                <a:spcPct val="150000"/>
              </a:lnSpc>
              <a:spcAft>
                <a:spcPts val="0"/>
              </a:spcAft>
              <a:buClr>
                <a:srgbClr val="228A88"/>
              </a:buClr>
            </a:pPr>
            <a:r>
              <a:rPr lang="en-US" altLang="zh-CN" sz="2000" dirty="0">
                <a:solidFill>
                  <a:schemeClr val="bg1"/>
                </a:solidFill>
                <a:effectLst>
                  <a:outerShdw blurRad="38100" dist="38100" dir="2700000" algn="tl">
                    <a:srgbClr val="FFFFFF"/>
                  </a:outerShdw>
                </a:effectLst>
                <a:cs typeface="Times New Roman" panose="02020603050405020304" pitchFamily="18" charset="0"/>
                <a:sym typeface="Symbol" panose="05050102010706020507" pitchFamily="18" charset="2"/>
              </a:rPr>
              <a:t>(3) (P </a:t>
            </a:r>
            <a:r>
              <a:rPr lang="en-US" altLang="zh-CN" sz="2000" dirty="0">
                <a:solidFill>
                  <a:schemeClr val="bg1"/>
                </a:solidFill>
                <a:cs typeface="Times New Roman" panose="02020603050405020304" pitchFamily="18" charset="0"/>
                <a:sym typeface="Symbol" panose="05050102010706020507" pitchFamily="18" charset="2"/>
              </a:rPr>
              <a:t>↑P</a:t>
            </a:r>
            <a:r>
              <a:rPr lang="en-US" altLang="zh-CN" sz="2000" dirty="0">
                <a:solidFill>
                  <a:schemeClr val="bg1"/>
                </a:solidFill>
                <a:effectLst>
                  <a:outerShdw blurRad="38100" dist="38100" dir="2700000" algn="tl">
                    <a:srgbClr val="FFFFFF"/>
                  </a:outerShdw>
                </a:effectLst>
                <a:cs typeface="Times New Roman" panose="02020603050405020304" pitchFamily="18" charset="0"/>
                <a:sym typeface="Symbol" panose="05050102010706020507" pitchFamily="18" charset="2"/>
              </a:rPr>
              <a:t> ) </a:t>
            </a:r>
            <a:r>
              <a:rPr lang="en-US" altLang="zh-CN" sz="2000" dirty="0">
                <a:solidFill>
                  <a:schemeClr val="bg1"/>
                </a:solidFill>
                <a:cs typeface="Times New Roman" panose="02020603050405020304" pitchFamily="18" charset="0"/>
                <a:sym typeface="Symbol" panose="05050102010706020507" pitchFamily="18" charset="2"/>
              </a:rPr>
              <a:t>↑</a:t>
            </a:r>
            <a:r>
              <a:rPr lang="en-US" altLang="zh-CN" sz="2000" dirty="0">
                <a:solidFill>
                  <a:schemeClr val="bg1"/>
                </a:solidFill>
                <a:effectLst>
                  <a:outerShdw blurRad="38100" dist="38100" dir="2700000" algn="tl">
                    <a:srgbClr val="FFFFFF"/>
                  </a:outerShdw>
                </a:effectLst>
                <a:cs typeface="Times New Roman" panose="02020603050405020304" pitchFamily="18" charset="0"/>
                <a:sym typeface="Symbol" panose="05050102010706020507" pitchFamily="18" charset="2"/>
              </a:rPr>
              <a:t> (Q </a:t>
            </a:r>
            <a:r>
              <a:rPr lang="en-US" altLang="zh-CN" sz="2000" dirty="0">
                <a:solidFill>
                  <a:schemeClr val="bg1"/>
                </a:solidFill>
                <a:cs typeface="Times New Roman" panose="02020603050405020304" pitchFamily="18" charset="0"/>
                <a:sym typeface="Symbol" panose="05050102010706020507" pitchFamily="18" charset="2"/>
              </a:rPr>
              <a:t>↑</a:t>
            </a:r>
            <a:r>
              <a:rPr lang="en-US" altLang="zh-CN" sz="2000" dirty="0">
                <a:solidFill>
                  <a:schemeClr val="bg1"/>
                </a:solidFill>
                <a:effectLst>
                  <a:outerShdw blurRad="38100" dist="38100" dir="2700000" algn="tl">
                    <a:srgbClr val="FFFFFF"/>
                  </a:outerShdw>
                </a:effectLst>
                <a:cs typeface="Times New Roman" panose="02020603050405020304" pitchFamily="18" charset="0"/>
                <a:sym typeface="Symbol" panose="05050102010706020507" pitchFamily="18" charset="2"/>
              </a:rPr>
              <a:t> Q )  P  Q</a:t>
            </a:r>
          </a:p>
        </p:txBody>
      </p:sp>
      <p:sp>
        <p:nvSpPr>
          <p:cNvPr id="10" name="Text Box 2"/>
          <p:cNvSpPr txBox="1">
            <a:spLocks noChangeArrowheads="1"/>
          </p:cNvSpPr>
          <p:nvPr/>
        </p:nvSpPr>
        <p:spPr bwMode="auto">
          <a:xfrm>
            <a:off x="456633" y="806028"/>
            <a:ext cx="1755122"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1"/>
              </a:buClr>
              <a:buFont typeface="Wingdings" panose="05000000000000000000" pitchFamily="2" charset="2"/>
              <a:buChar char="&amp;"/>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性质</a:t>
            </a:r>
            <a:endParaRPr lang="zh-CN" altLang="en-US" sz="2800" b="1" dirty="0">
              <a:solidFill>
                <a:schemeClr val="bg1"/>
              </a:solidFill>
              <a:latin typeface="Times New Roman" panose="02020603050405020304" pitchFamily="18" charset="0"/>
              <a:ea typeface="隶书" panose="02010509060101010101" pitchFamily="49" charset="-122"/>
              <a:cs typeface="Times New Roman" panose="02020603050405020304" pitchFamily="18" charset="0"/>
            </a:endParaRPr>
          </a:p>
        </p:txBody>
      </p:sp>
      <p:sp>
        <p:nvSpPr>
          <p:cNvPr id="12" name="Rectangle 6"/>
          <p:cNvSpPr>
            <a:spLocks noChangeArrowheads="1"/>
          </p:cNvSpPr>
          <p:nvPr/>
        </p:nvSpPr>
        <p:spPr bwMode="auto">
          <a:xfrm>
            <a:off x="4400062" y="3468303"/>
            <a:ext cx="3759201" cy="1938992"/>
          </a:xfrm>
          <a:prstGeom prst="rect">
            <a:avLst/>
          </a:prstGeom>
          <a:solidFill>
            <a:srgbClr val="0070C0"/>
          </a:solid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nSpc>
                <a:spcPct val="150000"/>
              </a:lnSpc>
              <a:spcAft>
                <a:spcPts val="0"/>
              </a:spcAft>
              <a:buClr>
                <a:srgbClr val="228A88"/>
              </a:buClr>
            </a:pPr>
            <a:r>
              <a:rPr lang="zh-CN" altLang="en-US" sz="2000" dirty="0">
                <a:solidFill>
                  <a:schemeClr val="bg1"/>
                </a:solidFill>
                <a:effectLst>
                  <a:outerShdw blurRad="38100" dist="38100" dir="2700000" algn="tl">
                    <a:srgbClr val="FFFFFF"/>
                  </a:outerShdw>
                </a:effectLst>
                <a:latin typeface="Cambria Math" panose="02040503050406030204" pitchFamily="18" charset="0"/>
                <a:sym typeface="Symbol" panose="05050102010706020507" pitchFamily="18" charset="2"/>
              </a:rPr>
              <a:t>或非：</a:t>
            </a:r>
            <a:endParaRPr lang="en-US" altLang="zh-CN" sz="2000" dirty="0">
              <a:solidFill>
                <a:schemeClr val="bg1"/>
              </a:solidFill>
              <a:effectLst>
                <a:outerShdw blurRad="38100" dist="38100" dir="2700000" algn="tl">
                  <a:srgbClr val="FFFFFF"/>
                </a:outerShdw>
              </a:effectLst>
              <a:latin typeface="Cambria Math" panose="02040503050406030204" pitchFamily="18" charset="0"/>
              <a:sym typeface="Symbol" panose="05050102010706020507" pitchFamily="18" charset="2"/>
            </a:endParaRPr>
          </a:p>
          <a:p>
            <a:pPr marL="1524000" indent="-1524000">
              <a:lnSpc>
                <a:spcPct val="150000"/>
              </a:lnSpc>
              <a:spcAft>
                <a:spcPts val="0"/>
              </a:spcAft>
              <a:buClr>
                <a:srgbClr val="228A88"/>
              </a:buClr>
            </a:pPr>
            <a:r>
              <a:rPr lang="en-US" altLang="zh-CN" sz="2000" dirty="0">
                <a:solidFill>
                  <a:schemeClr val="bg1"/>
                </a:solidFill>
                <a:effectLst>
                  <a:outerShdw blurRad="38100" dist="38100" dir="2700000" algn="tl">
                    <a:srgbClr val="FFFFFF"/>
                  </a:outerShdw>
                </a:effectLst>
                <a:latin typeface="Cambria Math" panose="02040503050406030204" pitchFamily="18" charset="0"/>
                <a:sym typeface="Symbol" panose="05050102010706020507" pitchFamily="18" charset="2"/>
              </a:rPr>
              <a:t>(1) </a:t>
            </a:r>
            <a:r>
              <a:rPr lang="en-US" altLang="zh-CN" sz="2000" dirty="0">
                <a:solidFill>
                  <a:schemeClr val="bg1"/>
                </a:solidFill>
                <a:effectLst>
                  <a:outerShdw blurRad="38100" dist="38100" dir="2700000" algn="tl">
                    <a:srgbClr val="FFFFFF"/>
                  </a:outerShdw>
                </a:effectLst>
                <a:cs typeface="Times New Roman" panose="02020603050405020304" pitchFamily="18" charset="0"/>
                <a:sym typeface="Symbol" panose="05050102010706020507" pitchFamily="18" charset="2"/>
              </a:rPr>
              <a:t>P </a:t>
            </a:r>
            <a:r>
              <a:rPr lang="en-US" altLang="zh-CN" sz="2000" dirty="0">
                <a:solidFill>
                  <a:schemeClr val="bg1"/>
                </a:solidFill>
                <a:cs typeface="Times New Roman" panose="02020603050405020304" pitchFamily="18" charset="0"/>
                <a:sym typeface="Symbol" panose="05050102010706020507" pitchFamily="18" charset="2"/>
              </a:rPr>
              <a:t>↓</a:t>
            </a:r>
            <a:r>
              <a:rPr lang="en-US" altLang="zh-CN" sz="2000" dirty="0">
                <a:solidFill>
                  <a:schemeClr val="bg1"/>
                </a:solidFill>
                <a:effectLst>
                  <a:outerShdw blurRad="38100" dist="38100" dir="2700000" algn="tl">
                    <a:srgbClr val="FFFFFF"/>
                  </a:outerShdw>
                </a:effectLst>
                <a:cs typeface="Times New Roman" panose="02020603050405020304" pitchFamily="18" charset="0"/>
                <a:sym typeface="Symbol" panose="05050102010706020507" pitchFamily="18" charset="2"/>
              </a:rPr>
              <a:t> P   P</a:t>
            </a:r>
          </a:p>
          <a:p>
            <a:pPr marL="1524000" indent="-1524000">
              <a:lnSpc>
                <a:spcPct val="150000"/>
              </a:lnSpc>
              <a:spcAft>
                <a:spcPts val="0"/>
              </a:spcAft>
              <a:buClr>
                <a:srgbClr val="228A88"/>
              </a:buClr>
            </a:pPr>
            <a:r>
              <a:rPr lang="en-US" altLang="zh-CN" sz="2000" dirty="0">
                <a:solidFill>
                  <a:schemeClr val="bg1"/>
                </a:solidFill>
                <a:effectLst>
                  <a:outerShdw blurRad="38100" dist="38100" dir="2700000" algn="tl">
                    <a:srgbClr val="FFFFFF"/>
                  </a:outerShdw>
                </a:effectLst>
                <a:cs typeface="Times New Roman" panose="02020603050405020304" pitchFamily="18" charset="0"/>
                <a:sym typeface="Symbol" panose="05050102010706020507" pitchFamily="18" charset="2"/>
              </a:rPr>
              <a:t>(2) (P </a:t>
            </a:r>
            <a:r>
              <a:rPr lang="en-US" altLang="zh-CN" sz="2000" dirty="0">
                <a:solidFill>
                  <a:schemeClr val="bg1"/>
                </a:solidFill>
                <a:cs typeface="Times New Roman" panose="02020603050405020304" pitchFamily="18" charset="0"/>
                <a:sym typeface="Symbol" panose="05050102010706020507" pitchFamily="18" charset="2"/>
              </a:rPr>
              <a:t>↓</a:t>
            </a:r>
            <a:r>
              <a:rPr lang="en-US" altLang="zh-CN" sz="2000" dirty="0">
                <a:solidFill>
                  <a:schemeClr val="bg1"/>
                </a:solidFill>
                <a:effectLst>
                  <a:outerShdw blurRad="38100" dist="38100" dir="2700000" algn="tl">
                    <a:srgbClr val="FFFFFF"/>
                  </a:outerShdw>
                </a:effectLst>
                <a:cs typeface="Times New Roman" panose="02020603050405020304" pitchFamily="18" charset="0"/>
                <a:sym typeface="Symbol" panose="05050102010706020507" pitchFamily="18" charset="2"/>
              </a:rPr>
              <a:t> Q) </a:t>
            </a:r>
            <a:r>
              <a:rPr lang="en-US" altLang="zh-CN" sz="2000" dirty="0">
                <a:solidFill>
                  <a:schemeClr val="bg1"/>
                </a:solidFill>
                <a:cs typeface="Times New Roman" panose="02020603050405020304" pitchFamily="18" charset="0"/>
                <a:sym typeface="Symbol" panose="05050102010706020507" pitchFamily="18" charset="2"/>
              </a:rPr>
              <a:t>↓</a:t>
            </a:r>
            <a:r>
              <a:rPr lang="en-US" altLang="zh-CN" sz="2000" dirty="0">
                <a:solidFill>
                  <a:schemeClr val="bg1"/>
                </a:solidFill>
                <a:effectLst>
                  <a:outerShdw blurRad="38100" dist="38100" dir="2700000" algn="tl">
                    <a:srgbClr val="FFFFFF"/>
                  </a:outerShdw>
                </a:effectLst>
                <a:cs typeface="Times New Roman" panose="02020603050405020304" pitchFamily="18" charset="0"/>
                <a:sym typeface="Symbol" panose="05050102010706020507" pitchFamily="18" charset="2"/>
              </a:rPr>
              <a:t> (P </a:t>
            </a:r>
            <a:r>
              <a:rPr lang="en-US" altLang="zh-CN" sz="2000" dirty="0">
                <a:solidFill>
                  <a:schemeClr val="bg1"/>
                </a:solidFill>
                <a:cs typeface="Times New Roman" panose="02020603050405020304" pitchFamily="18" charset="0"/>
                <a:sym typeface="Symbol" panose="05050102010706020507" pitchFamily="18" charset="2"/>
              </a:rPr>
              <a:t>↓</a:t>
            </a:r>
            <a:r>
              <a:rPr lang="en-US" altLang="zh-CN" sz="2000" dirty="0">
                <a:solidFill>
                  <a:schemeClr val="bg1"/>
                </a:solidFill>
                <a:effectLst>
                  <a:outerShdw blurRad="38100" dist="38100" dir="2700000" algn="tl">
                    <a:srgbClr val="FFFFFF"/>
                  </a:outerShdw>
                </a:effectLst>
                <a:cs typeface="Times New Roman" panose="02020603050405020304" pitchFamily="18" charset="0"/>
                <a:sym typeface="Symbol" panose="05050102010706020507" pitchFamily="18" charset="2"/>
              </a:rPr>
              <a:t> Q )  P  Q</a:t>
            </a:r>
          </a:p>
          <a:p>
            <a:pPr marL="1524000" indent="-1524000">
              <a:lnSpc>
                <a:spcPct val="150000"/>
              </a:lnSpc>
              <a:spcAft>
                <a:spcPts val="0"/>
              </a:spcAft>
              <a:buClr>
                <a:srgbClr val="228A88"/>
              </a:buClr>
            </a:pPr>
            <a:r>
              <a:rPr lang="en-US" altLang="zh-CN" sz="2000" dirty="0">
                <a:solidFill>
                  <a:schemeClr val="bg1"/>
                </a:solidFill>
                <a:effectLst>
                  <a:outerShdw blurRad="38100" dist="38100" dir="2700000" algn="tl">
                    <a:srgbClr val="FFFFFF"/>
                  </a:outerShdw>
                </a:effectLst>
                <a:cs typeface="Times New Roman" panose="02020603050405020304" pitchFamily="18" charset="0"/>
                <a:sym typeface="Symbol" panose="05050102010706020507" pitchFamily="18" charset="2"/>
              </a:rPr>
              <a:t>(3) (P </a:t>
            </a:r>
            <a:r>
              <a:rPr lang="en-US" altLang="zh-CN" sz="2000" dirty="0">
                <a:solidFill>
                  <a:schemeClr val="bg1"/>
                </a:solidFill>
                <a:cs typeface="Times New Roman" panose="02020603050405020304" pitchFamily="18" charset="0"/>
                <a:sym typeface="Symbol" panose="05050102010706020507" pitchFamily="18" charset="2"/>
              </a:rPr>
              <a:t>↓ P</a:t>
            </a:r>
            <a:r>
              <a:rPr lang="en-US" altLang="zh-CN" sz="2000" dirty="0">
                <a:solidFill>
                  <a:schemeClr val="bg1"/>
                </a:solidFill>
                <a:effectLst>
                  <a:outerShdw blurRad="38100" dist="38100" dir="2700000" algn="tl">
                    <a:srgbClr val="FFFFFF"/>
                  </a:outerShdw>
                </a:effectLst>
                <a:cs typeface="Times New Roman" panose="02020603050405020304" pitchFamily="18" charset="0"/>
                <a:sym typeface="Symbol" panose="05050102010706020507" pitchFamily="18" charset="2"/>
              </a:rPr>
              <a:t> ) </a:t>
            </a:r>
            <a:r>
              <a:rPr lang="en-US" altLang="zh-CN" sz="2000" dirty="0">
                <a:solidFill>
                  <a:schemeClr val="bg1"/>
                </a:solidFill>
                <a:cs typeface="Times New Roman" panose="02020603050405020304" pitchFamily="18" charset="0"/>
                <a:sym typeface="Symbol" panose="05050102010706020507" pitchFamily="18" charset="2"/>
              </a:rPr>
              <a:t>↓</a:t>
            </a:r>
            <a:r>
              <a:rPr lang="en-US" altLang="zh-CN" sz="2000" dirty="0">
                <a:solidFill>
                  <a:schemeClr val="bg1"/>
                </a:solidFill>
                <a:effectLst>
                  <a:outerShdw blurRad="38100" dist="38100" dir="2700000" algn="tl">
                    <a:srgbClr val="FFFFFF"/>
                  </a:outerShdw>
                </a:effectLst>
                <a:cs typeface="Times New Roman" panose="02020603050405020304" pitchFamily="18" charset="0"/>
                <a:sym typeface="Symbol" panose="05050102010706020507" pitchFamily="18" charset="2"/>
              </a:rPr>
              <a:t> (Q </a:t>
            </a:r>
            <a:r>
              <a:rPr lang="en-US" altLang="zh-CN" sz="2000" dirty="0">
                <a:solidFill>
                  <a:schemeClr val="bg1"/>
                </a:solidFill>
                <a:cs typeface="Times New Roman" panose="02020603050405020304" pitchFamily="18" charset="0"/>
                <a:sym typeface="Symbol" panose="05050102010706020507" pitchFamily="18" charset="2"/>
              </a:rPr>
              <a:t>↓</a:t>
            </a:r>
            <a:r>
              <a:rPr lang="en-US" altLang="zh-CN" sz="2000" dirty="0">
                <a:solidFill>
                  <a:schemeClr val="bg1"/>
                </a:solidFill>
                <a:effectLst>
                  <a:outerShdw blurRad="38100" dist="38100" dir="2700000" algn="tl">
                    <a:srgbClr val="FFFFFF"/>
                  </a:outerShdw>
                </a:effectLst>
                <a:cs typeface="Times New Roman" panose="02020603050405020304" pitchFamily="18" charset="0"/>
                <a:sym typeface="Symbol" panose="05050102010706020507" pitchFamily="18" charset="2"/>
              </a:rPr>
              <a:t> Q )  P  Q</a:t>
            </a:r>
          </a:p>
        </p:txBody>
      </p:sp>
    </p:spTree>
    <p:extLst>
      <p:ext uri="{BB962C8B-B14F-4D97-AF65-F5344CB8AC3E}">
        <p14:creationId xmlns:p14="http://schemas.microsoft.com/office/powerpoint/2010/main" val="11337854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42" presetClass="entr" presetSubtype="0" fill="hold"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1000"/>
                                        <p:tgtEl>
                                          <p:spTgt spid="9">
                                            <p:txEl>
                                              <p:pRg st="0" end="0"/>
                                            </p:txEl>
                                          </p:spTgt>
                                        </p:tgtEl>
                                      </p:cBhvr>
                                    </p:animEffect>
                                    <p:anim calcmode="lin" valueType="num">
                                      <p:cBhvr>
                                        <p:cTn id="1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xEl>
                                              <p:pRg st="1" end="1"/>
                                            </p:txEl>
                                          </p:spTgt>
                                        </p:tgtEl>
                                        <p:attrNameLst>
                                          <p:attrName>style.visibility</p:attrName>
                                        </p:attrNameLst>
                                      </p:cBhvr>
                                      <p:to>
                                        <p:strVal val="visible"/>
                                      </p:to>
                                    </p:set>
                                    <p:animEffect transition="in" filter="fade">
                                      <p:cBhvr>
                                        <p:cTn id="24" dur="1000"/>
                                        <p:tgtEl>
                                          <p:spTgt spid="9">
                                            <p:txEl>
                                              <p:pRg st="1" end="1"/>
                                            </p:txEl>
                                          </p:spTgt>
                                        </p:tgtEl>
                                      </p:cBhvr>
                                    </p:animEffect>
                                    <p:anim calcmode="lin" valueType="num">
                                      <p:cBhvr>
                                        <p:cTn id="2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fade">
                                      <p:cBhvr>
                                        <p:cTn id="31" dur="1000"/>
                                        <p:tgtEl>
                                          <p:spTgt spid="9">
                                            <p:txEl>
                                              <p:pRg st="2" end="2"/>
                                            </p:txEl>
                                          </p:spTgt>
                                        </p:tgtEl>
                                      </p:cBhvr>
                                    </p:animEffect>
                                    <p:anim calcmode="lin" valueType="num">
                                      <p:cBhvr>
                                        <p:cTn id="3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9">
                                            <p:txEl>
                                              <p:pRg st="3" end="3"/>
                                            </p:txEl>
                                          </p:spTgt>
                                        </p:tgtEl>
                                        <p:attrNameLst>
                                          <p:attrName>style.visibility</p:attrName>
                                        </p:attrNameLst>
                                      </p:cBhvr>
                                      <p:to>
                                        <p:strVal val="visible"/>
                                      </p:to>
                                    </p:set>
                                    <p:animEffect transition="in" filter="fade">
                                      <p:cBhvr>
                                        <p:cTn id="38" dur="1000"/>
                                        <p:tgtEl>
                                          <p:spTgt spid="9">
                                            <p:txEl>
                                              <p:pRg st="3" end="3"/>
                                            </p:txEl>
                                          </p:spTgt>
                                        </p:tgtEl>
                                      </p:cBhvr>
                                    </p:animEffect>
                                    <p:anim calcmode="lin" valueType="num">
                                      <p:cBhvr>
                                        <p:cTn id="39"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42" presetClass="entr" presetSubtype="0" fill="hold" nodeType="with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animEffect transition="in" filter="fade">
                                      <p:cBhvr>
                                        <p:cTn id="47" dur="1000"/>
                                        <p:tgtEl>
                                          <p:spTgt spid="12">
                                            <p:txEl>
                                              <p:pRg st="0" end="0"/>
                                            </p:txEl>
                                          </p:spTgt>
                                        </p:tgtEl>
                                      </p:cBhvr>
                                    </p:animEffect>
                                    <p:anim calcmode="lin" valueType="num">
                                      <p:cBhvr>
                                        <p:cTn id="4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2">
                                            <p:txEl>
                                              <p:pRg st="1" end="1"/>
                                            </p:txEl>
                                          </p:spTgt>
                                        </p:tgtEl>
                                        <p:attrNameLst>
                                          <p:attrName>style.visibility</p:attrName>
                                        </p:attrNameLst>
                                      </p:cBhvr>
                                      <p:to>
                                        <p:strVal val="visible"/>
                                      </p:to>
                                    </p:set>
                                    <p:animEffect transition="in" filter="fade">
                                      <p:cBhvr>
                                        <p:cTn id="54" dur="1000"/>
                                        <p:tgtEl>
                                          <p:spTgt spid="12">
                                            <p:txEl>
                                              <p:pRg st="1" end="1"/>
                                            </p:txEl>
                                          </p:spTgt>
                                        </p:tgtEl>
                                      </p:cBhvr>
                                    </p:animEffect>
                                    <p:anim calcmode="lin" valueType="num">
                                      <p:cBhvr>
                                        <p:cTn id="5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5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2">
                                            <p:txEl>
                                              <p:pRg st="2" end="2"/>
                                            </p:txEl>
                                          </p:spTgt>
                                        </p:tgtEl>
                                        <p:attrNameLst>
                                          <p:attrName>style.visibility</p:attrName>
                                        </p:attrNameLst>
                                      </p:cBhvr>
                                      <p:to>
                                        <p:strVal val="visible"/>
                                      </p:to>
                                    </p:set>
                                    <p:animEffect transition="in" filter="fade">
                                      <p:cBhvr>
                                        <p:cTn id="61" dur="1000"/>
                                        <p:tgtEl>
                                          <p:spTgt spid="12">
                                            <p:txEl>
                                              <p:pRg st="2" end="2"/>
                                            </p:txEl>
                                          </p:spTgt>
                                        </p:tgtEl>
                                      </p:cBhvr>
                                    </p:animEffect>
                                    <p:anim calcmode="lin" valueType="num">
                                      <p:cBhvr>
                                        <p:cTn id="6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6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2">
                                            <p:txEl>
                                              <p:pRg st="3" end="3"/>
                                            </p:txEl>
                                          </p:spTgt>
                                        </p:tgtEl>
                                        <p:attrNameLst>
                                          <p:attrName>style.visibility</p:attrName>
                                        </p:attrNameLst>
                                      </p:cBhvr>
                                      <p:to>
                                        <p:strVal val="visible"/>
                                      </p:to>
                                    </p:set>
                                    <p:animEffect transition="in" filter="fade">
                                      <p:cBhvr>
                                        <p:cTn id="68" dur="1000"/>
                                        <p:tgtEl>
                                          <p:spTgt spid="12">
                                            <p:txEl>
                                              <p:pRg st="3" end="3"/>
                                            </p:txEl>
                                          </p:spTgt>
                                        </p:tgtEl>
                                      </p:cBhvr>
                                    </p:animEffect>
                                    <p:anim calcmode="lin" valueType="num">
                                      <p:cBhvr>
                                        <p:cTn id="69"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70"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idx="1"/>
          </p:nvPr>
        </p:nvSpPr>
        <p:spPr>
          <a:xfrm>
            <a:off x="339833" y="793293"/>
            <a:ext cx="9392745" cy="4493410"/>
          </a:xfrm>
          <a:prstGeom prst="rect">
            <a:avLst/>
          </a:prstGeom>
          <a:extLst>
            <a:ext uri="{91240B29-F687-4F45-9708-019B960494DF}">
              <a14:hiddenLine xmlns:a14="http://schemas.microsoft.com/office/drawing/2010/main" w="38100" cmpd="sng">
                <a:solidFill>
                  <a:srgbClr val="FF0000"/>
                </a:solidFill>
                <a:miter lim="800000"/>
                <a:headEnd/>
                <a:tailEnd/>
              </a14:hiddenLine>
            </a:ext>
          </a:extLst>
        </p:spPr>
        <p:txBody>
          <a:bodyPr rtlCol="0">
            <a:normAutofit fontScale="62500" lnSpcReduction="20000"/>
          </a:bodyPr>
          <a:lstStyle/>
          <a:p>
            <a:pPr marL="571500" indent="-571500" algn="just" fontAlgn="auto">
              <a:lnSpc>
                <a:spcPct val="170000"/>
              </a:lnSpc>
              <a:spcAft>
                <a:spcPts val="0"/>
              </a:spcAft>
              <a:buSzPct val="80000"/>
              <a:buFont typeface="+mj-ea"/>
              <a:buAutoNum type="ea1JpnChsDbPeriod"/>
              <a:defRPr/>
            </a:pPr>
            <a:r>
              <a:rPr lang="zh-CN" altLang="en-US" sz="5100" b="1" dirty="0">
                <a:effectLst>
                  <a:outerShdw blurRad="38100" dist="38100" dir="2700000" algn="tl">
                    <a:srgbClr val="C0C0C0"/>
                  </a:outerShdw>
                </a:effectLst>
                <a:latin typeface="+mj-ea"/>
                <a:ea typeface="+mj-ea"/>
              </a:rPr>
              <a:t>走进离散数学</a:t>
            </a:r>
            <a:endParaRPr lang="en-US" altLang="zh-CN" sz="5100" b="1" dirty="0">
              <a:effectLst>
                <a:outerShdw blurRad="38100" dist="38100" dir="2700000" algn="tl">
                  <a:srgbClr val="C0C0C0"/>
                </a:outerShdw>
              </a:effectLst>
              <a:latin typeface="+mj-ea"/>
              <a:ea typeface="+mj-ea"/>
            </a:endParaRPr>
          </a:p>
          <a:p>
            <a:pPr marL="514350" indent="-249238" algn="just" fontAlgn="auto">
              <a:lnSpc>
                <a:spcPct val="170000"/>
              </a:lnSpc>
              <a:spcAft>
                <a:spcPts val="0"/>
              </a:spcAft>
              <a:buSzPct val="80000"/>
              <a:buFont typeface="+mj-lt"/>
              <a:buAutoNum type="arabicPeriod"/>
              <a:defRPr/>
            </a:pPr>
            <a:r>
              <a:rPr lang="en-US" altLang="zh-CN" sz="4200" b="1" dirty="0">
                <a:effectLst>
                  <a:outerShdw blurRad="38100" dist="38100" dir="2700000" algn="tl">
                    <a:srgbClr val="C0C0C0"/>
                  </a:outerShdw>
                </a:effectLst>
              </a:rPr>
              <a:t> </a:t>
            </a:r>
            <a:r>
              <a:rPr lang="zh-CN" altLang="zh-CN" sz="3800" b="1" dirty="0">
                <a:effectLst>
                  <a:outerShdw blurRad="38100" dist="38100" dir="2700000" algn="tl">
                    <a:srgbClr val="C0C0C0"/>
                  </a:outerShdw>
                </a:effectLst>
              </a:rPr>
              <a:t>数学</a:t>
            </a:r>
            <a:r>
              <a:rPr lang="zh-CN" altLang="en-US" sz="3800" b="1" dirty="0">
                <a:effectLst>
                  <a:outerShdw blurRad="38100" dist="38100" dir="2700000" algn="tl">
                    <a:srgbClr val="C0C0C0"/>
                  </a:outerShdw>
                </a:effectLst>
              </a:rPr>
              <a:t>与科学技术</a:t>
            </a:r>
            <a:endParaRPr lang="en-US" altLang="zh-CN" sz="3800" b="1" dirty="0">
              <a:effectLst>
                <a:outerShdw blurRad="38100" dist="38100" dir="2700000" algn="tl">
                  <a:srgbClr val="C0C0C0"/>
                </a:outerShdw>
              </a:effectLst>
            </a:endParaRPr>
          </a:p>
          <a:p>
            <a:pPr marL="717550" indent="-449263" algn="just" fontAlgn="auto">
              <a:lnSpc>
                <a:spcPct val="150000"/>
              </a:lnSpc>
              <a:spcAft>
                <a:spcPts val="0"/>
              </a:spcAft>
              <a:buClr>
                <a:srgbClr val="7030A0"/>
              </a:buClr>
              <a:buSzPct val="80000"/>
              <a:buFont typeface="Wingdings" panose="05000000000000000000" pitchFamily="2" charset="2"/>
              <a:buChar char="n"/>
              <a:defRPr/>
            </a:pPr>
            <a:r>
              <a:rPr lang="zh-CN" altLang="zh-CN" b="1" dirty="0">
                <a:solidFill>
                  <a:srgbClr val="3366FF"/>
                </a:solidFill>
              </a:rPr>
              <a:t>世界强国与数学强国</a:t>
            </a:r>
            <a:endParaRPr lang="en-US" altLang="zh-CN" b="1" dirty="0">
              <a:solidFill>
                <a:srgbClr val="3366FF"/>
              </a:solidFill>
            </a:endParaRPr>
          </a:p>
          <a:p>
            <a:pPr marL="266700" indent="0" algn="just" fontAlgn="auto">
              <a:lnSpc>
                <a:spcPct val="170000"/>
              </a:lnSpc>
              <a:spcAft>
                <a:spcPts val="0"/>
              </a:spcAft>
              <a:buClr>
                <a:srgbClr val="7030A0"/>
              </a:buClr>
              <a:buSzPct val="80000"/>
              <a:buNone/>
              <a:defRPr/>
            </a:pPr>
            <a:r>
              <a:rPr lang="en-US" altLang="zh-CN" sz="2900" dirty="0"/>
              <a:t>     </a:t>
            </a:r>
            <a:r>
              <a:rPr lang="zh-CN" altLang="zh-CN" sz="2900" dirty="0"/>
              <a:t>数学实力往往影响着国家实力，世界强国必然是数学强国。数学对于一个国家的发展至关重要，发达国家常常把保持数学领先地位作为他们的战略需求。</a:t>
            </a:r>
            <a:endParaRPr lang="en-US" altLang="zh-CN" sz="2900" dirty="0"/>
          </a:p>
          <a:p>
            <a:pPr marL="268287" indent="0" algn="just" fontAlgn="auto">
              <a:lnSpc>
                <a:spcPct val="170000"/>
              </a:lnSpc>
              <a:spcAft>
                <a:spcPts val="0"/>
              </a:spcAft>
              <a:buClr>
                <a:srgbClr val="7030A0"/>
              </a:buClr>
              <a:buSzPct val="80000"/>
              <a:buNone/>
              <a:defRPr/>
            </a:pPr>
            <a:r>
              <a:rPr lang="zh-CN" altLang="zh-CN" sz="2900" dirty="0"/>
              <a:t>　</a:t>
            </a:r>
            <a:r>
              <a:rPr lang="zh-CN" altLang="en-US" sz="2900" dirty="0"/>
              <a:t>（</a:t>
            </a:r>
            <a:r>
              <a:rPr lang="en-US" altLang="zh-CN" sz="2900" dirty="0"/>
              <a:t>1</a:t>
            </a:r>
            <a:r>
              <a:rPr lang="zh-CN" altLang="en-US" sz="2900" dirty="0"/>
              <a:t>）</a:t>
            </a:r>
            <a:r>
              <a:rPr lang="en-US" altLang="zh-CN" sz="2900" dirty="0"/>
              <a:t>17-19</a:t>
            </a:r>
            <a:r>
              <a:rPr lang="zh-CN" altLang="zh-CN" sz="2900" dirty="0"/>
              <a:t>世纪英国、法国，后来德国，都是欧洲大国，也是数学强国。</a:t>
            </a:r>
            <a:endParaRPr lang="en-US" altLang="zh-CN" sz="2900" dirty="0"/>
          </a:p>
          <a:p>
            <a:pPr marL="268287" indent="0" algn="just" fontAlgn="auto">
              <a:lnSpc>
                <a:spcPct val="170000"/>
              </a:lnSpc>
              <a:spcAft>
                <a:spcPts val="0"/>
              </a:spcAft>
              <a:buClr>
                <a:srgbClr val="7030A0"/>
              </a:buClr>
              <a:buSzPct val="80000"/>
              <a:buNone/>
              <a:defRPr/>
            </a:pPr>
            <a:r>
              <a:rPr lang="zh-CN" altLang="zh-CN" sz="2900" dirty="0"/>
              <a:t>　</a:t>
            </a:r>
            <a:r>
              <a:rPr lang="zh-CN" altLang="en-US" sz="2900" dirty="0"/>
              <a:t>（</a:t>
            </a:r>
            <a:r>
              <a:rPr lang="en-US" altLang="zh-CN" sz="2900" dirty="0"/>
              <a:t>2</a:t>
            </a:r>
            <a:r>
              <a:rPr lang="zh-CN" altLang="en-US" sz="2900" dirty="0"/>
              <a:t>）</a:t>
            </a:r>
            <a:r>
              <a:rPr lang="zh-CN" altLang="zh-CN" sz="2900" dirty="0"/>
              <a:t>俄罗斯数学从</a:t>
            </a:r>
            <a:r>
              <a:rPr lang="en-US" altLang="zh-CN" sz="2900" dirty="0"/>
              <a:t>19</a:t>
            </a:r>
            <a:r>
              <a:rPr lang="zh-CN" altLang="zh-CN" sz="2900" dirty="0"/>
              <a:t>世纪开始崛起，到了</a:t>
            </a:r>
            <a:r>
              <a:rPr lang="en-US" altLang="zh-CN" sz="2900" dirty="0"/>
              <a:t>20</a:t>
            </a:r>
            <a:r>
              <a:rPr lang="zh-CN" altLang="zh-CN" sz="2900" dirty="0"/>
              <a:t>世纪前苏联时期成为世界数学强国之一。</a:t>
            </a:r>
            <a:endParaRPr lang="en-US" altLang="zh-CN" sz="2900" dirty="0"/>
          </a:p>
          <a:p>
            <a:pPr marL="268287" indent="0" algn="just" fontAlgn="auto">
              <a:lnSpc>
                <a:spcPct val="170000"/>
              </a:lnSpc>
              <a:spcAft>
                <a:spcPts val="0"/>
              </a:spcAft>
              <a:buClr>
                <a:srgbClr val="7030A0"/>
              </a:buClr>
              <a:buSzPct val="80000"/>
              <a:buNone/>
              <a:defRPr/>
            </a:pPr>
            <a:r>
              <a:rPr lang="zh-CN" altLang="en-US" sz="2900" dirty="0"/>
              <a:t>    （</a:t>
            </a:r>
            <a:r>
              <a:rPr lang="en-US" altLang="zh-CN" sz="2900" dirty="0"/>
              <a:t>3</a:t>
            </a:r>
            <a:r>
              <a:rPr lang="zh-CN" altLang="en-US" sz="2900" dirty="0"/>
              <a:t>）</a:t>
            </a:r>
            <a:r>
              <a:rPr lang="zh-CN" altLang="zh-CN" sz="2900" dirty="0"/>
              <a:t>第二次世界大战</a:t>
            </a:r>
            <a:r>
              <a:rPr lang="zh-CN" altLang="en-US" sz="2900" dirty="0"/>
              <a:t>后，</a:t>
            </a:r>
            <a:r>
              <a:rPr lang="zh-CN" altLang="zh-CN" sz="2900" dirty="0"/>
              <a:t>美国已经成为唯一的数学超级大国。</a:t>
            </a:r>
            <a:endParaRPr lang="en-US" altLang="zh-CN" sz="2900" dirty="0"/>
          </a:p>
          <a:p>
            <a:pPr marL="268287" indent="0" algn="just" fontAlgn="auto">
              <a:lnSpc>
                <a:spcPct val="150000"/>
              </a:lnSpc>
              <a:spcAft>
                <a:spcPts val="0"/>
              </a:spcAft>
              <a:buClr>
                <a:srgbClr val="7030A0"/>
              </a:buClr>
              <a:buSzPct val="80000"/>
              <a:buNone/>
              <a:defRPr/>
            </a:pPr>
            <a:endParaRPr lang="en-US" altLang="zh-CN" sz="2100" dirty="0"/>
          </a:p>
          <a:p>
            <a:pPr marL="268287" indent="0" algn="just" fontAlgn="auto">
              <a:lnSpc>
                <a:spcPct val="150000"/>
              </a:lnSpc>
              <a:spcAft>
                <a:spcPts val="0"/>
              </a:spcAft>
              <a:buClr>
                <a:srgbClr val="7030A0"/>
              </a:buClr>
              <a:buSzPct val="80000"/>
              <a:buNone/>
              <a:defRPr/>
            </a:pPr>
            <a:endParaRPr lang="zh-CN" altLang="zh-CN" sz="2100" dirty="0"/>
          </a:p>
          <a:p>
            <a:pPr marL="717550" indent="-449263" algn="just" fontAlgn="auto">
              <a:lnSpc>
                <a:spcPct val="150000"/>
              </a:lnSpc>
              <a:spcAft>
                <a:spcPts val="0"/>
              </a:spcAft>
              <a:buClr>
                <a:srgbClr val="7030A0"/>
              </a:buClr>
              <a:buSzPct val="80000"/>
              <a:buFont typeface="Wingdings" panose="05000000000000000000" pitchFamily="2" charset="2"/>
              <a:buChar char="n"/>
              <a:defRPr/>
            </a:pPr>
            <a:endParaRPr lang="zh-CN" altLang="zh-CN" sz="3600" b="1" dirty="0">
              <a:solidFill>
                <a:srgbClr val="3366FF"/>
              </a:solidFill>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9</a:t>
            </a:fld>
            <a:endParaRPr lang="zh-CN" altLang="en-US" dirty="0"/>
          </a:p>
        </p:txBody>
      </p:sp>
      <p:sp>
        <p:nvSpPr>
          <p:cNvPr id="4" name="文本框 3"/>
          <p:cNvSpPr txBox="1"/>
          <p:nvPr/>
        </p:nvSpPr>
        <p:spPr>
          <a:xfrm>
            <a:off x="1534508" y="126595"/>
            <a:ext cx="1660635" cy="492443"/>
          </a:xfrm>
          <a:prstGeom prst="rect">
            <a:avLst/>
          </a:prstGeom>
          <a:noFill/>
        </p:spPr>
        <p:txBody>
          <a:bodyPr wrap="square" rtlCol="0">
            <a:spAutoFit/>
          </a:bodyPr>
          <a:lstStyle/>
          <a:p>
            <a:r>
              <a:rPr lang="en-US" altLang="zh-CN" dirty="0">
                <a:solidFill>
                  <a:schemeClr val="bg1"/>
                </a:solidFill>
              </a:rPr>
              <a:t>——</a:t>
            </a:r>
            <a:r>
              <a:rPr lang="zh-CN" altLang="en-US" sz="2600" b="1" dirty="0">
                <a:solidFill>
                  <a:schemeClr val="bg1"/>
                </a:solidFill>
              </a:rPr>
              <a:t>引言</a:t>
            </a:r>
          </a:p>
        </p:txBody>
      </p:sp>
    </p:spTree>
    <p:extLst>
      <p:ext uri="{BB962C8B-B14F-4D97-AF65-F5344CB8AC3E}">
        <p14:creationId xmlns:p14="http://schemas.microsoft.com/office/powerpoint/2010/main" val="207541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9812">
                                            <p:txEl>
                                              <p:pRg st="0" end="0"/>
                                            </p:txEl>
                                          </p:spTgt>
                                        </p:tgtEl>
                                        <p:attrNameLst>
                                          <p:attrName>style.visibility</p:attrName>
                                        </p:attrNameLst>
                                      </p:cBhvr>
                                      <p:to>
                                        <p:strVal val="visible"/>
                                      </p:to>
                                    </p:set>
                                    <p:animEffect transition="in" filter="strips(downRight)">
                                      <p:cBhvr>
                                        <p:cTn id="7" dur="500"/>
                                        <p:tgtEl>
                                          <p:spTgt spid="1198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19812">
                                            <p:txEl>
                                              <p:pRg st="1" end="1"/>
                                            </p:txEl>
                                          </p:spTgt>
                                        </p:tgtEl>
                                        <p:attrNameLst>
                                          <p:attrName>style.visibility</p:attrName>
                                        </p:attrNameLst>
                                      </p:cBhvr>
                                      <p:to>
                                        <p:strVal val="visible"/>
                                      </p:to>
                                    </p:set>
                                    <p:animEffect transition="in" filter="strips(downRight)">
                                      <p:cBhvr>
                                        <p:cTn id="12" dur="500"/>
                                        <p:tgtEl>
                                          <p:spTgt spid="1198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19812">
                                            <p:txEl>
                                              <p:pRg st="2" end="2"/>
                                            </p:txEl>
                                          </p:spTgt>
                                        </p:tgtEl>
                                        <p:attrNameLst>
                                          <p:attrName>style.visibility</p:attrName>
                                        </p:attrNameLst>
                                      </p:cBhvr>
                                      <p:to>
                                        <p:strVal val="visible"/>
                                      </p:to>
                                    </p:set>
                                    <p:animEffect transition="in" filter="fade">
                                      <p:cBhvr>
                                        <p:cTn id="17" dur="1000"/>
                                        <p:tgtEl>
                                          <p:spTgt spid="119812">
                                            <p:txEl>
                                              <p:pRg st="2" end="2"/>
                                            </p:txEl>
                                          </p:spTgt>
                                        </p:tgtEl>
                                      </p:cBhvr>
                                    </p:animEffect>
                                    <p:anim calcmode="lin" valueType="num">
                                      <p:cBhvr>
                                        <p:cTn id="18" dur="1000" fill="hold"/>
                                        <p:tgtEl>
                                          <p:spTgt spid="11981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198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9812">
                                            <p:txEl>
                                              <p:pRg st="3" end="3"/>
                                            </p:txEl>
                                          </p:spTgt>
                                        </p:tgtEl>
                                        <p:attrNameLst>
                                          <p:attrName>style.visibility</p:attrName>
                                        </p:attrNameLst>
                                      </p:cBhvr>
                                      <p:to>
                                        <p:strVal val="visible"/>
                                      </p:to>
                                    </p:set>
                                    <p:animEffect transition="in" filter="fade">
                                      <p:cBhvr>
                                        <p:cTn id="24" dur="1000"/>
                                        <p:tgtEl>
                                          <p:spTgt spid="119812">
                                            <p:txEl>
                                              <p:pRg st="3" end="3"/>
                                            </p:txEl>
                                          </p:spTgt>
                                        </p:tgtEl>
                                      </p:cBhvr>
                                    </p:animEffect>
                                    <p:anim calcmode="lin" valueType="num">
                                      <p:cBhvr>
                                        <p:cTn id="25" dur="1000" fill="hold"/>
                                        <p:tgtEl>
                                          <p:spTgt spid="119812">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198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9812">
                                            <p:txEl>
                                              <p:pRg st="4" end="4"/>
                                            </p:txEl>
                                          </p:spTgt>
                                        </p:tgtEl>
                                        <p:attrNameLst>
                                          <p:attrName>style.visibility</p:attrName>
                                        </p:attrNameLst>
                                      </p:cBhvr>
                                      <p:to>
                                        <p:strVal val="visible"/>
                                      </p:to>
                                    </p:set>
                                    <p:animEffect transition="in" filter="fade">
                                      <p:cBhvr>
                                        <p:cTn id="31" dur="1000"/>
                                        <p:tgtEl>
                                          <p:spTgt spid="119812">
                                            <p:txEl>
                                              <p:pRg st="4" end="4"/>
                                            </p:txEl>
                                          </p:spTgt>
                                        </p:tgtEl>
                                      </p:cBhvr>
                                    </p:animEffect>
                                    <p:anim calcmode="lin" valueType="num">
                                      <p:cBhvr>
                                        <p:cTn id="32" dur="1000" fill="hold"/>
                                        <p:tgtEl>
                                          <p:spTgt spid="119812">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1981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19812">
                                            <p:txEl>
                                              <p:pRg st="5" end="5"/>
                                            </p:txEl>
                                          </p:spTgt>
                                        </p:tgtEl>
                                        <p:attrNameLst>
                                          <p:attrName>style.visibility</p:attrName>
                                        </p:attrNameLst>
                                      </p:cBhvr>
                                      <p:to>
                                        <p:strVal val="visible"/>
                                      </p:to>
                                    </p:set>
                                    <p:animEffect transition="in" filter="fade">
                                      <p:cBhvr>
                                        <p:cTn id="38" dur="1000"/>
                                        <p:tgtEl>
                                          <p:spTgt spid="119812">
                                            <p:txEl>
                                              <p:pRg st="5" end="5"/>
                                            </p:txEl>
                                          </p:spTgt>
                                        </p:tgtEl>
                                      </p:cBhvr>
                                    </p:animEffect>
                                    <p:anim calcmode="lin" valueType="num">
                                      <p:cBhvr>
                                        <p:cTn id="39" dur="1000" fill="hold"/>
                                        <p:tgtEl>
                                          <p:spTgt spid="119812">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1981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19812">
                                            <p:txEl>
                                              <p:pRg st="6" end="6"/>
                                            </p:txEl>
                                          </p:spTgt>
                                        </p:tgtEl>
                                        <p:attrNameLst>
                                          <p:attrName>style.visibility</p:attrName>
                                        </p:attrNameLst>
                                      </p:cBhvr>
                                      <p:to>
                                        <p:strVal val="visible"/>
                                      </p:to>
                                    </p:set>
                                    <p:animEffect transition="in" filter="fade">
                                      <p:cBhvr>
                                        <p:cTn id="45" dur="1000"/>
                                        <p:tgtEl>
                                          <p:spTgt spid="119812">
                                            <p:txEl>
                                              <p:pRg st="6" end="6"/>
                                            </p:txEl>
                                          </p:spTgt>
                                        </p:tgtEl>
                                      </p:cBhvr>
                                    </p:animEffect>
                                    <p:anim calcmode="lin" valueType="num">
                                      <p:cBhvr>
                                        <p:cTn id="46" dur="1000" fill="hold"/>
                                        <p:tgtEl>
                                          <p:spTgt spid="119812">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11981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90</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Text Box 2"/>
          <p:cNvSpPr txBox="1">
            <a:spLocks noChangeArrowheads="1"/>
          </p:cNvSpPr>
          <p:nvPr/>
        </p:nvSpPr>
        <p:spPr bwMode="auto">
          <a:xfrm>
            <a:off x="456632" y="806028"/>
            <a:ext cx="2919613"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1"/>
              </a:buClr>
              <a:buFont typeface="Wingdings" panose="05000000000000000000" pitchFamily="2" charset="2"/>
              <a:buChar char="&amp;"/>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二元联结词</a:t>
            </a:r>
            <a:endParaRPr lang="zh-CN" altLang="en-US" sz="2800" b="1" dirty="0">
              <a:solidFill>
                <a:schemeClr val="bg1"/>
              </a:solidFill>
              <a:latin typeface="Times New Roman" panose="02020603050405020304" pitchFamily="18" charset="0"/>
              <a:ea typeface="隶书" panose="02010509060101010101" pitchFamily="49" charset="-122"/>
              <a:cs typeface="Times New Roman" panose="02020603050405020304" pitchFamily="18" charset="0"/>
            </a:endParaRPr>
          </a:p>
        </p:txBody>
      </p:sp>
      <p:sp>
        <p:nvSpPr>
          <p:cNvPr id="4" name="文本框 3"/>
          <p:cNvSpPr txBox="1"/>
          <p:nvPr/>
        </p:nvSpPr>
        <p:spPr>
          <a:xfrm>
            <a:off x="456631" y="1432625"/>
            <a:ext cx="9007800" cy="1015663"/>
          </a:xfrm>
          <a:prstGeom prst="rect">
            <a:avLst/>
          </a:prstGeom>
          <a:noFill/>
        </p:spPr>
        <p:txBody>
          <a:bodyPr wrap="square" rtlCol="0">
            <a:spAutoFit/>
          </a:bodyPr>
          <a:lstStyle/>
          <a:p>
            <a:pPr>
              <a:lnSpc>
                <a:spcPct val="150000"/>
              </a:lnSpc>
            </a:pPr>
            <a:r>
              <a:rPr lang="zh-CN" altLang="en-US" sz="2000" dirty="0">
                <a:latin typeface="+mn-ea"/>
                <a:ea typeface="+mn-ea"/>
              </a:rPr>
              <a:t>二元联结词，已讲过</a:t>
            </a:r>
            <a:r>
              <a:rPr lang="en-US" altLang="zh-CN" sz="2000" dirty="0">
                <a:latin typeface="+mn-ea"/>
                <a:ea typeface="+mn-ea"/>
              </a:rPr>
              <a:t>8</a:t>
            </a:r>
            <a:r>
              <a:rPr lang="zh-CN" altLang="en-US" sz="2000" dirty="0">
                <a:latin typeface="+mn-ea"/>
                <a:ea typeface="+mn-ea"/>
              </a:rPr>
              <a:t>个，还需要定义其它联结词吗？两个命题变元，可以构成 </a:t>
            </a:r>
            <a:r>
              <a:rPr lang="en-US" altLang="zh-CN" dirty="0">
                <a:solidFill>
                  <a:srgbClr val="FF0000"/>
                </a:solidFill>
              </a:rPr>
              <a:t>2</a:t>
            </a:r>
            <a:r>
              <a:rPr lang="en-US" altLang="zh-CN" baseline="30000" dirty="0">
                <a:solidFill>
                  <a:srgbClr val="FF0000"/>
                </a:solidFill>
              </a:rPr>
              <a:t>4</a:t>
            </a:r>
            <a:r>
              <a:rPr lang="en-US" altLang="zh-CN" baseline="30000" dirty="0"/>
              <a:t> </a:t>
            </a:r>
            <a:r>
              <a:rPr lang="zh-CN" altLang="en-US" sz="2000" dirty="0">
                <a:latin typeface="+mn-ea"/>
                <a:ea typeface="+mn-ea"/>
              </a:rPr>
              <a:t>个不等价的命题公式，如下表：</a:t>
            </a:r>
          </a:p>
        </p:txBody>
      </p:sp>
      <p:pic>
        <p:nvPicPr>
          <p:cNvPr id="11" name="图片 10"/>
          <p:cNvPicPr>
            <a:picLocks noChangeAspect="1"/>
          </p:cNvPicPr>
          <p:nvPr/>
        </p:nvPicPr>
        <p:blipFill>
          <a:blip r:embed="rId4"/>
          <a:stretch>
            <a:fillRect/>
          </a:stretch>
        </p:blipFill>
        <p:spPr>
          <a:xfrm>
            <a:off x="358551" y="2518546"/>
            <a:ext cx="9562016" cy="2342621"/>
          </a:xfrm>
          <a:prstGeom prst="rect">
            <a:avLst/>
          </a:prstGeom>
        </p:spPr>
      </p:pic>
    </p:spTree>
    <p:extLst>
      <p:ext uri="{BB962C8B-B14F-4D97-AF65-F5344CB8AC3E}">
        <p14:creationId xmlns:p14="http://schemas.microsoft.com/office/powerpoint/2010/main" val="5604439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heel(1)">
                                      <p:cBhvr>
                                        <p:cTn id="1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91</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Text Box 2"/>
          <p:cNvSpPr txBox="1">
            <a:spLocks noChangeArrowheads="1"/>
          </p:cNvSpPr>
          <p:nvPr/>
        </p:nvSpPr>
        <p:spPr bwMode="auto">
          <a:xfrm>
            <a:off x="456633" y="806028"/>
            <a:ext cx="3716782"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1"/>
              </a:buClr>
              <a:buFont typeface="Wingdings" panose="05000000000000000000" pitchFamily="2" charset="2"/>
              <a:buChar char="&amp;"/>
            </a:pP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  联结词的完备性</a:t>
            </a:r>
          </a:p>
        </p:txBody>
      </p:sp>
      <p:sp>
        <p:nvSpPr>
          <p:cNvPr id="4" name="文本框 3"/>
          <p:cNvSpPr txBox="1"/>
          <p:nvPr/>
        </p:nvSpPr>
        <p:spPr>
          <a:xfrm>
            <a:off x="456631" y="1432625"/>
            <a:ext cx="9007800" cy="2710742"/>
          </a:xfrm>
          <a:prstGeom prst="rect">
            <a:avLst/>
          </a:prstGeom>
          <a:noFill/>
        </p:spPr>
        <p:txBody>
          <a:bodyPr wrap="square" rtlCol="0">
            <a:spAutoFit/>
          </a:bodyPr>
          <a:lstStyle/>
          <a:p>
            <a:pPr>
              <a:lnSpc>
                <a:spcPts val="3583"/>
              </a:lnSpc>
              <a:spcBef>
                <a:spcPct val="50000"/>
              </a:spcBef>
            </a:pPr>
            <a:r>
              <a:rPr lang="en-US" altLang="zh-CN" sz="2000" dirty="0">
                <a:ea typeface="黑体" panose="02010609060101010101" pitchFamily="49" charset="-122"/>
                <a:cs typeface="Times New Roman" panose="02020603050405020304" pitchFamily="18" charset="0"/>
                <a:sym typeface="Symbol" panose="05050102010706020507" pitchFamily="18" charset="2"/>
              </a:rPr>
              <a:t>【</a:t>
            </a:r>
            <a:r>
              <a:rPr lang="zh-CN" altLang="en-US" sz="2000" dirty="0">
                <a:ea typeface="黑体" panose="02010609060101010101" pitchFamily="49" charset="-122"/>
                <a:cs typeface="Times New Roman" panose="02020603050405020304" pitchFamily="18" charset="0"/>
                <a:sym typeface="Symbol" panose="05050102010706020507" pitchFamily="18" charset="2"/>
              </a:rPr>
              <a:t>定义</a:t>
            </a:r>
            <a:r>
              <a:rPr lang="en-US" altLang="zh-CN" sz="2000" dirty="0">
                <a:ea typeface="黑体" panose="02010609060101010101" pitchFamily="49" charset="-122"/>
                <a:cs typeface="Times New Roman" panose="02020603050405020304" pitchFamily="18" charset="0"/>
                <a:sym typeface="Symbol" panose="05050102010706020507" pitchFamily="18" charset="2"/>
              </a:rPr>
              <a:t>1-6.5】</a:t>
            </a:r>
            <a:r>
              <a:rPr lang="zh-CN" altLang="en-US" sz="2000" b="1" dirty="0">
                <a:latin typeface="Times New Roman" panose="02020603050405020304" pitchFamily="18" charset="0"/>
              </a:rPr>
              <a:t>设</a:t>
            </a:r>
            <a:r>
              <a:rPr lang="en-US" altLang="zh-CN" sz="2000" b="1" dirty="0">
                <a:latin typeface="Times New Roman" panose="02020603050405020304" pitchFamily="18" charset="0"/>
              </a:rPr>
              <a:t>S</a:t>
            </a:r>
            <a:r>
              <a:rPr lang="zh-CN" altLang="en-US" sz="2000" b="1" dirty="0">
                <a:latin typeface="Times New Roman" panose="02020603050405020304" pitchFamily="18" charset="0"/>
              </a:rPr>
              <a:t>是由若干联结词组成的集合，</a:t>
            </a:r>
          </a:p>
          <a:p>
            <a:pPr>
              <a:lnSpc>
                <a:spcPts val="3583"/>
              </a:lnSpc>
              <a:spcBef>
                <a:spcPct val="50000"/>
              </a:spcBef>
            </a:pPr>
            <a:r>
              <a:rPr lang="zh-CN" altLang="en-US" sz="2000" b="1" dirty="0">
                <a:latin typeface="Times New Roman" panose="02020603050405020304" pitchFamily="18" charset="0"/>
              </a:rPr>
              <a:t>（</a:t>
            </a:r>
            <a:r>
              <a:rPr lang="en-US" altLang="zh-CN" sz="2000" b="1" dirty="0">
                <a:latin typeface="Times New Roman" panose="02020603050405020304" pitchFamily="18" charset="0"/>
              </a:rPr>
              <a:t>1</a:t>
            </a:r>
            <a:r>
              <a:rPr lang="zh-CN" altLang="en-US" sz="2000" b="1" dirty="0">
                <a:latin typeface="Times New Roman" panose="02020603050405020304" pitchFamily="18" charset="0"/>
              </a:rPr>
              <a:t>）若对于任一命题公式，都可由</a:t>
            </a:r>
            <a:r>
              <a:rPr lang="en-US" altLang="zh-CN" sz="2000" b="1" dirty="0">
                <a:latin typeface="Times New Roman" panose="02020603050405020304" pitchFamily="18" charset="0"/>
              </a:rPr>
              <a:t>S</a:t>
            </a:r>
            <a:r>
              <a:rPr lang="zh-CN" altLang="en-US" sz="2000" b="1" dirty="0">
                <a:latin typeface="Times New Roman" panose="02020603050405020304" pitchFamily="18" charset="0"/>
              </a:rPr>
              <a:t>中联结词所组成的公式与之等价，则称</a:t>
            </a:r>
            <a:r>
              <a:rPr lang="en-US" altLang="zh-CN" sz="2000" b="1" dirty="0">
                <a:latin typeface="Times New Roman" panose="02020603050405020304" pitchFamily="18" charset="0"/>
              </a:rPr>
              <a:t>S</a:t>
            </a:r>
            <a:r>
              <a:rPr lang="zh-CN" altLang="en-US" sz="2000" b="1" dirty="0">
                <a:latin typeface="Times New Roman" panose="02020603050405020304" pitchFamily="18" charset="0"/>
              </a:rPr>
              <a:t>是</a:t>
            </a:r>
            <a:r>
              <a:rPr lang="zh-CN" altLang="en-US" sz="2000" b="1" u="sng" dirty="0">
                <a:solidFill>
                  <a:srgbClr val="FF0000"/>
                </a:solidFill>
                <a:latin typeface="Times New Roman" panose="02020603050405020304" pitchFamily="18" charset="0"/>
                <a:ea typeface="黑体" panose="02010609060101010101" pitchFamily="49" charset="-122"/>
              </a:rPr>
              <a:t>完备联结词组</a:t>
            </a:r>
            <a:r>
              <a:rPr lang="zh-CN" altLang="en-US" sz="2000" b="1" dirty="0">
                <a:latin typeface="Times New Roman" panose="02020603050405020304" pitchFamily="18" charset="0"/>
              </a:rPr>
              <a:t>；</a:t>
            </a:r>
          </a:p>
          <a:p>
            <a:pPr>
              <a:lnSpc>
                <a:spcPts val="3583"/>
              </a:lnSpc>
              <a:spcBef>
                <a:spcPct val="50000"/>
              </a:spcBef>
            </a:pPr>
            <a:r>
              <a:rPr lang="zh-CN" altLang="en-US" sz="2000" b="1" dirty="0">
                <a:latin typeface="Times New Roman" panose="02020603050405020304" pitchFamily="18" charset="0"/>
              </a:rPr>
              <a:t>（</a:t>
            </a:r>
            <a:r>
              <a:rPr lang="en-US" altLang="zh-CN" sz="2000" b="1" dirty="0">
                <a:latin typeface="Times New Roman" panose="02020603050405020304" pitchFamily="18" charset="0"/>
              </a:rPr>
              <a:t>2</a:t>
            </a:r>
            <a:r>
              <a:rPr lang="zh-CN" altLang="en-US" sz="2000" b="1" dirty="0">
                <a:latin typeface="Times New Roman" panose="02020603050405020304" pitchFamily="18" charset="0"/>
              </a:rPr>
              <a:t>）对于完备联结词集合</a:t>
            </a:r>
            <a:r>
              <a:rPr lang="en-US" altLang="zh-CN" sz="2000" b="1" dirty="0">
                <a:latin typeface="Times New Roman" panose="02020603050405020304" pitchFamily="18" charset="0"/>
              </a:rPr>
              <a:t>S</a:t>
            </a:r>
            <a:r>
              <a:rPr lang="zh-CN" altLang="en-US" sz="2000" b="1" dirty="0">
                <a:latin typeface="Times New Roman" panose="02020603050405020304" pitchFamily="18" charset="0"/>
              </a:rPr>
              <a:t>，若从</a:t>
            </a:r>
            <a:r>
              <a:rPr lang="en-US" altLang="zh-CN" sz="2000" b="1" dirty="0">
                <a:latin typeface="Times New Roman" panose="02020603050405020304" pitchFamily="18" charset="0"/>
              </a:rPr>
              <a:t>S</a:t>
            </a:r>
            <a:r>
              <a:rPr lang="zh-CN" altLang="en-US" sz="2000" b="1" dirty="0">
                <a:latin typeface="Times New Roman" panose="02020603050405020304" pitchFamily="18" charset="0"/>
              </a:rPr>
              <a:t>中任意删去一个联结词后，所得到的联结词集合不能表达所有命题公式，则称</a:t>
            </a:r>
            <a:r>
              <a:rPr lang="en-US" altLang="zh-CN" sz="2000" b="1" dirty="0">
                <a:latin typeface="Times New Roman" panose="02020603050405020304" pitchFamily="18" charset="0"/>
              </a:rPr>
              <a:t>S</a:t>
            </a:r>
            <a:r>
              <a:rPr lang="zh-CN" altLang="en-US" sz="2000" b="1" dirty="0">
                <a:latin typeface="Times New Roman" panose="02020603050405020304" pitchFamily="18" charset="0"/>
              </a:rPr>
              <a:t>为</a:t>
            </a:r>
            <a:r>
              <a:rPr lang="zh-CN" altLang="en-US" sz="2000" b="1" dirty="0">
                <a:solidFill>
                  <a:srgbClr val="FF0000"/>
                </a:solidFill>
                <a:latin typeface="Times New Roman" panose="02020603050405020304" pitchFamily="18" charset="0"/>
                <a:ea typeface="黑体" panose="02010609060101010101" pitchFamily="49" charset="-122"/>
              </a:rPr>
              <a:t>最小联结词组</a:t>
            </a:r>
            <a:r>
              <a:rPr lang="zh-CN" altLang="en-US" sz="2000" b="1" dirty="0">
                <a:latin typeface="Times New Roman" panose="02020603050405020304" pitchFamily="18" charset="0"/>
              </a:rPr>
              <a:t>。</a:t>
            </a:r>
          </a:p>
        </p:txBody>
      </p:sp>
    </p:spTree>
    <p:extLst>
      <p:ext uri="{BB962C8B-B14F-4D97-AF65-F5344CB8AC3E}">
        <p14:creationId xmlns:p14="http://schemas.microsoft.com/office/powerpoint/2010/main" val="61156673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latin typeface="Times New Roman" panose="02020603050405020304" pitchFamily="18" charset="0"/>
                <a:cs typeface="Times New Roman" panose="02020603050405020304" pitchFamily="18" charset="0"/>
              </a:rPr>
              <a:t>2024/9/22</a:t>
            </a:fld>
            <a:endParaRPr lang="zh-CN" altLang="en-US">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1"/>
          </p:nvPr>
        </p:nvSpPr>
        <p:spPr/>
        <p:txBody>
          <a:bodyPr/>
          <a:lstStyle/>
          <a:p>
            <a:fld id="{CBEE8C34-2C2E-41F0-81E8-685178ADA816}" type="slidenum">
              <a:rPr lang="zh-CN" altLang="en-US" smtClean="0">
                <a:latin typeface="Times New Roman" panose="02020603050405020304" pitchFamily="18" charset="0"/>
                <a:cs typeface="Times New Roman" panose="02020603050405020304" pitchFamily="18" charset="0"/>
              </a:rPr>
              <a:t>92</a:t>
            </a:fld>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Times New Roman" panose="02020603050405020304" pitchFamily="18" charset="0"/>
                <a:ea typeface="+mn-ea"/>
                <a:cs typeface="Times New Roman" panose="02020603050405020304" pitchFamily="18" charset="0"/>
              </a:rPr>
              <a:t>——</a:t>
            </a:r>
            <a:r>
              <a:rPr lang="zh-CN" altLang="en-US" sz="2600" b="1" dirty="0">
                <a:solidFill>
                  <a:schemeClr val="bg1"/>
                </a:solidFill>
                <a:latin typeface="Times New Roman" panose="02020603050405020304" pitchFamily="18" charset="0"/>
                <a:ea typeface="+mn-ea"/>
                <a:cs typeface="Times New Roman" panose="02020603050405020304" pitchFamily="18" charset="0"/>
              </a:rPr>
              <a:t>命题逻辑</a:t>
            </a:r>
          </a:p>
        </p:txBody>
      </p:sp>
      <p:sp>
        <p:nvSpPr>
          <p:cNvPr id="8" name="文本框 7"/>
          <p:cNvSpPr txBox="1"/>
          <p:nvPr/>
        </p:nvSpPr>
        <p:spPr>
          <a:xfrm>
            <a:off x="909923" y="799581"/>
            <a:ext cx="2325646" cy="4247317"/>
          </a:xfrm>
          <a:prstGeom prst="rect">
            <a:avLst/>
          </a:prstGeom>
          <a:noFill/>
        </p:spPr>
        <p:txBody>
          <a:bodyPr wrap="square" rtlCol="0">
            <a:spAutoFit/>
          </a:bodyPr>
          <a:lstStyle/>
          <a:p>
            <a:pPr>
              <a:lnSpc>
                <a:spcPct val="150000"/>
              </a:lnSpc>
              <a:spcBef>
                <a:spcPct val="50000"/>
              </a:spcBef>
            </a:pPr>
            <a:r>
              <a:rPr lang="zh-CN" altLang="en-US" sz="2000" b="1" u="sng" dirty="0">
                <a:solidFill>
                  <a:srgbClr val="3366FF"/>
                </a:solidFill>
                <a:latin typeface="Times New Roman" panose="02020603050405020304" pitchFamily="18" charset="0"/>
                <a:ea typeface="黑体" panose="02010609060101010101" pitchFamily="49" charset="-122"/>
                <a:cs typeface="Times New Roman" panose="02020603050405020304" pitchFamily="18" charset="0"/>
              </a:rPr>
              <a:t>完备联结词组</a:t>
            </a:r>
            <a:endParaRPr lang="en-US" altLang="zh-CN" sz="2000" b="1" u="sng" dirty="0">
              <a:solidFill>
                <a:srgbClr val="3366FF"/>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spcBef>
                <a:spcPct val="50000"/>
              </a:spcBef>
            </a:pPr>
            <a:r>
              <a:rPr lang="en-US" altLang="zh-CN" sz="2000" b="1" dirty="0">
                <a:solidFill>
                  <a:srgbClr val="FF0000"/>
                </a:solidFill>
                <a:latin typeface="Times New Roman" panose="02020603050405020304" pitchFamily="18" charset="0"/>
                <a:cs typeface="Times New Roman" panose="02020603050405020304" pitchFamily="18" charset="0"/>
              </a:rPr>
              <a:t>{</a:t>
            </a:r>
            <a:r>
              <a:rPr lang="en-US" altLang="zh-CN"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solidFill>
                  <a:srgbClr val="FF0000"/>
                </a:solidFill>
                <a:latin typeface="Times New Roman" panose="02020603050405020304" pitchFamily="18" charset="0"/>
                <a:cs typeface="Times New Roman" panose="02020603050405020304" pitchFamily="18" charset="0"/>
              </a:rPr>
              <a:t>}</a:t>
            </a:r>
          </a:p>
          <a:p>
            <a:pPr>
              <a:lnSpc>
                <a:spcPct val="150000"/>
              </a:lnSpc>
              <a:spcBef>
                <a:spcPct val="50000"/>
              </a:spcBef>
            </a:pPr>
            <a:r>
              <a:rPr lang="en-US" altLang="zh-CN" sz="2000" b="1" dirty="0">
                <a:solidFill>
                  <a:srgbClr val="FF0000"/>
                </a:solidFill>
                <a:latin typeface="Times New Roman" panose="02020603050405020304" pitchFamily="18" charset="0"/>
                <a:cs typeface="Times New Roman" panose="02020603050405020304" pitchFamily="18" charset="0"/>
              </a:rPr>
              <a:t>{</a:t>
            </a:r>
            <a:r>
              <a:rPr lang="en-US" altLang="zh-CN"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p>
          <a:p>
            <a:pPr>
              <a:lnSpc>
                <a:spcPct val="150000"/>
              </a:lnSpc>
              <a:spcBef>
                <a:spcPct val="50000"/>
              </a:spcBef>
            </a:pPr>
            <a:r>
              <a:rPr lang="en-US" altLang="zh-CN"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p>
          <a:p>
            <a:pPr>
              <a:lnSpc>
                <a:spcPct val="150000"/>
              </a:lnSpc>
              <a:spcBef>
                <a:spcPct val="50000"/>
              </a:spcBef>
            </a:pPr>
            <a:r>
              <a:rPr lang="en-US" altLang="zh-CN"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p>
          <a:p>
            <a:pPr>
              <a:lnSpc>
                <a:spcPct val="150000"/>
              </a:lnSpc>
              <a:spcBef>
                <a:spcPct val="50000"/>
              </a:spcBef>
            </a:pPr>
            <a:r>
              <a:rPr lang="en-US" altLang="zh-CN"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 }</a:t>
            </a:r>
          </a:p>
          <a:p>
            <a:pPr>
              <a:lnSpc>
                <a:spcPct val="150000"/>
              </a:lnSpc>
              <a:spcBef>
                <a:spcPct val="50000"/>
              </a:spcBef>
            </a:pP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a:t>
            </a:r>
          </a:p>
        </p:txBody>
      </p:sp>
      <p:sp>
        <p:nvSpPr>
          <p:cNvPr id="9" name="文本框 8"/>
          <p:cNvSpPr txBox="1"/>
          <p:nvPr/>
        </p:nvSpPr>
        <p:spPr>
          <a:xfrm>
            <a:off x="5165400" y="831895"/>
            <a:ext cx="2325646" cy="3631763"/>
          </a:xfrm>
          <a:prstGeom prst="rect">
            <a:avLst/>
          </a:prstGeom>
          <a:noFill/>
        </p:spPr>
        <p:txBody>
          <a:bodyPr wrap="square" rtlCol="0">
            <a:spAutoFit/>
          </a:bodyPr>
          <a:lstStyle/>
          <a:p>
            <a:pPr>
              <a:lnSpc>
                <a:spcPts val="3583"/>
              </a:lnSpc>
              <a:spcBef>
                <a:spcPct val="50000"/>
              </a:spcBef>
            </a:pPr>
            <a:r>
              <a:rPr lang="zh-CN" altLang="en-US" sz="2000" b="1" u="sng" dirty="0">
                <a:solidFill>
                  <a:srgbClr val="3366FF"/>
                </a:solidFill>
                <a:latin typeface="Times New Roman" panose="02020603050405020304" pitchFamily="18" charset="0"/>
                <a:ea typeface="黑体" panose="02010609060101010101" pitchFamily="49" charset="-122"/>
                <a:cs typeface="Times New Roman" panose="02020603050405020304" pitchFamily="18" charset="0"/>
              </a:rPr>
              <a:t>最小连接词组：</a:t>
            </a:r>
            <a:endParaRPr lang="en-US" altLang="zh-CN" sz="2000" b="1" u="sng" dirty="0">
              <a:solidFill>
                <a:srgbClr val="3366FF"/>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3583"/>
              </a:lnSpc>
              <a:spcBef>
                <a:spcPct val="50000"/>
              </a:spcBef>
            </a:pPr>
            <a:r>
              <a:rPr lang="en-US" altLang="zh-CN"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cs typeface="Times New Roman" panose="02020603050405020304" pitchFamily="18" charset="0"/>
                <a:sym typeface="Symbol" panose="05050102010706020507" pitchFamily="18" charset="2"/>
              </a:rPr>
              <a:t> }</a:t>
            </a:r>
          </a:p>
          <a:p>
            <a:pPr>
              <a:lnSpc>
                <a:spcPts val="3583"/>
              </a:lnSpc>
              <a:spcBef>
                <a:spcPct val="50000"/>
              </a:spcBef>
            </a:pPr>
            <a:r>
              <a:rPr lang="en-US" altLang="zh-CN"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p>
          <a:p>
            <a:pPr>
              <a:lnSpc>
                <a:spcPts val="3583"/>
              </a:lnSpc>
              <a:spcBef>
                <a:spcPct val="50000"/>
              </a:spcBef>
            </a:pPr>
            <a:r>
              <a:rPr lang="en-US" altLang="zh-CN"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p>
          <a:p>
            <a:pPr>
              <a:lnSpc>
                <a:spcPts val="3583"/>
              </a:lnSpc>
              <a:spcBef>
                <a:spcPct val="50000"/>
              </a:spcBef>
            </a:pPr>
            <a:r>
              <a:rPr lang="en-US" altLang="zh-CN"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 }</a:t>
            </a:r>
          </a:p>
          <a:p>
            <a:pPr>
              <a:lnSpc>
                <a:spcPts val="3583"/>
              </a:lnSpc>
              <a:spcBef>
                <a:spcPct val="50000"/>
              </a:spcBef>
            </a:pPr>
            <a:r>
              <a:rPr lang="en-US" altLang="zh-CN"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 }</a:t>
            </a:r>
            <a:endParaRPr lang="en-US" altLang="zh-CN"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932992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93</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8" name="Text Box 2"/>
          <p:cNvSpPr txBox="1">
            <a:spLocks noChangeArrowheads="1"/>
          </p:cNvSpPr>
          <p:nvPr/>
        </p:nvSpPr>
        <p:spPr bwMode="auto">
          <a:xfrm>
            <a:off x="385367" y="778700"/>
            <a:ext cx="2951666"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marL="0" indent="0">
              <a:spcBef>
                <a:spcPct val="50000"/>
              </a:spcBef>
              <a:buClr>
                <a:schemeClr val="bg1"/>
              </a:buClr>
              <a:buNone/>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1-7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对偶与范式</a:t>
            </a:r>
          </a:p>
        </p:txBody>
      </p:sp>
      <p:sp>
        <p:nvSpPr>
          <p:cNvPr id="9" name="Rectangle 6"/>
          <p:cNvSpPr>
            <a:spLocks noChangeArrowheads="1"/>
          </p:cNvSpPr>
          <p:nvPr/>
        </p:nvSpPr>
        <p:spPr bwMode="auto">
          <a:xfrm>
            <a:off x="229195" y="1398086"/>
            <a:ext cx="9048205" cy="957250"/>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1524000" indent="-1524000">
              <a:lnSpc>
                <a:spcPct val="150000"/>
              </a:lnSpc>
              <a:buClr>
                <a:schemeClr val="accent6"/>
              </a:buClr>
            </a:pPr>
            <a:r>
              <a:rPr lang="en-US" altLang="zh-CN" sz="2000" dirty="0">
                <a:ea typeface="黑体" panose="02010609060101010101" pitchFamily="49" charset="-122"/>
                <a:cs typeface="Times New Roman" panose="02020603050405020304" pitchFamily="18" charset="0"/>
                <a:sym typeface="Symbol" panose="05050102010706020507" pitchFamily="18" charset="2"/>
              </a:rPr>
              <a:t>【</a:t>
            </a:r>
            <a:r>
              <a:rPr lang="zh-CN" altLang="en-US" sz="2000" dirty="0">
                <a:ea typeface="黑体" panose="02010609060101010101" pitchFamily="49" charset="-122"/>
                <a:cs typeface="Times New Roman" panose="02020603050405020304" pitchFamily="18" charset="0"/>
                <a:sym typeface="Symbol" panose="05050102010706020507" pitchFamily="18" charset="2"/>
              </a:rPr>
              <a:t>定义</a:t>
            </a:r>
            <a:r>
              <a:rPr lang="en-US" altLang="zh-CN" sz="2000" dirty="0">
                <a:ea typeface="黑体" panose="02010609060101010101" pitchFamily="49" charset="-122"/>
                <a:cs typeface="Times New Roman" panose="02020603050405020304" pitchFamily="18" charset="0"/>
                <a:sym typeface="Symbol" panose="05050102010706020507" pitchFamily="18" charset="2"/>
              </a:rPr>
              <a:t>1-7.1】</a:t>
            </a:r>
            <a:r>
              <a:rPr lang="zh-CN" altLang="en-US" sz="2000" dirty="0">
                <a:ea typeface="+mn-ea"/>
                <a:cs typeface="Times New Roman" panose="02020603050405020304" pitchFamily="18" charset="0"/>
                <a:sym typeface="Symbol" panose="05050102010706020507" pitchFamily="18" charset="2"/>
              </a:rPr>
              <a:t>在给定的命题</a:t>
            </a:r>
            <a:r>
              <a:rPr lang="zh-CN" altLang="en-US" sz="2000">
                <a:ea typeface="+mn-ea"/>
                <a:cs typeface="Times New Roman" panose="02020603050405020304" pitchFamily="18" charset="0"/>
                <a:sym typeface="Symbol" panose="05050102010706020507" pitchFamily="18" charset="2"/>
              </a:rPr>
              <a:t>公式 </a:t>
            </a:r>
            <a:r>
              <a:rPr lang="en-US" altLang="zh-CN" sz="2000">
                <a:ea typeface="+mn-ea"/>
                <a:cs typeface="Times New Roman" panose="02020603050405020304" pitchFamily="18" charset="0"/>
                <a:sym typeface="Symbol" panose="05050102010706020507" pitchFamily="18" charset="2"/>
              </a:rPr>
              <a:t>A </a:t>
            </a:r>
            <a:r>
              <a:rPr lang="zh-CN" altLang="en-US" sz="2000" dirty="0">
                <a:ea typeface="+mn-ea"/>
                <a:cs typeface="Times New Roman" panose="02020603050405020304" pitchFamily="18" charset="0"/>
                <a:sym typeface="Symbol" panose="05050102010706020507" pitchFamily="18" charset="2"/>
              </a:rPr>
              <a:t>中，将联结词  换成 ，</a:t>
            </a:r>
            <a:r>
              <a:rPr lang="zh-CN" altLang="en-US" sz="2000" dirty="0">
                <a:cs typeface="Times New Roman" panose="02020603050405020304" pitchFamily="18" charset="0"/>
                <a:sym typeface="Symbol" panose="05050102010706020507" pitchFamily="18" charset="2"/>
              </a:rPr>
              <a:t>  换成 ，</a:t>
            </a:r>
            <a:r>
              <a:rPr lang="en-US" altLang="zh-CN" sz="2000" dirty="0">
                <a:ea typeface="+mn-ea"/>
                <a:cs typeface="Times New Roman" panose="02020603050405020304" pitchFamily="18" charset="0"/>
                <a:sym typeface="Symbol" panose="05050102010706020507" pitchFamily="18" charset="2"/>
              </a:rPr>
              <a:t>T </a:t>
            </a:r>
            <a:r>
              <a:rPr lang="zh-CN" altLang="en-US" sz="2000" dirty="0">
                <a:ea typeface="+mn-ea"/>
                <a:cs typeface="Times New Roman" panose="02020603050405020304" pitchFamily="18" charset="0"/>
                <a:sym typeface="Symbol" panose="05050102010706020507" pitchFamily="18" charset="2"/>
              </a:rPr>
              <a:t>换成 </a:t>
            </a:r>
            <a:r>
              <a:rPr lang="en-US" altLang="zh-CN" sz="2000" dirty="0">
                <a:ea typeface="+mn-ea"/>
                <a:cs typeface="Times New Roman" panose="02020603050405020304" pitchFamily="18" charset="0"/>
                <a:sym typeface="Symbol" panose="05050102010706020507" pitchFamily="18" charset="2"/>
              </a:rPr>
              <a:t>F</a:t>
            </a:r>
            <a:r>
              <a:rPr lang="zh-CN" altLang="en-US" sz="2000" dirty="0">
                <a:ea typeface="+mn-ea"/>
                <a:cs typeface="Times New Roman" panose="02020603050405020304" pitchFamily="18" charset="0"/>
                <a:sym typeface="Symbol" panose="05050102010706020507" pitchFamily="18" charset="2"/>
              </a:rPr>
              <a:t>，</a:t>
            </a:r>
            <a:r>
              <a:rPr lang="en-US" altLang="zh-CN" sz="2000" dirty="0">
                <a:ea typeface="+mn-ea"/>
                <a:cs typeface="Times New Roman" panose="02020603050405020304" pitchFamily="18" charset="0"/>
                <a:sym typeface="Symbol" panose="05050102010706020507" pitchFamily="18" charset="2"/>
              </a:rPr>
              <a:t>F </a:t>
            </a:r>
            <a:r>
              <a:rPr lang="zh-CN" altLang="en-US" sz="2000" dirty="0">
                <a:ea typeface="+mn-ea"/>
                <a:cs typeface="Times New Roman" panose="02020603050405020304" pitchFamily="18" charset="0"/>
                <a:sym typeface="Symbol" panose="05050102010706020507" pitchFamily="18" charset="2"/>
              </a:rPr>
              <a:t>换成 </a:t>
            </a:r>
            <a:r>
              <a:rPr lang="en-US" altLang="zh-CN" sz="2000" dirty="0">
                <a:ea typeface="+mn-ea"/>
                <a:cs typeface="Times New Roman" panose="02020603050405020304" pitchFamily="18" charset="0"/>
                <a:sym typeface="Symbol" panose="05050102010706020507" pitchFamily="18" charset="2"/>
              </a:rPr>
              <a:t>T</a:t>
            </a:r>
            <a:r>
              <a:rPr lang="zh-CN" altLang="en-US" sz="2000" dirty="0">
                <a:ea typeface="+mn-ea"/>
                <a:cs typeface="Times New Roman" panose="02020603050405020304" pitchFamily="18" charset="0"/>
                <a:sym typeface="Symbol" panose="05050102010706020507" pitchFamily="18" charset="2"/>
              </a:rPr>
              <a:t>，所得</a:t>
            </a:r>
            <a:r>
              <a:rPr lang="zh-CN" altLang="en-US" sz="2000">
                <a:ea typeface="+mn-ea"/>
                <a:cs typeface="Times New Roman" panose="02020603050405020304" pitchFamily="18" charset="0"/>
                <a:sym typeface="Symbol" panose="05050102010706020507" pitchFamily="18" charset="2"/>
              </a:rPr>
              <a:t>公式 </a:t>
            </a:r>
            <a:r>
              <a:rPr lang="en-US" altLang="zh-CN" sz="2000">
                <a:ea typeface="+mn-ea"/>
                <a:cs typeface="Times New Roman" panose="02020603050405020304" pitchFamily="18" charset="0"/>
                <a:sym typeface="Symbol" panose="05050102010706020507" pitchFamily="18" charset="2"/>
              </a:rPr>
              <a:t>A</a:t>
            </a:r>
            <a:r>
              <a:rPr lang="zh-CN" altLang="en-US" sz="2000">
                <a:ea typeface="+mn-ea"/>
                <a:cs typeface="Times New Roman" panose="02020603050405020304" pitchFamily="18" charset="0"/>
                <a:sym typeface="Symbol" panose="05050102010706020507" pitchFamily="18" charset="2"/>
              </a:rPr>
              <a:t>* 称为 </a:t>
            </a:r>
            <a:r>
              <a:rPr lang="en-US" altLang="zh-CN" sz="2000">
                <a:ea typeface="+mn-ea"/>
                <a:cs typeface="Times New Roman" panose="02020603050405020304" pitchFamily="18" charset="0"/>
                <a:sym typeface="Symbol" panose="05050102010706020507" pitchFamily="18" charset="2"/>
              </a:rPr>
              <a:t>A</a:t>
            </a:r>
            <a:r>
              <a:rPr lang="zh-CN" altLang="en-US" sz="2000">
                <a:ea typeface="+mn-ea"/>
                <a:cs typeface="Times New Roman" panose="02020603050405020304" pitchFamily="18" charset="0"/>
                <a:sym typeface="Symbol" panose="05050102010706020507" pitchFamily="18" charset="2"/>
              </a:rPr>
              <a:t>的</a:t>
            </a:r>
            <a:r>
              <a:rPr lang="zh-CN" altLang="en-US" sz="2000" dirty="0">
                <a:solidFill>
                  <a:srgbClr val="FF0000"/>
                </a:solidFill>
                <a:ea typeface="+mn-ea"/>
                <a:cs typeface="Times New Roman" panose="02020603050405020304" pitchFamily="18" charset="0"/>
                <a:sym typeface="Symbol" panose="05050102010706020507" pitchFamily="18" charset="2"/>
              </a:rPr>
              <a:t>对偶式</a:t>
            </a:r>
            <a:r>
              <a:rPr lang="zh-CN" altLang="en-US" sz="2000" dirty="0">
                <a:ea typeface="+mn-ea"/>
                <a:cs typeface="Times New Roman" panose="02020603050405020304" pitchFamily="18" charset="0"/>
                <a:sym typeface="Symbol" panose="05050102010706020507" pitchFamily="18" charset="2"/>
              </a:rPr>
              <a:t>。</a:t>
            </a:r>
            <a:endParaRPr kumimoji="0" lang="zh-CN" altLang="en-US" sz="2000" dirty="0">
              <a:ea typeface="+mn-ea"/>
              <a:cs typeface="Times New Roman" panose="02020603050405020304" pitchFamily="18" charset="0"/>
            </a:endParaRPr>
          </a:p>
        </p:txBody>
      </p:sp>
      <p:sp>
        <p:nvSpPr>
          <p:cNvPr id="10" name="Rectangle 6"/>
          <p:cNvSpPr>
            <a:spLocks noChangeArrowheads="1"/>
          </p:cNvSpPr>
          <p:nvPr/>
        </p:nvSpPr>
        <p:spPr bwMode="auto">
          <a:xfrm>
            <a:off x="229195" y="2336817"/>
            <a:ext cx="4567794" cy="1938992"/>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447675" indent="-447675" algn="just">
              <a:lnSpc>
                <a:spcPct val="150000"/>
              </a:lnSpc>
              <a:buClr>
                <a:schemeClr val="accent6"/>
              </a:buClr>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例</a:t>
            </a:r>
            <a:r>
              <a:rPr lang="en-US" altLang="zh-CN" sz="2000" b="1" dirty="0">
                <a:solidFill>
                  <a:srgbClr val="3366FF"/>
                </a:solidFill>
                <a:cs typeface="Times New Roman" panose="02020603050405020304" pitchFamily="18" charset="0"/>
              </a:rPr>
              <a:t>1-7.1】</a:t>
            </a:r>
            <a:r>
              <a:rPr lang="zh-CN" altLang="en-US" sz="2000" dirty="0">
                <a:ea typeface="+mn-ea"/>
                <a:cs typeface="Times New Roman" panose="02020603050405020304" pitchFamily="18" charset="0"/>
              </a:rPr>
              <a:t>写出下列表达式的对偶式。</a:t>
            </a:r>
          </a:p>
          <a:p>
            <a:pPr indent="358775" algn="just">
              <a:lnSpc>
                <a:spcPct val="150000"/>
              </a:lnSpc>
              <a:buClr>
                <a:schemeClr val="accent6"/>
              </a:buClr>
            </a:pPr>
            <a:r>
              <a:rPr kumimoji="0" lang="en-US" altLang="zh-CN" sz="2000" dirty="0">
                <a:ea typeface="+mn-ea"/>
                <a:cs typeface="Times New Roman" panose="02020603050405020304" pitchFamily="18" charset="0"/>
              </a:rPr>
              <a:t>(1)  (P</a:t>
            </a:r>
            <a:r>
              <a:rPr kumimoji="0" lang="en-US" altLang="zh-CN" sz="2000" dirty="0">
                <a:ea typeface="+mn-ea"/>
                <a:cs typeface="Times New Roman" panose="02020603050405020304" pitchFamily="18" charset="0"/>
                <a:sym typeface="Symbol" panose="05050102010706020507" pitchFamily="18" charset="2"/>
              </a:rPr>
              <a:t></a:t>
            </a:r>
            <a:r>
              <a:rPr kumimoji="0" lang="en-US" altLang="zh-CN" sz="2000" dirty="0">
                <a:ea typeface="+mn-ea"/>
                <a:cs typeface="Times New Roman" panose="02020603050405020304" pitchFamily="18" charset="0"/>
              </a:rPr>
              <a:t>Q)</a:t>
            </a:r>
            <a:r>
              <a:rPr kumimoji="0" lang="en-US" altLang="zh-CN" sz="2000" dirty="0">
                <a:ea typeface="+mn-ea"/>
                <a:cs typeface="Times New Roman" panose="02020603050405020304" pitchFamily="18" charset="0"/>
                <a:sym typeface="Symbol" panose="05050102010706020507" pitchFamily="18" charset="2"/>
              </a:rPr>
              <a:t></a:t>
            </a:r>
            <a:r>
              <a:rPr kumimoji="0" lang="en-US" altLang="zh-CN" sz="2000" dirty="0">
                <a:ea typeface="+mn-ea"/>
                <a:cs typeface="Times New Roman" panose="02020603050405020304" pitchFamily="18" charset="0"/>
              </a:rPr>
              <a:t>R</a:t>
            </a:r>
          </a:p>
          <a:p>
            <a:pPr indent="358775" algn="just">
              <a:lnSpc>
                <a:spcPct val="150000"/>
              </a:lnSpc>
              <a:buClr>
                <a:schemeClr val="accent6"/>
              </a:buClr>
            </a:pPr>
            <a:r>
              <a:rPr kumimoji="0" lang="en-US" altLang="zh-CN" sz="2000" dirty="0">
                <a:ea typeface="+mn-ea"/>
                <a:cs typeface="Times New Roman" panose="02020603050405020304" pitchFamily="18" charset="0"/>
              </a:rPr>
              <a:t>(2)  P</a:t>
            </a:r>
            <a:r>
              <a:rPr kumimoji="0" lang="en-US" altLang="zh-CN" sz="2000" dirty="0">
                <a:ea typeface="+mn-ea"/>
                <a:cs typeface="Times New Roman" panose="02020603050405020304" pitchFamily="18" charset="0"/>
                <a:sym typeface="Symbol" panose="05050102010706020507" pitchFamily="18" charset="2"/>
              </a:rPr>
              <a:t>(</a:t>
            </a:r>
            <a:r>
              <a:rPr kumimoji="0" lang="en-US" altLang="zh-CN" sz="2000" dirty="0">
                <a:ea typeface="+mn-ea"/>
                <a:cs typeface="Times New Roman" panose="02020603050405020304" pitchFamily="18" charset="0"/>
              </a:rPr>
              <a:t>Q</a:t>
            </a:r>
            <a:r>
              <a:rPr kumimoji="0" lang="en-US" altLang="zh-CN" sz="2000" dirty="0">
                <a:ea typeface="+mn-ea"/>
                <a:cs typeface="Times New Roman" panose="02020603050405020304" pitchFamily="18" charset="0"/>
                <a:sym typeface="Symbol" panose="05050102010706020507" pitchFamily="18" charset="2"/>
              </a:rPr>
              <a:t></a:t>
            </a:r>
            <a:r>
              <a:rPr kumimoji="0" lang="en-US" altLang="zh-CN" sz="2000" dirty="0">
                <a:ea typeface="+mn-ea"/>
                <a:cs typeface="Times New Roman" panose="02020603050405020304" pitchFamily="18" charset="0"/>
              </a:rPr>
              <a:t>R)</a:t>
            </a:r>
            <a:endParaRPr kumimoji="0" lang="zh-CN" altLang="en-US" sz="2000" dirty="0">
              <a:ea typeface="+mn-ea"/>
              <a:cs typeface="Times New Roman" panose="02020603050405020304" pitchFamily="18" charset="0"/>
            </a:endParaRPr>
          </a:p>
          <a:p>
            <a:pPr eaLnBrk="0" hangingPunct="0">
              <a:lnSpc>
                <a:spcPct val="150000"/>
              </a:lnSpc>
              <a:tabLst>
                <a:tab pos="485775" algn="l"/>
              </a:tabLst>
            </a:pPr>
            <a:r>
              <a:rPr kumimoji="0" lang="en-US" altLang="zh-CN" sz="2000" dirty="0">
                <a:cs typeface="Times New Roman" panose="02020603050405020304" pitchFamily="18" charset="0"/>
              </a:rPr>
              <a:t>      (3)  (T</a:t>
            </a:r>
            <a:r>
              <a:rPr kumimoji="0" lang="en-US" altLang="zh-CN" sz="2000" dirty="0">
                <a:cs typeface="Times New Roman" panose="02020603050405020304" pitchFamily="18" charset="0"/>
                <a:sym typeface="Symbol" panose="05050102010706020507" pitchFamily="18" charset="2"/>
              </a:rPr>
              <a:t>P)(</a:t>
            </a:r>
            <a:r>
              <a:rPr kumimoji="0" lang="en-US" altLang="zh-CN" sz="2000" dirty="0">
                <a:cs typeface="Times New Roman" panose="02020603050405020304" pitchFamily="18" charset="0"/>
              </a:rPr>
              <a:t>Q</a:t>
            </a:r>
            <a:r>
              <a:rPr kumimoji="0" lang="en-US" altLang="zh-CN" sz="2000" dirty="0">
                <a:cs typeface="Times New Roman" panose="02020603050405020304" pitchFamily="18" charset="0"/>
                <a:sym typeface="Symbol" panose="05050102010706020507" pitchFamily="18" charset="2"/>
              </a:rPr>
              <a:t>  </a:t>
            </a:r>
            <a:r>
              <a:rPr kumimoji="0" lang="en-US" altLang="zh-CN" sz="2000" dirty="0">
                <a:cs typeface="Times New Roman" panose="02020603050405020304" pitchFamily="18" charset="0"/>
              </a:rPr>
              <a:t>R)</a:t>
            </a:r>
            <a:endParaRPr lang="en-US" altLang="zh-CN" sz="2000" dirty="0">
              <a:latin typeface="+mn-ea"/>
              <a:ea typeface="+mn-ea"/>
              <a:cs typeface="Times New Roman" panose="02020603050405020304" pitchFamily="18" charset="0"/>
            </a:endParaRPr>
          </a:p>
        </p:txBody>
      </p:sp>
      <p:sp>
        <p:nvSpPr>
          <p:cNvPr id="11" name="Rectangle 6"/>
          <p:cNvSpPr>
            <a:spLocks noChangeArrowheads="1"/>
          </p:cNvSpPr>
          <p:nvPr/>
        </p:nvSpPr>
        <p:spPr bwMode="auto">
          <a:xfrm>
            <a:off x="4923692" y="2400784"/>
            <a:ext cx="4567794" cy="1938992"/>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gn="just">
              <a:lnSpc>
                <a:spcPct val="150000"/>
              </a:lnSpc>
              <a:buClr>
                <a:schemeClr val="accent6"/>
              </a:buClr>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解</a:t>
            </a:r>
            <a:r>
              <a:rPr lang="en-US" altLang="zh-CN" sz="2000" b="1" dirty="0">
                <a:solidFill>
                  <a:srgbClr val="3366FF"/>
                </a:solidFill>
                <a:cs typeface="Times New Roman" panose="02020603050405020304" pitchFamily="18" charset="0"/>
              </a:rPr>
              <a:t>】</a:t>
            </a:r>
          </a:p>
          <a:p>
            <a:pPr indent="358775" algn="just">
              <a:lnSpc>
                <a:spcPct val="150000"/>
              </a:lnSpc>
              <a:buClr>
                <a:schemeClr val="accent6"/>
              </a:buClr>
            </a:pPr>
            <a:r>
              <a:rPr kumimoji="0" lang="en-US" altLang="zh-CN" sz="2000" dirty="0">
                <a:ea typeface="+mn-ea"/>
                <a:cs typeface="Times New Roman" panose="02020603050405020304" pitchFamily="18" charset="0"/>
              </a:rPr>
              <a:t>(1)  (P</a:t>
            </a:r>
            <a:r>
              <a:rPr kumimoji="0" lang="en-US" altLang="zh-CN" sz="2000" dirty="0">
                <a:solidFill>
                  <a:srgbClr val="FF0000"/>
                </a:solidFill>
                <a:ea typeface="+mn-ea"/>
                <a:cs typeface="Times New Roman" panose="02020603050405020304" pitchFamily="18" charset="0"/>
                <a:sym typeface="Symbol" panose="05050102010706020507" pitchFamily="18" charset="2"/>
              </a:rPr>
              <a:t></a:t>
            </a:r>
            <a:r>
              <a:rPr kumimoji="0" lang="en-US" altLang="zh-CN" sz="2000" dirty="0">
                <a:ea typeface="+mn-ea"/>
                <a:cs typeface="Times New Roman" panose="02020603050405020304" pitchFamily="18" charset="0"/>
              </a:rPr>
              <a:t>Q)</a:t>
            </a:r>
            <a:r>
              <a:rPr kumimoji="0" lang="en-US" altLang="zh-CN" sz="2000" dirty="0">
                <a:ea typeface="+mn-ea"/>
                <a:cs typeface="Times New Roman" panose="02020603050405020304" pitchFamily="18" charset="0"/>
                <a:sym typeface="Symbol" panose="05050102010706020507" pitchFamily="18" charset="2"/>
              </a:rPr>
              <a:t> </a:t>
            </a:r>
            <a:r>
              <a:rPr kumimoji="0" lang="en-US" altLang="zh-CN" sz="2000" dirty="0">
                <a:solidFill>
                  <a:srgbClr val="FF0000"/>
                </a:solidFill>
                <a:ea typeface="+mn-ea"/>
                <a:cs typeface="Times New Roman" panose="02020603050405020304" pitchFamily="18" charset="0"/>
                <a:sym typeface="Symbol" panose="05050102010706020507" pitchFamily="18" charset="2"/>
              </a:rPr>
              <a:t></a:t>
            </a:r>
            <a:r>
              <a:rPr kumimoji="0" lang="en-US" altLang="zh-CN" sz="2000" dirty="0">
                <a:ea typeface="+mn-ea"/>
                <a:cs typeface="Times New Roman" panose="02020603050405020304" pitchFamily="18" charset="0"/>
              </a:rPr>
              <a:t>R</a:t>
            </a:r>
          </a:p>
          <a:p>
            <a:pPr indent="358775" algn="just">
              <a:lnSpc>
                <a:spcPct val="150000"/>
              </a:lnSpc>
              <a:buClr>
                <a:schemeClr val="accent6"/>
              </a:buClr>
            </a:pPr>
            <a:r>
              <a:rPr kumimoji="0" lang="en-US" altLang="zh-CN" sz="2000" dirty="0">
                <a:ea typeface="+mn-ea"/>
                <a:cs typeface="Times New Roman" panose="02020603050405020304" pitchFamily="18" charset="0"/>
              </a:rPr>
              <a:t>(2)  P</a:t>
            </a:r>
            <a:r>
              <a:rPr kumimoji="0" lang="en-US" altLang="zh-CN" sz="2000" dirty="0">
                <a:cs typeface="Times New Roman" panose="02020603050405020304" pitchFamily="18" charset="0"/>
                <a:sym typeface="Symbol" panose="05050102010706020507" pitchFamily="18" charset="2"/>
              </a:rPr>
              <a:t> </a:t>
            </a:r>
            <a:r>
              <a:rPr kumimoji="0" lang="en-US" altLang="zh-CN" sz="2000" dirty="0">
                <a:solidFill>
                  <a:srgbClr val="FF0000"/>
                </a:solidFill>
                <a:cs typeface="Times New Roman" panose="02020603050405020304" pitchFamily="18" charset="0"/>
                <a:sym typeface="Symbol" panose="05050102010706020507" pitchFamily="18" charset="2"/>
              </a:rPr>
              <a:t> </a:t>
            </a:r>
            <a:r>
              <a:rPr kumimoji="0" lang="en-US" altLang="zh-CN" sz="2000" dirty="0">
                <a:ea typeface="+mn-ea"/>
                <a:cs typeface="Times New Roman" panose="02020603050405020304" pitchFamily="18" charset="0"/>
                <a:sym typeface="Symbol" panose="05050102010706020507" pitchFamily="18" charset="2"/>
              </a:rPr>
              <a:t>(</a:t>
            </a:r>
            <a:r>
              <a:rPr kumimoji="0" lang="en-US" altLang="zh-CN" sz="2000" dirty="0">
                <a:ea typeface="+mn-ea"/>
                <a:cs typeface="Times New Roman" panose="02020603050405020304" pitchFamily="18" charset="0"/>
              </a:rPr>
              <a:t>Q</a:t>
            </a:r>
            <a:r>
              <a:rPr kumimoji="0" lang="en-US" altLang="zh-CN" sz="2000" dirty="0">
                <a:solidFill>
                  <a:srgbClr val="FF0000"/>
                </a:solidFill>
                <a:ea typeface="+mn-ea"/>
                <a:cs typeface="Times New Roman" panose="02020603050405020304" pitchFamily="18" charset="0"/>
                <a:sym typeface="Symbol" panose="05050102010706020507" pitchFamily="18" charset="2"/>
              </a:rPr>
              <a:t></a:t>
            </a:r>
            <a:r>
              <a:rPr kumimoji="0" lang="en-US" altLang="zh-CN" sz="2000" dirty="0">
                <a:ea typeface="+mn-ea"/>
                <a:cs typeface="Times New Roman" panose="02020603050405020304" pitchFamily="18" charset="0"/>
              </a:rPr>
              <a:t>R)</a:t>
            </a:r>
            <a:endParaRPr kumimoji="0" lang="zh-CN" altLang="en-US" sz="2000" dirty="0">
              <a:ea typeface="+mn-ea"/>
              <a:cs typeface="Times New Roman" panose="02020603050405020304" pitchFamily="18" charset="0"/>
            </a:endParaRPr>
          </a:p>
          <a:p>
            <a:pPr eaLnBrk="0" hangingPunct="0">
              <a:lnSpc>
                <a:spcPct val="150000"/>
              </a:lnSpc>
              <a:tabLst>
                <a:tab pos="485775" algn="l"/>
              </a:tabLst>
            </a:pPr>
            <a:r>
              <a:rPr kumimoji="0" lang="en-US" altLang="zh-CN" sz="2000" dirty="0">
                <a:cs typeface="Times New Roman" panose="02020603050405020304" pitchFamily="18" charset="0"/>
              </a:rPr>
              <a:t>      (3)  (</a:t>
            </a:r>
            <a:r>
              <a:rPr kumimoji="0" lang="en-US" altLang="zh-CN" sz="2000" dirty="0">
                <a:solidFill>
                  <a:srgbClr val="FF0000"/>
                </a:solidFill>
                <a:cs typeface="Times New Roman" panose="02020603050405020304" pitchFamily="18" charset="0"/>
              </a:rPr>
              <a:t>F</a:t>
            </a:r>
            <a:r>
              <a:rPr kumimoji="0" lang="en-US" altLang="zh-CN" sz="2000" dirty="0">
                <a:solidFill>
                  <a:srgbClr val="FF0000"/>
                </a:solidFill>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sym typeface="Symbol" panose="05050102010706020507" pitchFamily="18" charset="2"/>
              </a:rPr>
              <a:t>P) </a:t>
            </a:r>
            <a:r>
              <a:rPr kumimoji="0" lang="en-US" altLang="zh-CN" sz="2000" dirty="0">
                <a:solidFill>
                  <a:srgbClr val="FF0000"/>
                </a:solidFill>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rPr>
              <a:t>Q</a:t>
            </a:r>
            <a:r>
              <a:rPr kumimoji="0" lang="en-US" altLang="zh-CN" sz="2000" dirty="0">
                <a:solidFill>
                  <a:srgbClr val="FF0000"/>
                </a:solidFill>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rPr>
              <a:t>R)</a:t>
            </a:r>
            <a:endParaRPr lang="en-US" altLang="zh-CN" sz="2000" dirty="0">
              <a:latin typeface="+mn-ea"/>
              <a:ea typeface="+mn-ea"/>
              <a:cs typeface="Times New Roman" panose="02020603050405020304" pitchFamily="18" charset="0"/>
            </a:endParaRPr>
          </a:p>
        </p:txBody>
      </p:sp>
      <p:sp>
        <p:nvSpPr>
          <p:cNvPr id="4" name="矩形 3"/>
          <p:cNvSpPr/>
          <p:nvPr/>
        </p:nvSpPr>
        <p:spPr>
          <a:xfrm>
            <a:off x="463657" y="4385224"/>
            <a:ext cx="4840057" cy="369332"/>
          </a:xfrm>
          <a:prstGeom prst="rect">
            <a:avLst/>
          </a:prstGeom>
        </p:spPr>
        <p:txBody>
          <a:bodyPr wrap="square">
            <a:spAutoFit/>
          </a:bodyPr>
          <a:lstStyle/>
          <a:p>
            <a:r>
              <a:rPr lang="zh-CN" altLang="en-US" dirty="0">
                <a:solidFill>
                  <a:srgbClr val="FF0000"/>
                </a:solidFill>
                <a:ea typeface="黑体" panose="02010609060101010101" pitchFamily="49" charset="-122"/>
                <a:cs typeface="Times New Roman" panose="02020603050405020304" pitchFamily="18" charset="0"/>
                <a:sym typeface="Symbol" panose="05050102010706020507" pitchFamily="18" charset="2"/>
              </a:rPr>
              <a:t>注意</a:t>
            </a:r>
            <a:r>
              <a:rPr lang="zh-CN" altLang="en-US" dirty="0">
                <a:ea typeface="黑体" panose="02010609060101010101" pitchFamily="49" charset="-122"/>
                <a:cs typeface="Times New Roman" panose="02020603050405020304" pitchFamily="18" charset="0"/>
                <a:sym typeface="Symbol" panose="05050102010706020507" pitchFamily="18" charset="2"/>
              </a:rPr>
              <a:t>：命题公式中只包含 </a:t>
            </a:r>
            <a:r>
              <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lang="zh-CN" altLang="en-US" dirty="0">
                <a:ea typeface="黑体" panose="02010609060101010101" pitchFamily="49" charset="-122"/>
                <a:cs typeface="Times New Roman" panose="02020603050405020304" pitchFamily="18" charset="0"/>
                <a:sym typeface="Symbol" panose="05050102010706020507" pitchFamily="18" charset="2"/>
              </a:rPr>
              <a:t>联结词。</a:t>
            </a:r>
            <a:endParaRPr lang="zh-CN" altLang="en-US" dirty="0"/>
          </a:p>
        </p:txBody>
      </p:sp>
    </p:spTree>
    <p:extLst>
      <p:ext uri="{BB962C8B-B14F-4D97-AF65-F5344CB8AC3E}">
        <p14:creationId xmlns:p14="http://schemas.microsoft.com/office/powerpoint/2010/main" val="81113582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94</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223035" y="777907"/>
            <a:ext cx="9085088" cy="3323987"/>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447675" indent="-447675" algn="just">
              <a:lnSpc>
                <a:spcPct val="150000"/>
              </a:lnSpc>
              <a:buClr>
                <a:schemeClr val="accent6"/>
              </a:buClr>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例</a:t>
            </a:r>
            <a:r>
              <a:rPr lang="en-US" altLang="zh-CN" sz="2000" b="1" dirty="0">
                <a:solidFill>
                  <a:srgbClr val="3366FF"/>
                </a:solidFill>
                <a:cs typeface="Times New Roman" panose="02020603050405020304" pitchFamily="18" charset="0"/>
              </a:rPr>
              <a:t>1-7.2】</a:t>
            </a:r>
            <a:r>
              <a:rPr lang="zh-CN" altLang="en-US" sz="2000" dirty="0">
                <a:ea typeface="+mn-ea"/>
                <a:cs typeface="Times New Roman" panose="02020603050405020304" pitchFamily="18" charset="0"/>
              </a:rPr>
              <a:t>写出 </a:t>
            </a:r>
            <a:r>
              <a:rPr kumimoji="0" lang="en-US" altLang="zh-CN" sz="2000" dirty="0">
                <a:cs typeface="Times New Roman" panose="02020603050405020304" pitchFamily="18" charset="0"/>
              </a:rPr>
              <a:t>P</a:t>
            </a:r>
            <a:r>
              <a:rPr kumimoji="0" lang="en-US" altLang="zh-CN" sz="2000" dirty="0">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rPr>
              <a:t>Q </a:t>
            </a:r>
            <a:r>
              <a:rPr kumimoji="0" lang="zh-CN" altLang="en-US" sz="2000" dirty="0">
                <a:cs typeface="Times New Roman" panose="02020603050405020304" pitchFamily="18" charset="0"/>
              </a:rPr>
              <a:t>与 </a:t>
            </a:r>
            <a:r>
              <a:rPr kumimoji="0" lang="en-US" altLang="zh-CN" sz="2000" dirty="0">
                <a:cs typeface="Times New Roman" panose="02020603050405020304" pitchFamily="18" charset="0"/>
              </a:rPr>
              <a:t>P</a:t>
            </a:r>
            <a:r>
              <a:rPr kumimoji="0" lang="en-US" altLang="zh-CN" sz="2000" dirty="0">
                <a:latin typeface="Arial" panose="020B0604020202020204" pitchFamily="34" charset="0"/>
                <a:cs typeface="Arial" panose="020B0604020202020204" pitchFamily="34" charset="0"/>
                <a:sym typeface="Symbol" panose="05050102010706020507" pitchFamily="18" charset="2"/>
              </a:rPr>
              <a:t>↑</a:t>
            </a:r>
            <a:r>
              <a:rPr kumimoji="0" lang="en-US" altLang="zh-CN" sz="2000" dirty="0">
                <a:cs typeface="Times New Roman" panose="02020603050405020304" pitchFamily="18" charset="0"/>
              </a:rPr>
              <a:t>Q </a:t>
            </a:r>
            <a:r>
              <a:rPr lang="zh-CN" altLang="en-US" sz="2000" dirty="0">
                <a:ea typeface="+mn-ea"/>
                <a:cs typeface="Times New Roman" panose="02020603050405020304" pitchFamily="18" charset="0"/>
              </a:rPr>
              <a:t>的对偶式。</a:t>
            </a:r>
          </a:p>
          <a:p>
            <a:pPr algn="just">
              <a:lnSpc>
                <a:spcPct val="150000"/>
              </a:lnSpc>
              <a:buClr>
                <a:schemeClr val="accent6"/>
              </a:buClr>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解</a:t>
            </a:r>
            <a:r>
              <a:rPr lang="en-US" altLang="zh-CN" sz="2000" b="1" dirty="0">
                <a:solidFill>
                  <a:srgbClr val="3366FF"/>
                </a:solidFill>
                <a:cs typeface="Times New Roman" panose="02020603050405020304" pitchFamily="18" charset="0"/>
              </a:rPr>
              <a:t>】</a:t>
            </a:r>
          </a:p>
          <a:p>
            <a:pPr indent="358775" algn="just">
              <a:lnSpc>
                <a:spcPct val="150000"/>
              </a:lnSpc>
              <a:buClr>
                <a:schemeClr val="accent6"/>
              </a:buClr>
            </a:pPr>
            <a:r>
              <a:rPr kumimoji="0" lang="zh-CN" altLang="en-US" sz="2000" dirty="0">
                <a:ea typeface="+mn-ea"/>
                <a:cs typeface="Times New Roman" panose="02020603050405020304" pitchFamily="18" charset="0"/>
              </a:rPr>
              <a:t>由于 </a:t>
            </a:r>
            <a:r>
              <a:rPr kumimoji="0" lang="en-US" altLang="zh-CN" sz="2000" dirty="0">
                <a:cs typeface="Times New Roman" panose="02020603050405020304" pitchFamily="18" charset="0"/>
              </a:rPr>
              <a:t>P</a:t>
            </a:r>
            <a:r>
              <a:rPr kumimoji="0" lang="en-US" altLang="zh-CN" sz="2000" dirty="0">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rPr>
              <a:t>Q</a:t>
            </a:r>
            <a:r>
              <a:rPr kumimoji="0" lang="en-US" altLang="zh-CN" sz="2000" dirty="0">
                <a:cs typeface="Times New Roman" panose="02020603050405020304" pitchFamily="18" charset="0"/>
                <a:sym typeface="Symbol" panose="05050102010706020507" pitchFamily="18" charset="2"/>
              </a:rPr>
              <a:t>(PQ)</a:t>
            </a:r>
          </a:p>
          <a:p>
            <a:pPr indent="358775" algn="just">
              <a:lnSpc>
                <a:spcPct val="150000"/>
              </a:lnSpc>
              <a:buClr>
                <a:schemeClr val="accent6"/>
              </a:buClr>
            </a:pPr>
            <a:r>
              <a:rPr kumimoji="0" lang="zh-CN" altLang="en-US" sz="2000" dirty="0">
                <a:ea typeface="+mn-ea"/>
                <a:cs typeface="Times New Roman" panose="02020603050405020304" pitchFamily="18" charset="0"/>
                <a:sym typeface="Symbol" panose="05050102010706020507" pitchFamily="18" charset="2"/>
              </a:rPr>
              <a:t>因而 其对偶式为 </a:t>
            </a:r>
            <a:r>
              <a:rPr kumimoji="0" lang="en-US" altLang="zh-CN" sz="2000" dirty="0">
                <a:cs typeface="Times New Roman" panose="02020603050405020304" pitchFamily="18" charset="0"/>
                <a:sym typeface="Symbol" panose="05050102010706020507" pitchFamily="18" charset="2"/>
              </a:rPr>
              <a:t>(PQ)</a:t>
            </a:r>
          </a:p>
          <a:p>
            <a:pPr indent="358775" algn="just">
              <a:lnSpc>
                <a:spcPct val="150000"/>
              </a:lnSpc>
              <a:buClr>
                <a:schemeClr val="accent6"/>
              </a:buClr>
            </a:pPr>
            <a:r>
              <a:rPr kumimoji="0" lang="zh-CN" altLang="en-US" sz="2000" dirty="0">
                <a:ea typeface="+mn-ea"/>
                <a:cs typeface="Times New Roman" panose="02020603050405020304" pitchFamily="18" charset="0"/>
                <a:sym typeface="Symbol" panose="05050102010706020507" pitchFamily="18" charset="2"/>
              </a:rPr>
              <a:t>即 </a:t>
            </a:r>
            <a:r>
              <a:rPr kumimoji="0" lang="en-US" altLang="zh-CN" sz="2000" dirty="0">
                <a:cs typeface="Times New Roman" panose="02020603050405020304" pitchFamily="18" charset="0"/>
              </a:rPr>
              <a:t>P</a:t>
            </a:r>
            <a:r>
              <a:rPr kumimoji="0" lang="en-US" altLang="zh-CN" sz="2000" dirty="0">
                <a:latin typeface="Arial" panose="020B0604020202020204" pitchFamily="34" charset="0"/>
                <a:cs typeface="Arial" panose="020B0604020202020204" pitchFamily="34" charset="0"/>
                <a:sym typeface="Symbol" panose="05050102010706020507" pitchFamily="18" charset="2"/>
              </a:rPr>
              <a:t>↑</a:t>
            </a:r>
            <a:r>
              <a:rPr kumimoji="0" lang="en-US" altLang="zh-CN" sz="2000" dirty="0">
                <a:cs typeface="Times New Roman" panose="02020603050405020304" pitchFamily="18" charset="0"/>
              </a:rPr>
              <a:t>Q</a:t>
            </a:r>
          </a:p>
          <a:p>
            <a:pPr indent="358775" algn="just">
              <a:lnSpc>
                <a:spcPct val="150000"/>
              </a:lnSpc>
              <a:buClr>
                <a:schemeClr val="accent6"/>
              </a:buClr>
            </a:pPr>
            <a:r>
              <a:rPr kumimoji="0" lang="zh-CN" altLang="en-US" sz="2000" dirty="0">
                <a:ea typeface="+mn-ea"/>
                <a:cs typeface="Times New Roman" panose="02020603050405020304" pitchFamily="18" charset="0"/>
              </a:rPr>
              <a:t>同理 </a:t>
            </a:r>
            <a:r>
              <a:rPr kumimoji="0" lang="en-US" altLang="zh-CN" sz="2000" dirty="0">
                <a:cs typeface="Times New Roman" panose="02020603050405020304" pitchFamily="18" charset="0"/>
              </a:rPr>
              <a:t>P</a:t>
            </a:r>
            <a:r>
              <a:rPr kumimoji="0" lang="en-US" altLang="zh-CN" sz="2000" dirty="0">
                <a:latin typeface="Arial" panose="020B0604020202020204" pitchFamily="34" charset="0"/>
                <a:cs typeface="Arial" panose="020B0604020202020204" pitchFamily="34" charset="0"/>
                <a:sym typeface="Symbol" panose="05050102010706020507" pitchFamily="18" charset="2"/>
              </a:rPr>
              <a:t>↑</a:t>
            </a:r>
            <a:r>
              <a:rPr kumimoji="0" lang="en-US" altLang="zh-CN" sz="2000" dirty="0">
                <a:cs typeface="Times New Roman" panose="02020603050405020304" pitchFamily="18" charset="0"/>
              </a:rPr>
              <a:t>Q </a:t>
            </a:r>
            <a:r>
              <a:rPr kumimoji="0" lang="zh-CN" altLang="en-US" sz="2000" dirty="0">
                <a:cs typeface="Times New Roman" panose="02020603050405020304" pitchFamily="18" charset="0"/>
              </a:rPr>
              <a:t>的对偶式为 </a:t>
            </a:r>
            <a:r>
              <a:rPr kumimoji="0" lang="en-US" altLang="zh-CN" sz="2000" dirty="0">
                <a:cs typeface="Times New Roman" panose="02020603050405020304" pitchFamily="18" charset="0"/>
              </a:rPr>
              <a:t>P</a:t>
            </a:r>
            <a:r>
              <a:rPr kumimoji="0" lang="en-US" altLang="zh-CN" sz="2000" dirty="0">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rPr>
              <a:t>Q </a:t>
            </a:r>
          </a:p>
          <a:p>
            <a:pPr algn="just">
              <a:lnSpc>
                <a:spcPct val="150000"/>
              </a:lnSpc>
              <a:buClr>
                <a:schemeClr val="accent6"/>
              </a:buClr>
            </a:pPr>
            <a:r>
              <a:rPr lang="en-US" altLang="zh-CN" sz="2000" dirty="0">
                <a:ea typeface="黑体" panose="02010609060101010101" pitchFamily="49" charset="-122"/>
                <a:cs typeface="Times New Roman" panose="02020603050405020304" pitchFamily="18" charset="0"/>
                <a:sym typeface="Symbol" panose="05050102010706020507" pitchFamily="18" charset="2"/>
              </a:rPr>
              <a:t>【</a:t>
            </a:r>
            <a:r>
              <a:rPr lang="zh-CN" altLang="en-US" sz="2000" dirty="0">
                <a:ea typeface="黑体" panose="02010609060101010101" pitchFamily="49" charset="-122"/>
                <a:cs typeface="Times New Roman" panose="02020603050405020304" pitchFamily="18" charset="0"/>
                <a:sym typeface="Symbol" panose="05050102010706020507" pitchFamily="18" charset="2"/>
              </a:rPr>
              <a:t>定理</a:t>
            </a:r>
            <a:r>
              <a:rPr lang="en-US" altLang="zh-CN" sz="2000" dirty="0">
                <a:ea typeface="黑体" panose="02010609060101010101" pitchFamily="49" charset="-122"/>
                <a:cs typeface="Times New Roman" panose="02020603050405020304" pitchFamily="18" charset="0"/>
                <a:sym typeface="Symbol" panose="05050102010706020507" pitchFamily="18" charset="2"/>
              </a:rPr>
              <a:t>1-7.1】</a:t>
            </a:r>
            <a:r>
              <a:rPr lang="zh-CN" altLang="en-US" sz="2000" dirty="0">
                <a:cs typeface="Times New Roman" panose="02020603050405020304" pitchFamily="18" charset="0"/>
                <a:sym typeface="Symbol" panose="05050102010706020507" pitchFamily="18" charset="2"/>
              </a:rPr>
              <a:t>设</a:t>
            </a:r>
            <a:r>
              <a:rPr lang="en-US" altLang="zh-CN" sz="2000" dirty="0">
                <a:cs typeface="Times New Roman" panose="02020603050405020304" pitchFamily="18" charset="0"/>
                <a:sym typeface="Symbol" panose="05050102010706020507" pitchFamily="18" charset="2"/>
              </a:rPr>
              <a:t>P</a:t>
            </a:r>
            <a:r>
              <a:rPr lang="en-US" altLang="zh-CN" sz="1200" dirty="0">
                <a:cs typeface="Times New Roman" panose="02020603050405020304" pitchFamily="18" charset="0"/>
                <a:sym typeface="Symbol" panose="05050102010706020507" pitchFamily="18" charset="2"/>
              </a:rPr>
              <a:t>1</a:t>
            </a:r>
            <a:r>
              <a:rPr lang="en-US" altLang="zh-CN" sz="2000" dirty="0">
                <a:cs typeface="Times New Roman" panose="02020603050405020304" pitchFamily="18" charset="0"/>
                <a:sym typeface="Symbol" panose="05050102010706020507" pitchFamily="18" charset="2"/>
              </a:rPr>
              <a:t>, P</a:t>
            </a:r>
            <a:r>
              <a:rPr lang="en-US" altLang="zh-CN" sz="1200" dirty="0">
                <a:cs typeface="Times New Roman" panose="02020603050405020304" pitchFamily="18" charset="0"/>
                <a:sym typeface="Symbol" panose="05050102010706020507" pitchFamily="18" charset="2"/>
              </a:rPr>
              <a:t>2 </a:t>
            </a:r>
            <a:r>
              <a:rPr lang="en-US" altLang="zh-CN" sz="2000" dirty="0">
                <a:cs typeface="Times New Roman" panose="02020603050405020304" pitchFamily="18" charset="0"/>
                <a:sym typeface="Symbol" panose="05050102010706020507" pitchFamily="18" charset="2"/>
              </a:rPr>
              <a:t>,……, </a:t>
            </a:r>
            <a:r>
              <a:rPr lang="en-US" altLang="zh-CN" sz="2000" dirty="0" err="1">
                <a:cs typeface="Times New Roman" panose="02020603050405020304" pitchFamily="18" charset="0"/>
                <a:sym typeface="Symbol" panose="05050102010706020507" pitchFamily="18" charset="2"/>
              </a:rPr>
              <a:t>P</a:t>
            </a:r>
            <a:r>
              <a:rPr lang="en-US" altLang="zh-CN" sz="1200" dirty="0" err="1">
                <a:cs typeface="Times New Roman" panose="02020603050405020304" pitchFamily="18" charset="0"/>
                <a:sym typeface="Symbol" panose="05050102010706020507" pitchFamily="18" charset="2"/>
              </a:rPr>
              <a:t>n</a:t>
            </a:r>
            <a:r>
              <a:rPr lang="zh-CN" altLang="en-US" sz="2000" dirty="0">
                <a:cs typeface="Times New Roman" panose="02020603050405020304" pitchFamily="18" charset="0"/>
                <a:sym typeface="Symbol" panose="05050102010706020507" pitchFamily="18" charset="2"/>
              </a:rPr>
              <a:t> 是命题</a:t>
            </a:r>
            <a:r>
              <a:rPr lang="zh-CN" altLang="en-US" sz="2000">
                <a:cs typeface="Times New Roman" panose="02020603050405020304" pitchFamily="18" charset="0"/>
                <a:sym typeface="Symbol" panose="05050102010706020507" pitchFamily="18" charset="2"/>
              </a:rPr>
              <a:t>公式 </a:t>
            </a:r>
            <a:r>
              <a:rPr lang="en-US" altLang="zh-CN" sz="2000">
                <a:cs typeface="Times New Roman" panose="02020603050405020304" pitchFamily="18" charset="0"/>
                <a:sym typeface="Symbol" panose="05050102010706020507" pitchFamily="18" charset="2"/>
              </a:rPr>
              <a:t>A</a:t>
            </a:r>
            <a:r>
              <a:rPr lang="zh-CN" altLang="en-US" sz="2000">
                <a:cs typeface="Times New Roman" panose="02020603050405020304" pitchFamily="18" charset="0"/>
                <a:sym typeface="Symbol" panose="05050102010706020507" pitchFamily="18" charset="2"/>
              </a:rPr>
              <a:t>的</a:t>
            </a:r>
            <a:r>
              <a:rPr lang="zh-CN" altLang="en-US" sz="2000" dirty="0">
                <a:cs typeface="Times New Roman" panose="02020603050405020304" pitchFamily="18" charset="0"/>
                <a:sym typeface="Symbol" panose="05050102010706020507" pitchFamily="18" charset="2"/>
              </a:rPr>
              <a:t>所有命题变元，则</a:t>
            </a:r>
            <a:endParaRPr lang="en-US" altLang="zh-CN" sz="2000" dirty="0">
              <a:cs typeface="Times New Roman" panose="02020603050405020304" pitchFamily="18" charset="0"/>
              <a:sym typeface="Symbol" panose="05050102010706020507" pitchFamily="18" charset="2"/>
            </a:endParaRPr>
          </a:p>
        </p:txBody>
      </p:sp>
      <p:sp>
        <p:nvSpPr>
          <p:cNvPr id="6" name="矩形 5"/>
          <p:cNvSpPr/>
          <p:nvPr/>
        </p:nvSpPr>
        <p:spPr>
          <a:xfrm>
            <a:off x="937846" y="4101894"/>
            <a:ext cx="6533661" cy="923330"/>
          </a:xfrm>
          <a:prstGeom prst="rect">
            <a:avLst/>
          </a:prstGeom>
          <a:solidFill>
            <a:srgbClr val="FF7F3F"/>
          </a:solidFill>
        </p:spPr>
        <p:txBody>
          <a:bodyPr wrap="square">
            <a:spAutoFit/>
          </a:bodyPr>
          <a:lstStyle/>
          <a:p>
            <a:pPr indent="898525" algn="just">
              <a:lnSpc>
                <a:spcPct val="150000"/>
              </a:lnSpc>
              <a:buClr>
                <a:schemeClr val="accent6"/>
              </a:buClr>
            </a:pPr>
            <a:r>
              <a:rPr lang="zh-CN" altLang="zh-CN">
                <a:latin typeface="Times New Roman" panose="02020603050405020304" pitchFamily="18" charset="0"/>
                <a:cs typeface="Times New Roman" panose="02020603050405020304" pitchFamily="18" charset="0"/>
                <a:sym typeface="Symbol" panose="05050102010706020507" pitchFamily="18" charset="2"/>
              </a:rPr>
              <a:t></a:t>
            </a:r>
            <a:r>
              <a:rPr lang="en-US" altLang="zh-CN">
                <a:latin typeface="Times New Roman" panose="02020603050405020304" pitchFamily="18" charset="0"/>
                <a:cs typeface="Times New Roman" panose="02020603050405020304" pitchFamily="18" charset="0"/>
                <a:sym typeface="Symbol" panose="05050102010706020507" pitchFamily="18" charset="2"/>
              </a:rPr>
              <a:t>A(</a:t>
            </a:r>
            <a:r>
              <a:rPr lang="en-US" altLang="zh-CN" dirty="0">
                <a:latin typeface="Times New Roman" panose="02020603050405020304" pitchFamily="18" charset="0"/>
                <a:cs typeface="Times New Roman" panose="02020603050405020304" pitchFamily="18" charset="0"/>
                <a:sym typeface="Symbol" panose="05050102010706020507" pitchFamily="18" charset="2"/>
              </a:rPr>
              <a:t>P</a:t>
            </a:r>
            <a:r>
              <a:rPr lang="en-US" altLang="zh-CN" sz="1100" dirty="0">
                <a:latin typeface="Times New Roman" panose="02020603050405020304" pitchFamily="18" charset="0"/>
                <a:cs typeface="Times New Roman" panose="02020603050405020304" pitchFamily="18" charset="0"/>
                <a:sym typeface="Symbol" panose="05050102010706020507" pitchFamily="18" charset="2"/>
              </a:rPr>
              <a:t>1</a:t>
            </a:r>
            <a:r>
              <a:rPr lang="en-US" altLang="zh-CN" dirty="0">
                <a:latin typeface="Times New Roman" panose="02020603050405020304" pitchFamily="18" charset="0"/>
                <a:cs typeface="Times New Roman" panose="02020603050405020304" pitchFamily="18" charset="0"/>
                <a:sym typeface="Symbol" panose="05050102010706020507" pitchFamily="18" charset="2"/>
              </a:rPr>
              <a:t>, P</a:t>
            </a:r>
            <a:r>
              <a:rPr lang="en-US" altLang="zh-CN" sz="1100" dirty="0">
                <a:latin typeface="Times New Roman" panose="02020603050405020304" pitchFamily="18" charset="0"/>
                <a:cs typeface="Times New Roman" panose="02020603050405020304" pitchFamily="18" charset="0"/>
                <a:sym typeface="Symbol" panose="05050102010706020507" pitchFamily="18" charset="2"/>
              </a:rPr>
              <a:t>2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err="1">
                <a:latin typeface="Times New Roman" panose="02020603050405020304" pitchFamily="18" charset="0"/>
                <a:cs typeface="Times New Roman" panose="02020603050405020304" pitchFamily="18" charset="0"/>
                <a:sym typeface="Symbol" panose="05050102010706020507" pitchFamily="18" charset="2"/>
              </a:rPr>
              <a:t>P</a:t>
            </a:r>
            <a:r>
              <a:rPr lang="en-US" altLang="zh-CN" sz="1100" dirty="0" err="1">
                <a:latin typeface="Times New Roman" panose="02020603050405020304" pitchFamily="18" charset="0"/>
                <a:cs typeface="Times New Roman" panose="02020603050405020304" pitchFamily="18" charset="0"/>
                <a:sym typeface="Symbol" panose="05050102010706020507" pitchFamily="18" charset="2"/>
              </a:rPr>
              <a:t>n</a:t>
            </a:r>
            <a:r>
              <a:rPr lang="zh-CN" altLang="en-US"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a:latin typeface="Times New Roman" panose="02020603050405020304" pitchFamily="18" charset="0"/>
                <a:cs typeface="Times New Roman" panose="02020603050405020304" pitchFamily="18" charset="0"/>
                <a:sym typeface="Symbol" panose="05050102010706020507" pitchFamily="18" charset="2"/>
              </a:rPr>
              <a:t> A*(</a:t>
            </a:r>
            <a:r>
              <a:rPr lang="zh-CN"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P</a:t>
            </a:r>
            <a:r>
              <a:rPr lang="en-US" altLang="zh-CN" sz="1100" dirty="0">
                <a:latin typeface="Times New Roman" panose="02020603050405020304" pitchFamily="18" charset="0"/>
                <a:cs typeface="Times New Roman" panose="02020603050405020304" pitchFamily="18" charset="0"/>
                <a:sym typeface="Symbol" panose="05050102010706020507" pitchFamily="18" charset="2"/>
              </a:rPr>
              <a:t>1</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zh-CN"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P</a:t>
            </a:r>
            <a:r>
              <a:rPr lang="en-US" altLang="zh-CN" sz="1100" dirty="0">
                <a:latin typeface="Times New Roman" panose="02020603050405020304" pitchFamily="18" charset="0"/>
                <a:cs typeface="Times New Roman" panose="02020603050405020304" pitchFamily="18" charset="0"/>
                <a:sym typeface="Symbol" panose="05050102010706020507" pitchFamily="18" charset="2"/>
              </a:rPr>
              <a:t>2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zh-CN"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err="1">
                <a:latin typeface="Times New Roman" panose="02020603050405020304" pitchFamily="18" charset="0"/>
                <a:cs typeface="Times New Roman" panose="02020603050405020304" pitchFamily="18" charset="0"/>
                <a:sym typeface="Symbol" panose="05050102010706020507" pitchFamily="18" charset="2"/>
              </a:rPr>
              <a:t>P</a:t>
            </a:r>
            <a:r>
              <a:rPr lang="en-US" altLang="zh-CN" sz="1100" dirty="0" err="1">
                <a:latin typeface="Times New Roman" panose="02020603050405020304" pitchFamily="18" charset="0"/>
                <a:cs typeface="Times New Roman" panose="02020603050405020304" pitchFamily="18" charset="0"/>
                <a:sym typeface="Symbol" panose="05050102010706020507" pitchFamily="18" charset="2"/>
              </a:rPr>
              <a:t>n</a:t>
            </a:r>
            <a:r>
              <a:rPr lang="zh-CN" altLang="en-US"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p>
          <a:p>
            <a:pPr marL="179388" indent="265113" algn="just">
              <a:lnSpc>
                <a:spcPct val="150000"/>
              </a:lnSpc>
              <a:buClr>
                <a:schemeClr val="accent6"/>
              </a:buClr>
            </a:pPr>
            <a:r>
              <a:rPr lang="en-US" altLang="zh-CN">
                <a:latin typeface="Times New Roman" panose="02020603050405020304" pitchFamily="18" charset="0"/>
                <a:cs typeface="Times New Roman" panose="02020603050405020304" pitchFamily="18" charset="0"/>
                <a:sym typeface="Symbol" panose="05050102010706020507" pitchFamily="18" charset="2"/>
              </a:rPr>
              <a:t>A(</a:t>
            </a:r>
            <a:r>
              <a:rPr lang="zh-CN"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sym typeface="Symbol" panose="05050102010706020507" pitchFamily="18" charset="2"/>
              </a:rPr>
              <a:t>P</a:t>
            </a:r>
            <a:r>
              <a:rPr lang="en-US" altLang="zh-CN" sz="1100" dirty="0">
                <a:latin typeface="Times New Roman" panose="02020603050405020304" pitchFamily="18" charset="0"/>
                <a:cs typeface="Times New Roman" panose="02020603050405020304" pitchFamily="18" charset="0"/>
                <a:sym typeface="Symbol" panose="05050102010706020507" pitchFamily="18" charset="2"/>
              </a:rPr>
              <a:t>1</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zh-CN"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P</a:t>
            </a:r>
            <a:r>
              <a:rPr lang="en-US" altLang="zh-CN" sz="1100" dirty="0">
                <a:latin typeface="Times New Roman" panose="02020603050405020304" pitchFamily="18" charset="0"/>
                <a:cs typeface="Times New Roman" panose="02020603050405020304" pitchFamily="18" charset="0"/>
                <a:sym typeface="Symbol" panose="05050102010706020507" pitchFamily="18" charset="2"/>
              </a:rPr>
              <a:t>2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zh-CN"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err="1">
                <a:latin typeface="Times New Roman" panose="02020603050405020304" pitchFamily="18" charset="0"/>
                <a:cs typeface="Times New Roman" panose="02020603050405020304" pitchFamily="18" charset="0"/>
                <a:sym typeface="Symbol" panose="05050102010706020507" pitchFamily="18" charset="2"/>
              </a:rPr>
              <a:t>P</a:t>
            </a:r>
            <a:r>
              <a:rPr lang="en-US" altLang="zh-CN" sz="1100" dirty="0" err="1">
                <a:latin typeface="Times New Roman" panose="02020603050405020304" pitchFamily="18" charset="0"/>
                <a:cs typeface="Times New Roman" panose="02020603050405020304" pitchFamily="18" charset="0"/>
                <a:sym typeface="Symbol" panose="05050102010706020507" pitchFamily="18" charset="2"/>
              </a:rPr>
              <a:t>n</a:t>
            </a:r>
            <a:r>
              <a:rPr lang="zh-CN" altLang="en-US"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 </a:t>
            </a:r>
            <a:r>
              <a:rPr lang="zh-CN" altLang="zh-CN">
                <a:latin typeface="Times New Roman" panose="02020603050405020304" pitchFamily="18" charset="0"/>
                <a:cs typeface="Times New Roman" panose="02020603050405020304" pitchFamily="18" charset="0"/>
                <a:sym typeface="Symbol" panose="05050102010706020507" pitchFamily="18" charset="2"/>
              </a:rPr>
              <a:t> </a:t>
            </a:r>
            <a:r>
              <a:rPr lang="en-US" altLang="zh-CN">
                <a:latin typeface="Times New Roman" panose="02020603050405020304" pitchFamily="18" charset="0"/>
                <a:cs typeface="Times New Roman" panose="02020603050405020304" pitchFamily="18" charset="0"/>
                <a:sym typeface="Symbol" panose="05050102010706020507" pitchFamily="18" charset="2"/>
              </a:rPr>
              <a:t>A*(</a:t>
            </a:r>
            <a:r>
              <a:rPr lang="zh-CN" altLang="zh-CN">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P</a:t>
            </a:r>
            <a:r>
              <a:rPr lang="en-US" altLang="zh-CN" sz="1100" dirty="0">
                <a:latin typeface="Times New Roman" panose="02020603050405020304" pitchFamily="18" charset="0"/>
                <a:cs typeface="Times New Roman" panose="02020603050405020304" pitchFamily="18" charset="0"/>
                <a:sym typeface="Symbol" panose="05050102010706020507" pitchFamily="18" charset="2"/>
              </a:rPr>
              <a:t>1</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zh-CN"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P</a:t>
            </a:r>
            <a:r>
              <a:rPr lang="en-US" altLang="zh-CN" sz="1100" dirty="0">
                <a:latin typeface="Times New Roman" panose="02020603050405020304" pitchFamily="18" charset="0"/>
                <a:cs typeface="Times New Roman" panose="02020603050405020304" pitchFamily="18" charset="0"/>
                <a:sym typeface="Symbol" panose="05050102010706020507" pitchFamily="18" charset="2"/>
              </a:rPr>
              <a:t>2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zh-CN"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err="1">
                <a:latin typeface="Times New Roman" panose="02020603050405020304" pitchFamily="18" charset="0"/>
                <a:cs typeface="Times New Roman" panose="02020603050405020304" pitchFamily="18" charset="0"/>
                <a:sym typeface="Symbol" panose="05050102010706020507" pitchFamily="18" charset="2"/>
              </a:rPr>
              <a:t>P</a:t>
            </a:r>
            <a:r>
              <a:rPr lang="en-US" altLang="zh-CN" sz="1100" dirty="0" err="1">
                <a:latin typeface="Times New Roman" panose="02020603050405020304" pitchFamily="18" charset="0"/>
                <a:cs typeface="Times New Roman" panose="02020603050405020304" pitchFamily="18" charset="0"/>
                <a:sym typeface="Symbol" panose="05050102010706020507" pitchFamily="18" charset="2"/>
              </a:rPr>
              <a:t>n</a:t>
            </a:r>
            <a:r>
              <a:rPr lang="zh-CN" altLang="en-US"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081859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56861" y="3474971"/>
            <a:ext cx="7362093" cy="1938992"/>
          </a:xfrm>
          <a:prstGeom prst="rect">
            <a:avLst/>
          </a:prstGeom>
          <a:solidFill>
            <a:srgbClr val="FF7F3F"/>
          </a:solidFill>
        </p:spPr>
        <p:txBody>
          <a:bodyPr wrap="square">
            <a:spAutoFit/>
          </a:bodyPr>
          <a:lstStyle/>
          <a:p>
            <a:pPr algn="just">
              <a:lnSpc>
                <a:spcPct val="150000"/>
              </a:lnSpc>
              <a:buClr>
                <a:schemeClr val="accent6"/>
              </a:buClr>
            </a:pPr>
            <a:r>
              <a:rPr lang="en-US" altLang="zh-CN" sz="2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rPr>
              <a:t>P</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rPr>
              <a:t>Q )</a:t>
            </a:r>
          </a:p>
          <a:p>
            <a:pPr algn="just">
              <a:lnSpc>
                <a:spcPct val="150000"/>
              </a:lnSpc>
              <a:buClr>
                <a:schemeClr val="accent6"/>
              </a:buClr>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 (</a:t>
            </a:r>
            <a:r>
              <a:rPr lang="en-US" altLang="zh-CN" sz="2000" dirty="0">
                <a:latin typeface="Times New Roman" panose="02020603050405020304" pitchFamily="18" charset="0"/>
                <a:cs typeface="Times New Roman" panose="02020603050405020304" pitchFamily="18" charset="0"/>
              </a:rPr>
              <a:t>P</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 </a:t>
            </a:r>
            <a:r>
              <a:rPr lang="en-US" altLang="zh-CN" sz="2000" dirty="0">
                <a:latin typeface="Times New Roman" panose="02020603050405020304" pitchFamily="18" charset="0"/>
                <a:cs typeface="Times New Roman" panose="02020603050405020304" pitchFamily="18" charset="0"/>
              </a:rPr>
              <a:t>Q ) </a:t>
            </a:r>
          </a:p>
          <a:p>
            <a:pPr marL="447675" indent="-447675" algn="just">
              <a:lnSpc>
                <a:spcPct val="150000"/>
              </a:lnSpc>
              <a:buClr>
                <a:schemeClr val="accent6"/>
              </a:buClr>
            </a:pP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cs typeface="Times New Roman" panose="02020603050405020304" pitchFamily="18" charset="0"/>
              </a:rPr>
              <a:t> P</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 </a:t>
            </a:r>
            <a:r>
              <a:rPr lang="en-US" altLang="zh-CN" sz="2000" dirty="0">
                <a:latin typeface="Times New Roman" panose="02020603050405020304" pitchFamily="18" charset="0"/>
                <a:cs typeface="Times New Roman" panose="02020603050405020304" pitchFamily="18" charset="0"/>
              </a:rPr>
              <a:t>Q </a:t>
            </a:r>
          </a:p>
          <a:p>
            <a:pPr marL="447675" indent="-447675" algn="just">
              <a:lnSpc>
                <a:spcPct val="150000"/>
              </a:lnSpc>
              <a:buClr>
                <a:schemeClr val="accent6"/>
              </a:buClr>
            </a:pPr>
            <a:endParaRPr lang="en-US" altLang="zh-CN" sz="2000" b="1" dirty="0">
              <a:solidFill>
                <a:srgbClr val="3366FF"/>
              </a:solidFill>
              <a:latin typeface="Times New Roman" panose="02020603050405020304" pitchFamily="18" charset="0"/>
              <a:cs typeface="Times New Roman" panose="02020603050405020304" pitchFamily="18" charset="0"/>
            </a:endParaRPr>
          </a:p>
        </p:txBody>
      </p:sp>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95</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223035" y="629422"/>
            <a:ext cx="8397334" cy="3323987"/>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447675" indent="-447675" algn="just">
              <a:lnSpc>
                <a:spcPct val="150000"/>
              </a:lnSpc>
              <a:buClr>
                <a:schemeClr val="accent6"/>
              </a:buClr>
            </a:pPr>
            <a:r>
              <a:rPr kumimoji="0" lang="zh-CN" altLang="en-US" sz="2000" dirty="0">
                <a:cs typeface="Times New Roman" panose="02020603050405020304" pitchFamily="18" charset="0"/>
              </a:rPr>
              <a:t>如</a:t>
            </a:r>
            <a:r>
              <a:rPr kumimoji="0" lang="en-US" altLang="zh-CN" sz="2000" dirty="0">
                <a:cs typeface="Times New Roman" panose="02020603050405020304" pitchFamily="18" charset="0"/>
              </a:rPr>
              <a:t>:     </a:t>
            </a:r>
            <a:r>
              <a:rPr kumimoji="0" lang="en-US" altLang="zh-CN" sz="2000" b="1" dirty="0">
                <a:solidFill>
                  <a:srgbClr val="3366FF"/>
                </a:solidFill>
                <a:cs typeface="Times New Roman" panose="02020603050405020304" pitchFamily="18" charset="0"/>
              </a:rPr>
              <a:t>P</a:t>
            </a:r>
            <a:r>
              <a:rPr kumimoji="0" lang="en-US" altLang="zh-CN" sz="2000" b="1" dirty="0">
                <a:solidFill>
                  <a:srgbClr val="3366FF"/>
                </a:solidFill>
                <a:cs typeface="Times New Roman" panose="02020603050405020304" pitchFamily="18" charset="0"/>
                <a:sym typeface="Symbol" panose="05050102010706020507" pitchFamily="18" charset="2"/>
              </a:rPr>
              <a:t>(</a:t>
            </a:r>
            <a:r>
              <a:rPr kumimoji="0" lang="en-US" altLang="zh-CN" sz="2000" b="1" dirty="0">
                <a:solidFill>
                  <a:srgbClr val="3366FF"/>
                </a:solidFill>
                <a:cs typeface="Times New Roman" panose="02020603050405020304" pitchFamily="18" charset="0"/>
              </a:rPr>
              <a:t>Q</a:t>
            </a:r>
            <a:r>
              <a:rPr kumimoji="0" lang="en-US" altLang="zh-CN" sz="2000" b="1" dirty="0">
                <a:solidFill>
                  <a:srgbClr val="3366FF"/>
                </a:solidFill>
                <a:cs typeface="Times New Roman" panose="02020603050405020304" pitchFamily="18" charset="0"/>
                <a:sym typeface="Symbol" panose="05050102010706020507" pitchFamily="18" charset="2"/>
              </a:rPr>
              <a:t></a:t>
            </a:r>
            <a:r>
              <a:rPr kumimoji="0" lang="en-US" altLang="zh-CN" sz="2000" b="1" dirty="0">
                <a:solidFill>
                  <a:srgbClr val="3366FF"/>
                </a:solidFill>
                <a:cs typeface="Times New Roman" panose="02020603050405020304" pitchFamily="18" charset="0"/>
              </a:rPr>
              <a:t>R) </a:t>
            </a:r>
            <a:r>
              <a:rPr kumimoji="0" lang="zh-CN" altLang="en-US" sz="2000" b="1" dirty="0">
                <a:solidFill>
                  <a:srgbClr val="3366FF"/>
                </a:solidFill>
                <a:cs typeface="Times New Roman" panose="02020603050405020304" pitchFamily="18" charset="0"/>
              </a:rPr>
              <a:t>与 </a:t>
            </a:r>
            <a:r>
              <a:rPr kumimoji="0" lang="en-US" altLang="zh-CN" sz="2000" b="1" dirty="0">
                <a:solidFill>
                  <a:srgbClr val="3366FF"/>
                </a:solidFill>
                <a:cs typeface="Times New Roman" panose="02020603050405020304" pitchFamily="18" charset="0"/>
              </a:rPr>
              <a:t>P</a:t>
            </a:r>
            <a:r>
              <a:rPr kumimoji="0" lang="en-US" altLang="zh-CN" sz="2000" b="1" dirty="0">
                <a:solidFill>
                  <a:srgbClr val="3366FF"/>
                </a:solidFill>
                <a:cs typeface="Times New Roman" panose="02020603050405020304" pitchFamily="18" charset="0"/>
                <a:sym typeface="Symbol" panose="05050102010706020507" pitchFamily="18" charset="2"/>
              </a:rPr>
              <a:t>  (</a:t>
            </a:r>
            <a:r>
              <a:rPr kumimoji="0" lang="en-US" altLang="zh-CN" sz="2000" b="1" dirty="0">
                <a:solidFill>
                  <a:srgbClr val="3366FF"/>
                </a:solidFill>
                <a:cs typeface="Times New Roman" panose="02020603050405020304" pitchFamily="18" charset="0"/>
              </a:rPr>
              <a:t>Q</a:t>
            </a:r>
            <a:r>
              <a:rPr kumimoji="0" lang="en-US" altLang="zh-CN" sz="2000" b="1" dirty="0">
                <a:solidFill>
                  <a:srgbClr val="3366FF"/>
                </a:solidFill>
                <a:cs typeface="Times New Roman" panose="02020603050405020304" pitchFamily="18" charset="0"/>
                <a:sym typeface="Symbol" panose="05050102010706020507" pitchFamily="18" charset="2"/>
              </a:rPr>
              <a:t></a:t>
            </a:r>
            <a:r>
              <a:rPr kumimoji="0" lang="en-US" altLang="zh-CN" sz="2000" b="1" dirty="0">
                <a:solidFill>
                  <a:srgbClr val="3366FF"/>
                </a:solidFill>
                <a:cs typeface="Times New Roman" panose="02020603050405020304" pitchFamily="18" charset="0"/>
              </a:rPr>
              <a:t>R) </a:t>
            </a:r>
            <a:r>
              <a:rPr kumimoji="0" lang="zh-CN" altLang="en-US" sz="2000" b="1" dirty="0">
                <a:solidFill>
                  <a:srgbClr val="3366FF"/>
                </a:solidFill>
                <a:cs typeface="Times New Roman" panose="02020603050405020304" pitchFamily="18" charset="0"/>
              </a:rPr>
              <a:t>互为对偶</a:t>
            </a:r>
            <a:endParaRPr kumimoji="0" lang="en-US" altLang="zh-CN" sz="2000" b="1" dirty="0">
              <a:solidFill>
                <a:srgbClr val="3366FF"/>
              </a:solidFill>
              <a:cs typeface="Times New Roman" panose="02020603050405020304" pitchFamily="18" charset="0"/>
            </a:endParaRPr>
          </a:p>
          <a:p>
            <a:pPr marL="447675" indent="177800" algn="just">
              <a:lnSpc>
                <a:spcPct val="150000"/>
              </a:lnSpc>
              <a:buClr>
                <a:schemeClr val="accent6"/>
              </a:buClr>
            </a:pPr>
            <a:r>
              <a:rPr kumimoji="0" lang="zh-CN" altLang="en-US" sz="2000" dirty="0">
                <a:cs typeface="Times New Roman" panose="02020603050405020304" pitchFamily="18" charset="0"/>
              </a:rPr>
              <a:t>则：</a:t>
            </a:r>
            <a:r>
              <a:rPr kumimoji="0" lang="en-US" altLang="zh-CN" sz="2000" dirty="0">
                <a:cs typeface="Times New Roman" panose="02020603050405020304" pitchFamily="18" charset="0"/>
              </a:rPr>
              <a:t> </a:t>
            </a:r>
            <a:r>
              <a:rPr kumimoji="0" lang="en-US" altLang="zh-CN" sz="2000" dirty="0">
                <a:solidFill>
                  <a:srgbClr val="FF0000"/>
                </a:solidFill>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rPr>
              <a:t>P</a:t>
            </a:r>
            <a:r>
              <a:rPr kumimoji="0" lang="en-US" altLang="zh-CN" sz="2000" dirty="0">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rPr>
              <a:t>Q</a:t>
            </a:r>
            <a:r>
              <a:rPr kumimoji="0" lang="en-US" altLang="zh-CN" sz="2000" dirty="0">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rPr>
              <a:t>R))  </a:t>
            </a:r>
            <a:r>
              <a:rPr kumimoji="0" lang="zh-CN" altLang="en-US" sz="2000" dirty="0">
                <a:cs typeface="Times New Roman" panose="02020603050405020304" pitchFamily="18" charset="0"/>
              </a:rPr>
              <a:t>与  </a:t>
            </a:r>
            <a:r>
              <a:rPr kumimoji="0" lang="en-US" altLang="zh-CN" sz="2000" dirty="0">
                <a:solidFill>
                  <a:srgbClr val="FF0000"/>
                </a:solidFill>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sym typeface="Symbol" panose="05050102010706020507" pitchFamily="18" charset="2"/>
              </a:rPr>
              <a:t> </a:t>
            </a:r>
            <a:r>
              <a:rPr kumimoji="0" lang="en-US" altLang="zh-CN" sz="2000" dirty="0">
                <a:cs typeface="Times New Roman" panose="02020603050405020304" pitchFamily="18" charset="0"/>
              </a:rPr>
              <a:t>P</a:t>
            </a:r>
            <a:r>
              <a:rPr kumimoji="0" lang="en-US" altLang="zh-CN" sz="2000" dirty="0">
                <a:cs typeface="Times New Roman" panose="02020603050405020304" pitchFamily="18" charset="0"/>
                <a:sym typeface="Symbol" panose="05050102010706020507" pitchFamily="18" charset="2"/>
              </a:rPr>
              <a:t>  (</a:t>
            </a:r>
            <a:r>
              <a:rPr kumimoji="0" lang="en-US" altLang="zh-CN" sz="2000" dirty="0">
                <a:solidFill>
                  <a:srgbClr val="FF0000"/>
                </a:solidFill>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sym typeface="Symbol" panose="05050102010706020507" pitchFamily="18" charset="2"/>
              </a:rPr>
              <a:t> </a:t>
            </a:r>
            <a:r>
              <a:rPr kumimoji="0" lang="en-US" altLang="zh-CN" sz="2000" dirty="0">
                <a:cs typeface="Times New Roman" panose="02020603050405020304" pitchFamily="18" charset="0"/>
              </a:rPr>
              <a:t>Q</a:t>
            </a:r>
            <a:r>
              <a:rPr kumimoji="0" lang="en-US" altLang="zh-CN" sz="2000" dirty="0">
                <a:cs typeface="Times New Roman" panose="02020603050405020304" pitchFamily="18" charset="0"/>
                <a:sym typeface="Symbol" panose="05050102010706020507" pitchFamily="18" charset="2"/>
              </a:rPr>
              <a:t> </a:t>
            </a:r>
            <a:r>
              <a:rPr kumimoji="0" lang="en-US" altLang="zh-CN" sz="2000" dirty="0">
                <a:solidFill>
                  <a:srgbClr val="FF0000"/>
                </a:solidFill>
                <a:cs typeface="Times New Roman" panose="02020603050405020304" pitchFamily="18" charset="0"/>
                <a:sym typeface="Symbol" panose="05050102010706020507" pitchFamily="18" charset="2"/>
              </a:rPr>
              <a:t> </a:t>
            </a:r>
            <a:r>
              <a:rPr kumimoji="0" lang="en-US" altLang="zh-CN" sz="2000" dirty="0">
                <a:cs typeface="Times New Roman" panose="02020603050405020304" pitchFamily="18" charset="0"/>
              </a:rPr>
              <a:t>R) </a:t>
            </a:r>
            <a:r>
              <a:rPr kumimoji="0" lang="zh-CN" altLang="en-US" sz="2000" dirty="0">
                <a:cs typeface="Times New Roman" panose="02020603050405020304" pitchFamily="18" charset="0"/>
              </a:rPr>
              <a:t>是等价的</a:t>
            </a:r>
            <a:endParaRPr kumimoji="0" lang="en-US" altLang="zh-CN" sz="2000" dirty="0">
              <a:cs typeface="Times New Roman" panose="02020603050405020304" pitchFamily="18" charset="0"/>
            </a:endParaRPr>
          </a:p>
          <a:p>
            <a:pPr marL="447675" indent="177800" algn="just">
              <a:lnSpc>
                <a:spcPct val="150000"/>
              </a:lnSpc>
              <a:buClr>
                <a:schemeClr val="accent6"/>
              </a:buClr>
            </a:pPr>
            <a:r>
              <a:rPr kumimoji="0" lang="zh-CN" altLang="en-US" sz="2000" dirty="0">
                <a:cs typeface="Times New Roman" panose="02020603050405020304" pitchFamily="18" charset="0"/>
              </a:rPr>
              <a:t>即：</a:t>
            </a:r>
            <a:r>
              <a:rPr kumimoji="0" lang="en-US" altLang="zh-CN" sz="2000" dirty="0">
                <a:solidFill>
                  <a:srgbClr val="FF0000"/>
                </a:solidFill>
                <a:cs typeface="Times New Roman" panose="02020603050405020304" pitchFamily="18" charset="0"/>
                <a:sym typeface="Symbol" panose="05050102010706020507" pitchFamily="18" charset="2"/>
              </a:rPr>
              <a:t> </a:t>
            </a:r>
            <a:r>
              <a:rPr kumimoji="0" lang="en-US" altLang="zh-CN" sz="2000" dirty="0">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rPr>
              <a:t>P</a:t>
            </a:r>
            <a:r>
              <a:rPr kumimoji="0" lang="en-US" altLang="zh-CN" sz="2000" dirty="0">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rPr>
              <a:t>Q</a:t>
            </a:r>
            <a:r>
              <a:rPr kumimoji="0" lang="en-US" altLang="zh-CN" sz="2000" dirty="0">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rPr>
              <a:t>R))  </a:t>
            </a:r>
            <a:r>
              <a:rPr kumimoji="0" lang="zh-CN" altLang="en-US" sz="2000" dirty="0">
                <a:cs typeface="Times New Roman" panose="02020603050405020304" pitchFamily="18" charset="0"/>
                <a:sym typeface="Symbol" panose="05050102010706020507" pitchFamily="18" charset="2"/>
              </a:rPr>
              <a:t></a:t>
            </a:r>
            <a:r>
              <a:rPr kumimoji="0" lang="zh-CN" altLang="en-US" sz="2000" dirty="0">
                <a:cs typeface="Times New Roman" panose="02020603050405020304" pitchFamily="18" charset="0"/>
              </a:rPr>
              <a:t>  </a:t>
            </a:r>
            <a:r>
              <a:rPr kumimoji="0" lang="en-US" altLang="zh-CN" sz="2000" dirty="0">
                <a:solidFill>
                  <a:srgbClr val="FF0000"/>
                </a:solidFill>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sym typeface="Symbol" panose="05050102010706020507" pitchFamily="18" charset="2"/>
              </a:rPr>
              <a:t> </a:t>
            </a:r>
            <a:r>
              <a:rPr kumimoji="0" lang="en-US" altLang="zh-CN" sz="2000" dirty="0">
                <a:cs typeface="Times New Roman" panose="02020603050405020304" pitchFamily="18" charset="0"/>
              </a:rPr>
              <a:t>P</a:t>
            </a:r>
            <a:r>
              <a:rPr kumimoji="0" lang="en-US" altLang="zh-CN" sz="2000" dirty="0">
                <a:cs typeface="Times New Roman" panose="02020603050405020304" pitchFamily="18" charset="0"/>
                <a:sym typeface="Symbol" panose="05050102010706020507" pitchFamily="18" charset="2"/>
              </a:rPr>
              <a:t>  (</a:t>
            </a:r>
            <a:r>
              <a:rPr kumimoji="0" lang="en-US" altLang="zh-CN" sz="2000" dirty="0">
                <a:solidFill>
                  <a:srgbClr val="FF0000"/>
                </a:solidFill>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sym typeface="Symbol" panose="05050102010706020507" pitchFamily="18" charset="2"/>
              </a:rPr>
              <a:t> </a:t>
            </a:r>
            <a:r>
              <a:rPr kumimoji="0" lang="en-US" altLang="zh-CN" sz="2000" dirty="0">
                <a:cs typeface="Times New Roman" panose="02020603050405020304" pitchFamily="18" charset="0"/>
              </a:rPr>
              <a:t>Q</a:t>
            </a:r>
            <a:r>
              <a:rPr kumimoji="0" lang="en-US" altLang="zh-CN" sz="2000" dirty="0">
                <a:cs typeface="Times New Roman" panose="02020603050405020304" pitchFamily="18" charset="0"/>
                <a:sym typeface="Symbol" panose="05050102010706020507" pitchFamily="18" charset="2"/>
              </a:rPr>
              <a:t> </a:t>
            </a:r>
            <a:r>
              <a:rPr kumimoji="0" lang="en-US" altLang="zh-CN" sz="2000" dirty="0">
                <a:solidFill>
                  <a:srgbClr val="FF0000"/>
                </a:solidFill>
                <a:cs typeface="Times New Roman" panose="02020603050405020304" pitchFamily="18" charset="0"/>
                <a:sym typeface="Symbol" panose="05050102010706020507" pitchFamily="18" charset="2"/>
              </a:rPr>
              <a:t> </a:t>
            </a:r>
            <a:r>
              <a:rPr kumimoji="0" lang="en-US" altLang="zh-CN" sz="2000" dirty="0">
                <a:cs typeface="Times New Roman" panose="02020603050405020304" pitchFamily="18" charset="0"/>
              </a:rPr>
              <a:t>R) </a:t>
            </a:r>
          </a:p>
          <a:p>
            <a:pPr marL="447675" indent="-447675" algn="just">
              <a:lnSpc>
                <a:spcPct val="150000"/>
              </a:lnSpc>
              <a:buClr>
                <a:schemeClr val="accent6"/>
              </a:buClr>
            </a:pPr>
            <a:r>
              <a:rPr kumimoji="0" lang="zh-CN" altLang="en-US" sz="2000" dirty="0">
                <a:cs typeface="Times New Roman" panose="02020603050405020304" pitchFamily="18" charset="0"/>
              </a:rPr>
              <a:t>再如</a:t>
            </a:r>
            <a:r>
              <a:rPr kumimoji="0" lang="en-US" altLang="zh-CN" sz="2000" dirty="0">
                <a:cs typeface="Times New Roman" panose="02020603050405020304" pitchFamily="18" charset="0"/>
              </a:rPr>
              <a:t>:  </a:t>
            </a:r>
            <a:r>
              <a:rPr kumimoji="0" lang="en-US" altLang="zh-CN" sz="2000" b="1" dirty="0">
                <a:solidFill>
                  <a:srgbClr val="3366FF"/>
                </a:solidFill>
                <a:cs typeface="Times New Roman" panose="02020603050405020304" pitchFamily="18" charset="0"/>
              </a:rPr>
              <a:t>P</a:t>
            </a:r>
            <a:r>
              <a:rPr kumimoji="0" lang="en-US" altLang="zh-CN" sz="2000" b="1" dirty="0">
                <a:solidFill>
                  <a:srgbClr val="3366FF"/>
                </a:solidFill>
                <a:cs typeface="Times New Roman" panose="02020603050405020304" pitchFamily="18" charset="0"/>
                <a:sym typeface="Symbol" panose="05050102010706020507" pitchFamily="18" charset="2"/>
              </a:rPr>
              <a:t>↓</a:t>
            </a:r>
            <a:r>
              <a:rPr kumimoji="0" lang="en-US" altLang="zh-CN" sz="2000" b="1" dirty="0">
                <a:solidFill>
                  <a:srgbClr val="3366FF"/>
                </a:solidFill>
                <a:cs typeface="Times New Roman" panose="02020603050405020304" pitchFamily="18" charset="0"/>
              </a:rPr>
              <a:t>Q </a:t>
            </a:r>
            <a:r>
              <a:rPr kumimoji="0" lang="zh-CN" altLang="en-US" sz="2000" b="1" dirty="0">
                <a:solidFill>
                  <a:srgbClr val="3366FF"/>
                </a:solidFill>
                <a:cs typeface="Times New Roman" panose="02020603050405020304" pitchFamily="18" charset="0"/>
              </a:rPr>
              <a:t>与 </a:t>
            </a:r>
            <a:r>
              <a:rPr kumimoji="0" lang="en-US" altLang="zh-CN" sz="2000" b="1" dirty="0">
                <a:solidFill>
                  <a:srgbClr val="3366FF"/>
                </a:solidFill>
                <a:cs typeface="Times New Roman" panose="02020603050405020304" pitchFamily="18" charset="0"/>
              </a:rPr>
              <a:t>P</a:t>
            </a:r>
            <a:r>
              <a:rPr kumimoji="0" lang="en-US" altLang="zh-CN" sz="2000" b="1" dirty="0">
                <a:solidFill>
                  <a:srgbClr val="3366FF"/>
                </a:solidFill>
                <a:cs typeface="Times New Roman" panose="02020603050405020304" pitchFamily="18" charset="0"/>
                <a:sym typeface="Symbol" panose="05050102010706020507" pitchFamily="18" charset="2"/>
              </a:rPr>
              <a:t>↑</a:t>
            </a:r>
            <a:r>
              <a:rPr kumimoji="0" lang="en-US" altLang="zh-CN" sz="2000" b="1" dirty="0">
                <a:solidFill>
                  <a:srgbClr val="3366FF"/>
                </a:solidFill>
                <a:cs typeface="Times New Roman" panose="02020603050405020304" pitchFamily="18" charset="0"/>
              </a:rPr>
              <a:t>Q </a:t>
            </a:r>
            <a:r>
              <a:rPr kumimoji="0" lang="zh-CN" altLang="en-US" sz="2000" b="1" dirty="0">
                <a:solidFill>
                  <a:srgbClr val="3366FF"/>
                </a:solidFill>
                <a:cs typeface="Times New Roman" panose="02020603050405020304" pitchFamily="18" charset="0"/>
              </a:rPr>
              <a:t> 互为对偶</a:t>
            </a:r>
            <a:endParaRPr kumimoji="0" lang="en-US" altLang="zh-CN" sz="2000" b="1" dirty="0">
              <a:solidFill>
                <a:srgbClr val="3366FF"/>
              </a:solidFill>
              <a:cs typeface="Times New Roman" panose="02020603050405020304" pitchFamily="18" charset="0"/>
            </a:endParaRPr>
          </a:p>
          <a:p>
            <a:pPr marL="447675" indent="177800" algn="just">
              <a:lnSpc>
                <a:spcPct val="150000"/>
              </a:lnSpc>
              <a:buClr>
                <a:schemeClr val="accent6"/>
              </a:buClr>
            </a:pPr>
            <a:r>
              <a:rPr kumimoji="0" lang="zh-CN" altLang="en-US" sz="2000" dirty="0">
                <a:cs typeface="Times New Roman" panose="02020603050405020304" pitchFamily="18" charset="0"/>
              </a:rPr>
              <a:t>则：</a:t>
            </a:r>
            <a:r>
              <a:rPr kumimoji="0" lang="en-US" altLang="zh-CN" sz="2000" dirty="0">
                <a:cs typeface="Times New Roman" panose="02020603050405020304" pitchFamily="18" charset="0"/>
              </a:rPr>
              <a:t> </a:t>
            </a:r>
            <a:r>
              <a:rPr kumimoji="0" lang="en-US" altLang="zh-CN" sz="2000" dirty="0">
                <a:solidFill>
                  <a:srgbClr val="FF0000"/>
                </a:solidFill>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rPr>
              <a:t>P</a:t>
            </a:r>
            <a:r>
              <a:rPr kumimoji="0" lang="en-US" altLang="zh-CN" sz="2000" dirty="0">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rPr>
              <a:t>Q )  </a:t>
            </a:r>
            <a:r>
              <a:rPr kumimoji="0" lang="zh-CN" altLang="en-US" sz="2000" dirty="0">
                <a:cs typeface="Times New Roman" panose="02020603050405020304" pitchFamily="18" charset="0"/>
              </a:rPr>
              <a:t>与  </a:t>
            </a:r>
            <a:r>
              <a:rPr kumimoji="0" lang="en-US" altLang="zh-CN" sz="2000" dirty="0">
                <a:solidFill>
                  <a:srgbClr val="FF0000"/>
                </a:solidFill>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sym typeface="Symbol" panose="05050102010706020507" pitchFamily="18" charset="2"/>
              </a:rPr>
              <a:t> </a:t>
            </a:r>
            <a:r>
              <a:rPr kumimoji="0" lang="en-US" altLang="zh-CN" sz="2000" dirty="0">
                <a:cs typeface="Times New Roman" panose="02020603050405020304" pitchFamily="18" charset="0"/>
              </a:rPr>
              <a:t>P</a:t>
            </a:r>
            <a:r>
              <a:rPr kumimoji="0" lang="en-US" altLang="zh-CN" sz="2000" dirty="0">
                <a:cs typeface="Times New Roman" panose="02020603050405020304" pitchFamily="18" charset="0"/>
                <a:sym typeface="Symbol" panose="05050102010706020507" pitchFamily="18" charset="2"/>
              </a:rPr>
              <a:t> </a:t>
            </a:r>
            <a:r>
              <a:rPr kumimoji="0" lang="en-US" altLang="zh-CN" sz="2000" dirty="0">
                <a:latin typeface="Arial" panose="020B0604020202020204" pitchFamily="34" charset="0"/>
                <a:cs typeface="Arial" panose="020B0604020202020204" pitchFamily="34" charset="0"/>
                <a:sym typeface="Symbol" panose="05050102010706020507" pitchFamily="18" charset="2"/>
              </a:rPr>
              <a:t>↑</a:t>
            </a:r>
            <a:r>
              <a:rPr kumimoji="0" lang="en-US" altLang="zh-CN" sz="2000" dirty="0">
                <a:cs typeface="Times New Roman" panose="02020603050405020304" pitchFamily="18" charset="0"/>
              </a:rPr>
              <a:t> </a:t>
            </a:r>
            <a:r>
              <a:rPr kumimoji="0" lang="en-US" altLang="zh-CN" sz="2000" dirty="0">
                <a:solidFill>
                  <a:srgbClr val="FF0000"/>
                </a:solidFill>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sym typeface="Symbol" panose="05050102010706020507" pitchFamily="18" charset="2"/>
              </a:rPr>
              <a:t> </a:t>
            </a:r>
            <a:r>
              <a:rPr kumimoji="0" lang="en-US" altLang="zh-CN" sz="2000" dirty="0">
                <a:cs typeface="Times New Roman" panose="02020603050405020304" pitchFamily="18" charset="0"/>
              </a:rPr>
              <a:t>Q </a:t>
            </a:r>
            <a:r>
              <a:rPr kumimoji="0" lang="zh-CN" altLang="en-US" sz="2000" dirty="0">
                <a:cs typeface="Times New Roman" panose="02020603050405020304" pitchFamily="18" charset="0"/>
              </a:rPr>
              <a:t>是等价的</a:t>
            </a:r>
            <a:endParaRPr kumimoji="0" lang="en-US" altLang="zh-CN" sz="2000" dirty="0">
              <a:cs typeface="Times New Roman" panose="02020603050405020304" pitchFamily="18" charset="0"/>
            </a:endParaRPr>
          </a:p>
          <a:p>
            <a:pPr marL="447675" indent="177800" algn="just">
              <a:lnSpc>
                <a:spcPct val="150000"/>
              </a:lnSpc>
              <a:buClr>
                <a:schemeClr val="accent6"/>
              </a:buClr>
            </a:pPr>
            <a:r>
              <a:rPr kumimoji="0" lang="zh-CN" altLang="en-US" sz="2000" dirty="0">
                <a:cs typeface="Times New Roman" panose="02020603050405020304" pitchFamily="18" charset="0"/>
              </a:rPr>
              <a:t>即：</a:t>
            </a:r>
            <a:r>
              <a:rPr kumimoji="0" lang="en-US" altLang="zh-CN" sz="2000" dirty="0">
                <a:solidFill>
                  <a:srgbClr val="FF0000"/>
                </a:solidFill>
                <a:cs typeface="Times New Roman" panose="02020603050405020304" pitchFamily="18" charset="0"/>
                <a:sym typeface="Symbol" panose="05050102010706020507" pitchFamily="18" charset="2"/>
              </a:rPr>
              <a:t> </a:t>
            </a:r>
            <a:r>
              <a:rPr kumimoji="0" lang="en-US" altLang="zh-CN" sz="2000" dirty="0">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rPr>
              <a:t>P</a:t>
            </a:r>
            <a:r>
              <a:rPr kumimoji="0" lang="en-US" altLang="zh-CN" sz="2000" dirty="0">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rPr>
              <a:t>Q ) </a:t>
            </a:r>
            <a:r>
              <a:rPr kumimoji="0" lang="zh-CN" altLang="en-US" sz="2000" dirty="0">
                <a:cs typeface="Times New Roman" panose="02020603050405020304" pitchFamily="18" charset="0"/>
                <a:sym typeface="Symbol" panose="05050102010706020507" pitchFamily="18" charset="2"/>
              </a:rPr>
              <a:t></a:t>
            </a:r>
            <a:r>
              <a:rPr kumimoji="0" lang="zh-CN" altLang="en-US" sz="2000" dirty="0">
                <a:cs typeface="Times New Roman" panose="02020603050405020304" pitchFamily="18" charset="0"/>
              </a:rPr>
              <a:t>  </a:t>
            </a:r>
            <a:r>
              <a:rPr kumimoji="0" lang="en-US" altLang="zh-CN" sz="2000" dirty="0">
                <a:solidFill>
                  <a:srgbClr val="FF0000"/>
                </a:solidFill>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sym typeface="Symbol" panose="05050102010706020507" pitchFamily="18" charset="2"/>
              </a:rPr>
              <a:t> </a:t>
            </a:r>
            <a:r>
              <a:rPr kumimoji="0" lang="en-US" altLang="zh-CN" sz="2000" dirty="0">
                <a:cs typeface="Times New Roman" panose="02020603050405020304" pitchFamily="18" charset="0"/>
              </a:rPr>
              <a:t>P</a:t>
            </a:r>
            <a:r>
              <a:rPr kumimoji="0" lang="en-US" altLang="zh-CN" sz="2000" dirty="0">
                <a:cs typeface="Times New Roman" panose="02020603050405020304" pitchFamily="18" charset="0"/>
                <a:sym typeface="Symbol" panose="05050102010706020507" pitchFamily="18" charset="2"/>
              </a:rPr>
              <a:t> </a:t>
            </a:r>
            <a:r>
              <a:rPr kumimoji="0" lang="en-US" altLang="zh-CN" sz="2000" dirty="0">
                <a:latin typeface="Arial" panose="020B0604020202020204" pitchFamily="34" charset="0"/>
                <a:cs typeface="Arial" panose="020B0604020202020204" pitchFamily="34" charset="0"/>
                <a:sym typeface="Symbol" panose="05050102010706020507" pitchFamily="18" charset="2"/>
              </a:rPr>
              <a:t>↑</a:t>
            </a:r>
            <a:r>
              <a:rPr kumimoji="0" lang="en-US" altLang="zh-CN" sz="2000" dirty="0">
                <a:cs typeface="Times New Roman" panose="02020603050405020304" pitchFamily="18" charset="0"/>
              </a:rPr>
              <a:t> </a:t>
            </a:r>
            <a:r>
              <a:rPr kumimoji="0" lang="en-US" altLang="zh-CN" sz="2000" dirty="0">
                <a:solidFill>
                  <a:srgbClr val="FF0000"/>
                </a:solidFill>
                <a:cs typeface="Times New Roman" panose="02020603050405020304" pitchFamily="18" charset="0"/>
                <a:sym typeface="Symbol" panose="05050102010706020507" pitchFamily="18" charset="2"/>
              </a:rPr>
              <a:t></a:t>
            </a:r>
            <a:r>
              <a:rPr kumimoji="0" lang="en-US" altLang="zh-CN" sz="2000" dirty="0">
                <a:cs typeface="Times New Roman" panose="02020603050405020304" pitchFamily="18" charset="0"/>
                <a:sym typeface="Symbol" panose="05050102010706020507" pitchFamily="18" charset="2"/>
              </a:rPr>
              <a:t> </a:t>
            </a:r>
            <a:r>
              <a:rPr kumimoji="0" lang="en-US" altLang="zh-CN" sz="2000" dirty="0">
                <a:cs typeface="Times New Roman" panose="02020603050405020304" pitchFamily="18" charset="0"/>
              </a:rPr>
              <a:t>Q</a:t>
            </a:r>
          </a:p>
          <a:p>
            <a:pPr marL="447675" indent="177800" algn="just">
              <a:lnSpc>
                <a:spcPct val="150000"/>
              </a:lnSpc>
              <a:buClr>
                <a:schemeClr val="accent6"/>
              </a:buClr>
            </a:pPr>
            <a:r>
              <a:rPr kumimoji="0" lang="zh-CN" altLang="en-US" sz="2000" dirty="0">
                <a:cs typeface="Times New Roman" panose="02020603050405020304" pitchFamily="18" charset="0"/>
                <a:sym typeface="Symbol" panose="05050102010706020507" pitchFamily="18" charset="2"/>
              </a:rPr>
              <a:t>因为：    </a:t>
            </a:r>
            <a:endParaRPr kumimoji="0" lang="en-US" altLang="zh-CN" sz="2000" dirty="0">
              <a:cs typeface="Times New Roman" panose="02020603050405020304" pitchFamily="18" charset="0"/>
              <a:sym typeface="Symbol" panose="05050102010706020507" pitchFamily="18" charset="2"/>
            </a:endParaRPr>
          </a:p>
        </p:txBody>
      </p:sp>
      <p:sp>
        <p:nvSpPr>
          <p:cNvPr id="4" name="矩形 3"/>
          <p:cNvSpPr/>
          <p:nvPr/>
        </p:nvSpPr>
        <p:spPr>
          <a:xfrm>
            <a:off x="5139559" y="3476377"/>
            <a:ext cx="3251201" cy="1938992"/>
          </a:xfrm>
          <a:prstGeom prst="rect">
            <a:avLst/>
          </a:prstGeom>
          <a:solidFill>
            <a:srgbClr val="FF7F3F"/>
          </a:solidFill>
        </p:spPr>
        <p:txBody>
          <a:bodyPr wrap="square">
            <a:spAutoFit/>
          </a:bodyPr>
          <a:lstStyle/>
          <a:p>
            <a:pPr algn="just">
              <a:lnSpc>
                <a:spcPct val="150000"/>
              </a:lnSpc>
              <a:buClr>
                <a:schemeClr val="accent6"/>
              </a:buClr>
            </a:pPr>
            <a:r>
              <a:rPr lang="en-US" altLang="zh-CN" sz="2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 </a:t>
            </a:r>
            <a:r>
              <a:rPr lang="en-US" altLang="zh-CN" sz="2000" dirty="0">
                <a:latin typeface="Times New Roman" panose="02020603050405020304" pitchFamily="18" charset="0"/>
                <a:cs typeface="Times New Roman" panose="02020603050405020304" pitchFamily="18" charset="0"/>
              </a:rPr>
              <a:t>P</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cs typeface="Times New Roman" panose="02020603050405020304" pitchFamily="18" charset="0"/>
              </a:rPr>
              <a:t>Q</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 </a:t>
            </a:r>
            <a:endParaRPr lang="en-US" altLang="zh-CN" sz="2000" dirty="0">
              <a:latin typeface="Times New Roman" panose="02020603050405020304" pitchFamily="18" charset="0"/>
              <a:cs typeface="Times New Roman" panose="02020603050405020304" pitchFamily="18" charset="0"/>
              <a:sym typeface="Symbol" panose="05050102010706020507" pitchFamily="18" charset="2"/>
            </a:endParaRPr>
          </a:p>
          <a:p>
            <a:pPr algn="just">
              <a:lnSpc>
                <a:spcPct val="150000"/>
              </a:lnSpc>
              <a:buClr>
                <a:schemeClr val="accent6"/>
              </a:buClr>
            </a:pP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cs typeface="Times New Roman" panose="02020603050405020304" pitchFamily="18" charset="0"/>
              </a:rPr>
              <a:t>P</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rPr>
              <a:t>Q</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lnSpc>
                <a:spcPct val="150000"/>
              </a:lnSpc>
              <a:buClr>
                <a:schemeClr val="accent6"/>
              </a:buClr>
            </a:pP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cs typeface="Times New Roman" panose="02020603050405020304" pitchFamily="18" charset="0"/>
              </a:rPr>
              <a:t>P</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 </a:t>
            </a:r>
            <a:r>
              <a:rPr lang="en-US" altLang="zh-CN" sz="2000" dirty="0">
                <a:latin typeface="Times New Roman" panose="02020603050405020304" pitchFamily="18" charset="0"/>
                <a:cs typeface="Times New Roman" panose="02020603050405020304" pitchFamily="18" charset="0"/>
              </a:rPr>
              <a:t>Q</a:t>
            </a:r>
          </a:p>
          <a:p>
            <a:pPr algn="just">
              <a:lnSpc>
                <a:spcPct val="150000"/>
              </a:lnSpc>
              <a:buClr>
                <a:schemeClr val="accent6"/>
              </a:buClr>
            </a:pP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cs typeface="Times New Roman" panose="02020603050405020304" pitchFamily="18" charset="0"/>
              </a:rPr>
              <a:t>P</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 </a:t>
            </a:r>
            <a:r>
              <a:rPr lang="en-US" altLang="zh-CN" sz="2000" dirty="0">
                <a:latin typeface="Times New Roman" panose="02020603050405020304" pitchFamily="18" charset="0"/>
                <a:cs typeface="Times New Roman" panose="02020603050405020304" pitchFamily="18" charset="0"/>
              </a:rPr>
              <a:t>Q </a:t>
            </a:r>
            <a:endParaRPr lang="en-US" altLang="zh-CN" sz="2000" b="1" dirty="0">
              <a:solidFill>
                <a:srgbClr val="3366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919818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96</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223035" y="777907"/>
            <a:ext cx="9389888" cy="2400657"/>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gn="just">
              <a:lnSpc>
                <a:spcPct val="150000"/>
              </a:lnSpc>
              <a:buClr>
                <a:schemeClr val="accent6"/>
              </a:buClr>
            </a:pPr>
            <a:r>
              <a:rPr lang="en-US" altLang="zh-CN" sz="2000" dirty="0">
                <a:ea typeface="黑体" panose="02010609060101010101" pitchFamily="49" charset="-122"/>
                <a:cs typeface="Times New Roman" panose="02020603050405020304" pitchFamily="18" charset="0"/>
                <a:sym typeface="Symbol" panose="05050102010706020507" pitchFamily="18" charset="2"/>
              </a:rPr>
              <a:t>【</a:t>
            </a:r>
            <a:r>
              <a:rPr lang="zh-CN" altLang="en-US" sz="2000" dirty="0">
                <a:ea typeface="黑体" panose="02010609060101010101" pitchFamily="49" charset="-122"/>
                <a:cs typeface="Times New Roman" panose="02020603050405020304" pitchFamily="18" charset="0"/>
                <a:sym typeface="Symbol" panose="05050102010706020507" pitchFamily="18" charset="2"/>
              </a:rPr>
              <a:t>定理</a:t>
            </a:r>
            <a:r>
              <a:rPr lang="en-US" altLang="zh-CN" sz="2000" dirty="0">
                <a:ea typeface="黑体" panose="02010609060101010101" pitchFamily="49" charset="-122"/>
                <a:cs typeface="Times New Roman" panose="02020603050405020304" pitchFamily="18" charset="0"/>
                <a:sym typeface="Symbol" panose="05050102010706020507" pitchFamily="18" charset="2"/>
              </a:rPr>
              <a:t>1-7.2</a:t>
            </a:r>
            <a:r>
              <a:rPr lang="en-US" altLang="zh-CN" sz="2000">
                <a:ea typeface="黑体" panose="02010609060101010101" pitchFamily="49" charset="-122"/>
                <a:cs typeface="Times New Roman" panose="02020603050405020304" pitchFamily="18" charset="0"/>
                <a:sym typeface="Symbol" panose="05050102010706020507" pitchFamily="18" charset="2"/>
              </a:rPr>
              <a:t>】</a:t>
            </a:r>
            <a:r>
              <a:rPr lang="zh-CN" altLang="en-US" sz="2000">
                <a:ea typeface="+mn-ea"/>
                <a:cs typeface="Times New Roman" panose="02020603050405020304" pitchFamily="18" charset="0"/>
                <a:sym typeface="Symbol" panose="05050102010706020507" pitchFamily="18" charset="2"/>
              </a:rPr>
              <a:t>设</a:t>
            </a:r>
            <a:r>
              <a:rPr lang="en-US" altLang="zh-CN" sz="2000">
                <a:ea typeface="+mn-ea"/>
                <a:cs typeface="Times New Roman" panose="02020603050405020304" pitchFamily="18" charset="0"/>
                <a:sym typeface="Symbol" panose="05050102010706020507" pitchFamily="18" charset="2"/>
              </a:rPr>
              <a:t>A*</a:t>
            </a:r>
            <a:r>
              <a:rPr lang="zh-CN" altLang="en-US" sz="2000" dirty="0">
                <a:ea typeface="+mn-ea"/>
                <a:cs typeface="Times New Roman" panose="02020603050405020304" pitchFamily="18" charset="0"/>
                <a:sym typeface="Symbol" panose="05050102010706020507" pitchFamily="18" charset="2"/>
              </a:rPr>
              <a:t>、</a:t>
            </a:r>
            <a:r>
              <a:rPr lang="en-US" altLang="zh-CN" sz="2000" dirty="0">
                <a:ea typeface="+mn-ea"/>
                <a:cs typeface="Times New Roman" panose="02020603050405020304" pitchFamily="18" charset="0"/>
                <a:sym typeface="Symbol" panose="05050102010706020507" pitchFamily="18" charset="2"/>
              </a:rPr>
              <a:t>B*</a:t>
            </a:r>
            <a:r>
              <a:rPr lang="zh-CN" altLang="en-US" sz="2000" dirty="0">
                <a:ea typeface="+mn-ea"/>
                <a:cs typeface="Times New Roman" panose="02020603050405020304" pitchFamily="18" charset="0"/>
                <a:sym typeface="Symbol" panose="05050102010706020507" pitchFamily="18" charset="2"/>
              </a:rPr>
              <a:t>分别为命题</a:t>
            </a:r>
            <a:r>
              <a:rPr lang="zh-CN" altLang="en-US" sz="2000">
                <a:ea typeface="+mn-ea"/>
                <a:cs typeface="Times New Roman" panose="02020603050405020304" pitchFamily="18" charset="0"/>
                <a:sym typeface="Symbol" panose="05050102010706020507" pitchFamily="18" charset="2"/>
              </a:rPr>
              <a:t>公式 </a:t>
            </a:r>
            <a:r>
              <a:rPr lang="en-US" altLang="zh-CN" sz="2000">
                <a:ea typeface="+mn-ea"/>
                <a:cs typeface="Times New Roman" panose="02020603050405020304" pitchFamily="18" charset="0"/>
                <a:sym typeface="Symbol" panose="05050102010706020507" pitchFamily="18" charset="2"/>
              </a:rPr>
              <a:t>A</a:t>
            </a:r>
            <a:r>
              <a:rPr lang="zh-CN" altLang="en-US" sz="2000">
                <a:ea typeface="+mn-ea"/>
                <a:cs typeface="Times New Roman" panose="02020603050405020304" pitchFamily="18" charset="0"/>
                <a:sym typeface="Symbol" panose="05050102010706020507" pitchFamily="18" charset="2"/>
              </a:rPr>
              <a:t>、</a:t>
            </a:r>
            <a:r>
              <a:rPr lang="en-US" altLang="zh-CN" sz="2000" dirty="0">
                <a:ea typeface="+mn-ea"/>
                <a:cs typeface="Times New Roman" panose="02020603050405020304" pitchFamily="18" charset="0"/>
                <a:sym typeface="Symbol" panose="05050102010706020507" pitchFamily="18" charset="2"/>
              </a:rPr>
              <a:t>B</a:t>
            </a:r>
            <a:r>
              <a:rPr lang="zh-CN" altLang="en-US" sz="2000" dirty="0">
                <a:ea typeface="+mn-ea"/>
                <a:cs typeface="Times New Roman" panose="02020603050405020304" pitchFamily="18" charset="0"/>
                <a:sym typeface="Symbol" panose="05050102010706020507" pitchFamily="18" charset="2"/>
              </a:rPr>
              <a:t>的对偶式，</a:t>
            </a:r>
            <a:endParaRPr lang="en-US" altLang="zh-CN" sz="2000" dirty="0">
              <a:ea typeface="+mn-ea"/>
              <a:cs typeface="Times New Roman" panose="02020603050405020304" pitchFamily="18" charset="0"/>
              <a:sym typeface="Symbol" panose="05050102010706020507" pitchFamily="18" charset="2"/>
            </a:endParaRPr>
          </a:p>
          <a:p>
            <a:pPr indent="1524000" algn="just">
              <a:lnSpc>
                <a:spcPct val="150000"/>
              </a:lnSpc>
              <a:buClr>
                <a:schemeClr val="accent6"/>
              </a:buClr>
            </a:pPr>
            <a:r>
              <a:rPr lang="zh-CN" altLang="en-US" sz="2000">
                <a:cs typeface="Times New Roman" panose="02020603050405020304" pitchFamily="18" charset="0"/>
                <a:sym typeface="Symbol" panose="05050102010706020507" pitchFamily="18" charset="2"/>
              </a:rPr>
              <a:t>如果 </a:t>
            </a:r>
            <a:r>
              <a:rPr lang="en-US" altLang="zh-CN" sz="2000">
                <a:cs typeface="Times New Roman" panose="02020603050405020304" pitchFamily="18" charset="0"/>
                <a:sym typeface="Symbol" panose="05050102010706020507" pitchFamily="18" charset="2"/>
              </a:rPr>
              <a:t>A</a:t>
            </a:r>
            <a:r>
              <a:rPr lang="en-US" altLang="zh-CN" sz="2000" dirty="0">
                <a:cs typeface="Times New Roman" panose="02020603050405020304" pitchFamily="18" charset="0"/>
                <a:sym typeface="Symbol" panose="05050102010706020507" pitchFamily="18" charset="2"/>
              </a:rPr>
              <a:t>B </a:t>
            </a:r>
            <a:r>
              <a:rPr lang="zh-CN" altLang="en-US" sz="2000" dirty="0">
                <a:cs typeface="Times New Roman" panose="02020603050405020304" pitchFamily="18" charset="0"/>
                <a:sym typeface="Symbol" panose="05050102010706020507" pitchFamily="18" charset="2"/>
              </a:rPr>
              <a:t>，</a:t>
            </a:r>
            <a:r>
              <a:rPr lang="zh-CN" altLang="en-US" sz="2000">
                <a:cs typeface="Times New Roman" panose="02020603050405020304" pitchFamily="18" charset="0"/>
                <a:sym typeface="Symbol" panose="05050102010706020507" pitchFamily="18" charset="2"/>
              </a:rPr>
              <a:t>则 </a:t>
            </a:r>
            <a:r>
              <a:rPr lang="en-US" altLang="zh-CN" sz="2000">
                <a:cs typeface="Times New Roman" panose="02020603050405020304" pitchFamily="18" charset="0"/>
                <a:sym typeface="Symbol" panose="05050102010706020507" pitchFamily="18" charset="2"/>
              </a:rPr>
              <a:t> A* </a:t>
            </a:r>
            <a:r>
              <a:rPr lang="en-US" altLang="zh-CN" sz="2000" dirty="0">
                <a:cs typeface="Times New Roman" panose="02020603050405020304" pitchFamily="18" charset="0"/>
                <a:sym typeface="Symbol" panose="05050102010706020507" pitchFamily="18" charset="2"/>
              </a:rPr>
              <a:t>B*</a:t>
            </a:r>
            <a:r>
              <a:rPr lang="zh-CN" altLang="en-US" sz="2000" dirty="0">
                <a:cs typeface="Times New Roman" panose="02020603050405020304" pitchFamily="18" charset="0"/>
                <a:sym typeface="Symbol" panose="05050102010706020507" pitchFamily="18" charset="2"/>
              </a:rPr>
              <a:t>。</a:t>
            </a:r>
            <a:endParaRPr lang="en-US" altLang="zh-CN" sz="2000" dirty="0">
              <a:cs typeface="Times New Roman" panose="02020603050405020304" pitchFamily="18" charset="0"/>
              <a:sym typeface="Symbol" panose="05050102010706020507" pitchFamily="18" charset="2"/>
            </a:endParaRPr>
          </a:p>
          <a:p>
            <a:pPr algn="just">
              <a:lnSpc>
                <a:spcPct val="150000"/>
              </a:lnSpc>
              <a:buClr>
                <a:schemeClr val="accent6"/>
              </a:buClr>
            </a:pPr>
            <a:r>
              <a:rPr lang="zh-CN" altLang="en-US" sz="2000" dirty="0">
                <a:cs typeface="Times New Roman" panose="02020603050405020304" pitchFamily="18" charset="0"/>
                <a:sym typeface="Symbol" panose="05050102010706020507" pitchFamily="18" charset="2"/>
              </a:rPr>
              <a:t>    </a:t>
            </a:r>
            <a:endParaRPr lang="en-US" altLang="zh-CN" sz="2000" dirty="0">
              <a:cs typeface="Times New Roman" panose="02020603050405020304" pitchFamily="18" charset="0"/>
              <a:sym typeface="Symbol" panose="05050102010706020507" pitchFamily="18" charset="2"/>
            </a:endParaRPr>
          </a:p>
          <a:p>
            <a:pPr algn="just">
              <a:lnSpc>
                <a:spcPct val="150000"/>
              </a:lnSpc>
              <a:buClr>
                <a:schemeClr val="accent6"/>
              </a:buClr>
            </a:pPr>
            <a:r>
              <a:rPr lang="en-US" altLang="zh-CN" sz="2000" dirty="0">
                <a:cs typeface="Times New Roman" panose="02020603050405020304" pitchFamily="18" charset="0"/>
                <a:sym typeface="Symbol" panose="05050102010706020507" pitchFamily="18" charset="2"/>
              </a:rPr>
              <a:t>    </a:t>
            </a:r>
            <a:r>
              <a:rPr lang="zh-CN" altLang="en-US" sz="2000" dirty="0">
                <a:cs typeface="Times New Roman" panose="02020603050405020304" pitchFamily="18" charset="0"/>
                <a:sym typeface="Symbol" panose="05050102010706020507" pitchFamily="18" charset="2"/>
              </a:rPr>
              <a:t>由于 </a:t>
            </a:r>
            <a:r>
              <a:rPr lang="en-US" altLang="zh-CN" sz="2000" dirty="0">
                <a:cs typeface="Times New Roman" panose="02020603050405020304" pitchFamily="18" charset="0"/>
                <a:sym typeface="Symbol" panose="05050102010706020507" pitchFamily="18" charset="2"/>
              </a:rPr>
              <a:t>P</a:t>
            </a:r>
            <a:r>
              <a:rPr lang="en-US" altLang="zh-CN" sz="2000" dirty="0">
                <a:latin typeface="宋体" panose="02010600030101010101" pitchFamily="2" charset="-122"/>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Q  P Q  P (QQ) </a:t>
            </a:r>
          </a:p>
          <a:p>
            <a:pPr algn="just">
              <a:lnSpc>
                <a:spcPct val="150000"/>
              </a:lnSpc>
              <a:buClr>
                <a:schemeClr val="accent6"/>
              </a:buClr>
            </a:pPr>
            <a:r>
              <a:rPr lang="zh-CN" altLang="en-US" sz="2000" dirty="0">
                <a:cs typeface="Times New Roman" panose="02020603050405020304" pitchFamily="18" charset="0"/>
                <a:sym typeface="Symbol" panose="05050102010706020507" pitchFamily="18" charset="2"/>
              </a:rPr>
              <a:t>    所以，一个命题公式可以有多种等价表示形式。</a:t>
            </a:r>
            <a:endParaRPr lang="en-US" altLang="zh-CN" sz="2000" dirty="0">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399764622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97</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233201" y="1349725"/>
            <a:ext cx="9121814" cy="3785652"/>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gn="just">
              <a:lnSpc>
                <a:spcPct val="150000"/>
              </a:lnSpc>
              <a:buClr>
                <a:schemeClr val="accent6"/>
              </a:buClr>
            </a:pPr>
            <a:r>
              <a:rPr lang="en-US" altLang="zh-CN" sz="2000" dirty="0">
                <a:ea typeface="黑体" panose="02010609060101010101" pitchFamily="49" charset="-122"/>
                <a:cs typeface="Times New Roman" panose="02020603050405020304" pitchFamily="18" charset="0"/>
                <a:sym typeface="Symbol" panose="05050102010706020507" pitchFamily="18" charset="2"/>
              </a:rPr>
              <a:t>【</a:t>
            </a:r>
            <a:r>
              <a:rPr lang="zh-CN" altLang="en-US" sz="2000" dirty="0">
                <a:ea typeface="黑体" panose="02010609060101010101" pitchFamily="49" charset="-122"/>
                <a:cs typeface="Times New Roman" panose="02020603050405020304" pitchFamily="18" charset="0"/>
                <a:sym typeface="Symbol" panose="05050102010706020507" pitchFamily="18" charset="2"/>
              </a:rPr>
              <a:t>定义</a:t>
            </a:r>
            <a:r>
              <a:rPr lang="en-US" altLang="zh-CN" sz="2000" dirty="0">
                <a:ea typeface="黑体" panose="02010609060101010101" pitchFamily="49" charset="-122"/>
                <a:cs typeface="Times New Roman" panose="02020603050405020304" pitchFamily="18" charset="0"/>
                <a:sym typeface="Symbol" panose="05050102010706020507" pitchFamily="18" charset="2"/>
              </a:rPr>
              <a:t>1-7.2】</a:t>
            </a:r>
            <a:r>
              <a:rPr lang="zh-CN" altLang="zh-CN" sz="2000" dirty="0">
                <a:cs typeface="Times New Roman" panose="02020603050405020304" pitchFamily="18" charset="0"/>
              </a:rPr>
              <a:t>仅由有限个命题变元或其否定构成的析取式称为</a:t>
            </a:r>
            <a:r>
              <a:rPr lang="zh-CN" altLang="zh-CN" sz="2000" b="1" dirty="0">
                <a:solidFill>
                  <a:srgbClr val="FF0000"/>
                </a:solidFill>
                <a:cs typeface="Times New Roman" panose="02020603050405020304" pitchFamily="18" charset="0"/>
              </a:rPr>
              <a:t>简单析取式</a:t>
            </a:r>
            <a:r>
              <a:rPr lang="zh-CN" altLang="zh-CN" sz="2000" dirty="0">
                <a:cs typeface="Times New Roman" panose="02020603050405020304" pitchFamily="18" charset="0"/>
              </a:rPr>
              <a:t>，仅由有限个命题变元或其否定构成的合取式称为</a:t>
            </a:r>
            <a:r>
              <a:rPr lang="zh-CN" altLang="zh-CN" sz="2000" b="1" dirty="0">
                <a:solidFill>
                  <a:srgbClr val="FF0000"/>
                </a:solidFill>
                <a:cs typeface="Times New Roman" panose="02020603050405020304" pitchFamily="18" charset="0"/>
              </a:rPr>
              <a:t>简单合取式</a:t>
            </a:r>
            <a:r>
              <a:rPr lang="zh-CN" altLang="zh-CN" sz="2000" dirty="0">
                <a:cs typeface="Times New Roman" panose="02020603050405020304" pitchFamily="18" charset="0"/>
              </a:rPr>
              <a:t>。</a:t>
            </a:r>
            <a:endParaRPr lang="en-US" altLang="zh-CN" sz="2000" dirty="0">
              <a:cs typeface="Times New Roman" panose="02020603050405020304" pitchFamily="18" charset="0"/>
            </a:endParaRPr>
          </a:p>
          <a:p>
            <a:pPr algn="just">
              <a:lnSpc>
                <a:spcPct val="150000"/>
              </a:lnSpc>
              <a:buClr>
                <a:schemeClr val="accent6"/>
              </a:buClr>
            </a:pPr>
            <a:r>
              <a:rPr lang="zh-CN" altLang="en-US" sz="2000" dirty="0">
                <a:cs typeface="Times New Roman" panose="02020603050405020304" pitchFamily="18" charset="0"/>
              </a:rPr>
              <a:t>如： </a:t>
            </a:r>
            <a:r>
              <a:rPr lang="en-US" altLang="zh-CN" sz="2000" dirty="0">
                <a:cs typeface="Times New Roman" panose="02020603050405020304" pitchFamily="18" charset="0"/>
              </a:rPr>
              <a:t>P</a:t>
            </a:r>
            <a:r>
              <a:rPr lang="en-US" altLang="zh-CN" sz="2000" dirty="0">
                <a:cs typeface="Times New Roman" panose="02020603050405020304" pitchFamily="18" charset="0"/>
                <a:sym typeface="Symbol" panose="05050102010706020507" pitchFamily="18" charset="2"/>
              </a:rPr>
              <a:t>Q</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PP</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P</a:t>
            </a:r>
            <a:r>
              <a:rPr lang="en-US" altLang="zh-CN" sz="2000" dirty="0">
                <a:cs typeface="Times New Roman" panose="02020603050405020304" pitchFamily="18" charset="0"/>
              </a:rPr>
              <a:t> </a:t>
            </a:r>
            <a:r>
              <a:rPr lang="en-US" altLang="zh-CN" sz="2000" dirty="0">
                <a:cs typeface="Times New Roman" panose="02020603050405020304" pitchFamily="18" charset="0"/>
                <a:sym typeface="Symbol" panose="05050102010706020507" pitchFamily="18" charset="2"/>
              </a:rPr>
              <a:t>QP</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P</a:t>
            </a:r>
            <a:r>
              <a:rPr lang="zh-CN" altLang="en-US" sz="2000" dirty="0">
                <a:cs typeface="Times New Roman" panose="02020603050405020304" pitchFamily="18" charset="0"/>
                <a:sym typeface="Symbol" panose="05050102010706020507" pitchFamily="18" charset="2"/>
              </a:rPr>
              <a:t>，</a:t>
            </a:r>
            <a:r>
              <a:rPr lang="en-US" altLang="zh-CN" sz="2000" dirty="0">
                <a:cs typeface="Times New Roman" panose="02020603050405020304" pitchFamily="18" charset="0"/>
                <a:sym typeface="Symbol" panose="05050102010706020507" pitchFamily="18" charset="2"/>
              </a:rPr>
              <a:t>P</a:t>
            </a:r>
          </a:p>
          <a:p>
            <a:pPr algn="just">
              <a:lnSpc>
                <a:spcPct val="150000"/>
              </a:lnSpc>
              <a:buClr>
                <a:schemeClr val="accent6"/>
              </a:buClr>
            </a:pPr>
            <a:r>
              <a:rPr lang="zh-CN" altLang="en-US" sz="2000" dirty="0">
                <a:cs typeface="Times New Roman" panose="02020603050405020304" pitchFamily="18" charset="0"/>
                <a:sym typeface="Symbol" panose="05050102010706020507" pitchFamily="18" charset="2"/>
              </a:rPr>
              <a:t>但：</a:t>
            </a:r>
            <a:r>
              <a:rPr lang="en-US" altLang="zh-CN" sz="2000" dirty="0">
                <a:solidFill>
                  <a:srgbClr val="3366FF"/>
                </a:solidFill>
                <a:cs typeface="Times New Roman" panose="02020603050405020304" pitchFamily="18" charset="0"/>
                <a:sym typeface="Symbol" panose="05050102010706020507" pitchFamily="18" charset="2"/>
              </a:rPr>
              <a:t> </a:t>
            </a:r>
            <a:r>
              <a:rPr lang="en-US" altLang="zh-CN" sz="2000" b="1" dirty="0">
                <a:solidFill>
                  <a:srgbClr val="3366FF"/>
                </a:solidFill>
                <a:cs typeface="Times New Roman" panose="02020603050405020304" pitchFamily="18" charset="0"/>
                <a:sym typeface="Symbol" panose="05050102010706020507" pitchFamily="18" charset="2"/>
              </a:rPr>
              <a:t>(P</a:t>
            </a:r>
            <a:r>
              <a:rPr lang="en-US" altLang="zh-CN" sz="2000" b="1" dirty="0">
                <a:solidFill>
                  <a:srgbClr val="3366FF"/>
                </a:solidFill>
                <a:cs typeface="Times New Roman" panose="02020603050405020304" pitchFamily="18" charset="0"/>
              </a:rPr>
              <a:t> </a:t>
            </a:r>
            <a:r>
              <a:rPr lang="en-US" altLang="zh-CN" sz="2000" b="1" dirty="0">
                <a:solidFill>
                  <a:srgbClr val="3366FF"/>
                </a:solidFill>
                <a:cs typeface="Times New Roman" panose="02020603050405020304" pitchFamily="18" charset="0"/>
                <a:sym typeface="Symbol" panose="05050102010706020507" pitchFamily="18" charset="2"/>
              </a:rPr>
              <a:t>Q)P</a:t>
            </a:r>
            <a:r>
              <a:rPr lang="zh-CN" altLang="en-US" sz="2000" b="1" dirty="0">
                <a:solidFill>
                  <a:srgbClr val="3366FF"/>
                </a:solidFill>
                <a:cs typeface="Times New Roman" panose="02020603050405020304" pitchFamily="18" charset="0"/>
                <a:sym typeface="Symbol" panose="05050102010706020507" pitchFamily="18" charset="2"/>
              </a:rPr>
              <a:t>，</a:t>
            </a:r>
            <a:r>
              <a:rPr lang="en-US" altLang="zh-CN" sz="2000" b="1" dirty="0">
                <a:solidFill>
                  <a:srgbClr val="3366FF"/>
                </a:solidFill>
                <a:cs typeface="Times New Roman" panose="02020603050405020304" pitchFamily="18" charset="0"/>
                <a:sym typeface="Symbol" panose="05050102010706020507" pitchFamily="18" charset="2"/>
              </a:rPr>
              <a:t>(</a:t>
            </a:r>
            <a:r>
              <a:rPr lang="en-US" altLang="zh-CN" sz="2000" b="1" dirty="0">
                <a:solidFill>
                  <a:srgbClr val="3366FF"/>
                </a:solidFill>
                <a:cs typeface="Times New Roman" panose="02020603050405020304" pitchFamily="18" charset="0"/>
              </a:rPr>
              <a:t>P</a:t>
            </a:r>
            <a:r>
              <a:rPr lang="en-US" altLang="zh-CN" sz="2000" b="1" dirty="0">
                <a:solidFill>
                  <a:srgbClr val="3366FF"/>
                </a:solidFill>
                <a:cs typeface="Times New Roman" panose="02020603050405020304" pitchFamily="18" charset="0"/>
                <a:sym typeface="Symbol" panose="05050102010706020507" pitchFamily="18" charset="2"/>
              </a:rPr>
              <a:t>Q) </a:t>
            </a:r>
            <a:endParaRPr lang="en-US" altLang="zh-CN" sz="2000" dirty="0">
              <a:cs typeface="Times New Roman" panose="02020603050405020304" pitchFamily="18" charset="0"/>
            </a:endParaRPr>
          </a:p>
          <a:p>
            <a:pPr algn="just">
              <a:lnSpc>
                <a:spcPct val="150000"/>
              </a:lnSpc>
              <a:buClr>
                <a:schemeClr val="accent6"/>
              </a:buClr>
            </a:pPr>
            <a:r>
              <a:rPr lang="en-US" altLang="zh-CN" sz="2000" dirty="0">
                <a:ea typeface="黑体" panose="02010609060101010101" pitchFamily="49" charset="-122"/>
                <a:cs typeface="Times New Roman" panose="02020603050405020304" pitchFamily="18" charset="0"/>
                <a:sym typeface="Symbol" panose="05050102010706020507" pitchFamily="18" charset="2"/>
              </a:rPr>
              <a:t>【</a:t>
            </a:r>
            <a:r>
              <a:rPr lang="zh-CN" altLang="en-US" sz="2000" dirty="0">
                <a:ea typeface="黑体" panose="02010609060101010101" pitchFamily="49" charset="-122"/>
                <a:cs typeface="Times New Roman" panose="02020603050405020304" pitchFamily="18" charset="0"/>
                <a:sym typeface="Symbol" panose="05050102010706020507" pitchFamily="18" charset="2"/>
              </a:rPr>
              <a:t>定义</a:t>
            </a:r>
            <a:r>
              <a:rPr lang="en-US" altLang="zh-CN" sz="2000" dirty="0">
                <a:ea typeface="黑体" panose="02010609060101010101" pitchFamily="49" charset="-122"/>
                <a:cs typeface="Times New Roman" panose="02020603050405020304" pitchFamily="18" charset="0"/>
                <a:sym typeface="Symbol" panose="05050102010706020507" pitchFamily="18" charset="2"/>
              </a:rPr>
              <a:t>1-7.3】</a:t>
            </a:r>
            <a:r>
              <a:rPr lang="zh-CN" altLang="zh-CN" sz="2000" dirty="0"/>
              <a:t>仅由有限个简单合取式构成的析取式称为</a:t>
            </a:r>
            <a:r>
              <a:rPr lang="zh-CN" altLang="zh-CN" sz="2000" b="1" dirty="0">
                <a:solidFill>
                  <a:srgbClr val="FF0000"/>
                </a:solidFill>
              </a:rPr>
              <a:t>析取范式</a:t>
            </a:r>
            <a:r>
              <a:rPr lang="zh-CN" altLang="en-US" sz="2000" b="1" dirty="0"/>
              <a:t>，</a:t>
            </a:r>
            <a:r>
              <a:rPr lang="zh-CN" altLang="zh-CN" sz="2000" dirty="0"/>
              <a:t>仅由有限个简单析取式构成的合取式称为</a:t>
            </a:r>
            <a:r>
              <a:rPr lang="zh-CN" altLang="zh-CN" sz="2000" b="1" dirty="0">
                <a:solidFill>
                  <a:srgbClr val="FF0000"/>
                </a:solidFill>
              </a:rPr>
              <a:t>合取范式</a:t>
            </a:r>
            <a:r>
              <a:rPr lang="zh-CN" altLang="en-US" sz="2000" dirty="0"/>
              <a:t>。</a:t>
            </a:r>
            <a:endParaRPr lang="zh-CN" altLang="zh-CN" sz="2000" dirty="0">
              <a:cs typeface="Times New Roman" panose="02020603050405020304" pitchFamily="18" charset="0"/>
            </a:endParaRPr>
          </a:p>
          <a:p>
            <a:pPr indent="539750">
              <a:lnSpc>
                <a:spcPct val="150000"/>
              </a:lnSpc>
            </a:pPr>
            <a:r>
              <a:rPr lang="zh-CN" altLang="zh-CN" sz="2000" b="1">
                <a:solidFill>
                  <a:srgbClr val="FF0000"/>
                </a:solidFill>
              </a:rPr>
              <a:t>析取范式</a:t>
            </a:r>
            <a:r>
              <a:rPr lang="zh-CN" altLang="en-US" sz="2000" b="1">
                <a:solidFill>
                  <a:srgbClr val="FF0000"/>
                </a:solidFill>
              </a:rPr>
              <a:t>：</a:t>
            </a:r>
            <a:r>
              <a:rPr lang="en-US" altLang="zh-CN" sz="2000"/>
              <a:t>A</a:t>
            </a:r>
            <a:r>
              <a:rPr lang="en-US" altLang="zh-CN" sz="1200"/>
              <a:t>1</a:t>
            </a:r>
            <a:r>
              <a:rPr lang="zh-CN" altLang="zh-CN" sz="2000"/>
              <a:t>∨</a:t>
            </a:r>
            <a:r>
              <a:rPr lang="en-US" altLang="zh-CN" sz="2000"/>
              <a:t>A</a:t>
            </a:r>
            <a:r>
              <a:rPr lang="en-US" altLang="zh-CN" sz="1200"/>
              <a:t>2</a:t>
            </a:r>
            <a:r>
              <a:rPr lang="zh-CN" altLang="zh-CN" sz="2000" dirty="0"/>
              <a:t>∨</a:t>
            </a:r>
            <a:r>
              <a:rPr lang="en-US" altLang="zh-CN" sz="2000"/>
              <a:t>…</a:t>
            </a:r>
            <a:r>
              <a:rPr lang="zh-CN" altLang="zh-CN" sz="2000"/>
              <a:t>∨</a:t>
            </a:r>
            <a:r>
              <a:rPr lang="en-US" altLang="zh-CN" sz="2000"/>
              <a:t>A</a:t>
            </a:r>
            <a:r>
              <a:rPr lang="en-US" altLang="zh-CN" sz="1400"/>
              <a:t>n</a:t>
            </a:r>
            <a:r>
              <a:rPr lang="zh-CN" altLang="zh-CN" sz="2000"/>
              <a:t>，</a:t>
            </a:r>
            <a:r>
              <a:rPr lang="en-US" altLang="zh-CN" sz="2000"/>
              <a:t>A</a:t>
            </a:r>
            <a:r>
              <a:rPr lang="en-US" altLang="zh-CN" sz="1400"/>
              <a:t>i </a:t>
            </a:r>
            <a:r>
              <a:rPr lang="en-US" altLang="zh-CN" sz="2000" dirty="0"/>
              <a:t>(</a:t>
            </a:r>
            <a:r>
              <a:rPr lang="en-US" altLang="zh-CN" sz="2000" dirty="0" err="1"/>
              <a:t>i</a:t>
            </a:r>
            <a:r>
              <a:rPr lang="zh-CN" altLang="zh-CN" sz="2000" dirty="0"/>
              <a:t>＝</a:t>
            </a:r>
            <a:r>
              <a:rPr lang="en-US" altLang="zh-CN" sz="2000" dirty="0"/>
              <a:t>1,2,…,n) </a:t>
            </a:r>
            <a:r>
              <a:rPr lang="zh-CN" altLang="zh-CN" sz="2000" dirty="0"/>
              <a:t>为简单合取式</a:t>
            </a:r>
            <a:endParaRPr lang="en-US" altLang="zh-CN" sz="2000" dirty="0"/>
          </a:p>
          <a:p>
            <a:pPr indent="539750">
              <a:lnSpc>
                <a:spcPct val="150000"/>
              </a:lnSpc>
            </a:pPr>
            <a:r>
              <a:rPr lang="zh-CN" altLang="zh-CN" sz="2000" b="1">
                <a:solidFill>
                  <a:srgbClr val="FF0000"/>
                </a:solidFill>
              </a:rPr>
              <a:t>合取范式</a:t>
            </a:r>
            <a:r>
              <a:rPr lang="zh-CN" altLang="en-US" sz="2000" b="1">
                <a:solidFill>
                  <a:srgbClr val="FF0000"/>
                </a:solidFill>
              </a:rPr>
              <a:t>：</a:t>
            </a:r>
            <a:r>
              <a:rPr lang="en-US" altLang="zh-CN" sz="2000"/>
              <a:t>A</a:t>
            </a:r>
            <a:r>
              <a:rPr lang="en-US" altLang="zh-CN" sz="1200"/>
              <a:t>1</a:t>
            </a:r>
            <a:r>
              <a:rPr lang="zh-CN" altLang="zh-CN" sz="2000"/>
              <a:t>∧</a:t>
            </a:r>
            <a:r>
              <a:rPr lang="en-US" altLang="zh-CN" sz="2000"/>
              <a:t>A</a:t>
            </a:r>
            <a:r>
              <a:rPr lang="en-US" altLang="zh-CN" sz="1200"/>
              <a:t>2</a:t>
            </a:r>
            <a:r>
              <a:rPr lang="zh-CN" altLang="zh-CN" sz="2000" dirty="0"/>
              <a:t>∧</a:t>
            </a:r>
            <a:r>
              <a:rPr lang="en-US" altLang="zh-CN" sz="2000"/>
              <a:t>…</a:t>
            </a:r>
            <a:r>
              <a:rPr lang="zh-CN" altLang="zh-CN" sz="2000"/>
              <a:t>∧</a:t>
            </a:r>
            <a:r>
              <a:rPr lang="en-US" altLang="zh-CN" sz="2000"/>
              <a:t>A</a:t>
            </a:r>
            <a:r>
              <a:rPr lang="en-US" altLang="zh-CN" sz="1400"/>
              <a:t>n</a:t>
            </a:r>
            <a:r>
              <a:rPr lang="zh-CN" altLang="zh-CN" sz="2000"/>
              <a:t>，</a:t>
            </a:r>
            <a:r>
              <a:rPr lang="en-US" altLang="zh-CN" sz="2000"/>
              <a:t>A</a:t>
            </a:r>
            <a:r>
              <a:rPr lang="en-US" altLang="zh-CN" sz="1200"/>
              <a:t>i </a:t>
            </a:r>
            <a:r>
              <a:rPr lang="en-US" altLang="zh-CN" sz="2000" dirty="0"/>
              <a:t>(</a:t>
            </a:r>
            <a:r>
              <a:rPr lang="en-US" altLang="zh-CN" sz="2000" dirty="0" err="1"/>
              <a:t>i</a:t>
            </a:r>
            <a:r>
              <a:rPr lang="zh-CN" altLang="zh-CN" sz="2000" dirty="0"/>
              <a:t>＝</a:t>
            </a:r>
            <a:r>
              <a:rPr lang="en-US" altLang="zh-CN" sz="2000" dirty="0"/>
              <a:t>1,2,…,n)</a:t>
            </a:r>
            <a:r>
              <a:rPr lang="zh-CN" altLang="zh-CN" sz="2000" dirty="0"/>
              <a:t>为简单析取式</a:t>
            </a:r>
          </a:p>
        </p:txBody>
      </p:sp>
      <p:sp>
        <p:nvSpPr>
          <p:cNvPr id="6" name="Text Box 2"/>
          <p:cNvSpPr txBox="1">
            <a:spLocks noChangeArrowheads="1"/>
          </p:cNvSpPr>
          <p:nvPr/>
        </p:nvSpPr>
        <p:spPr bwMode="auto">
          <a:xfrm>
            <a:off x="381694" y="759138"/>
            <a:ext cx="2919613" cy="52322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Blip>
                <a:blip r:embed="rId3"/>
              </a:buBlip>
              <a:defRPr kumimoji="1" sz="2400">
                <a:solidFill>
                  <a:schemeClr val="tx1"/>
                </a:solidFill>
                <a:latin typeface="楷体_GB2312" pitchFamily="49" charset="-122"/>
                <a:ea typeface="楷体_GB2312" pitchFamily="49" charset="-122"/>
              </a:defRPr>
            </a:lvl1pPr>
            <a:lvl2pPr marL="838200" indent="-38100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1"/>
              </a:buClr>
              <a:buFont typeface="Wingdings" panose="05000000000000000000" pitchFamily="2" charset="2"/>
              <a:buChar char="&amp;"/>
            </a:pPr>
            <a:r>
              <a:rPr lang="en-US" altLang="zh-CN" sz="2800" b="1" dirty="0">
                <a:solidFill>
                  <a:schemeClr val="bg1"/>
                </a:solidFill>
                <a:latin typeface="隶书" panose="02010509060101010101" pitchFamily="49" charset="-122"/>
                <a:ea typeface="隶书" panose="02010509060101010101" pitchFamily="49" charset="-122"/>
                <a:cs typeface="Arial" panose="020B0604020202020204" pitchFamily="34" charset="0"/>
              </a:rPr>
              <a:t> </a:t>
            </a:r>
            <a:r>
              <a:rPr lang="zh-CN" altLang="en-US" sz="2800" b="1" dirty="0">
                <a:solidFill>
                  <a:schemeClr val="bg1"/>
                </a:solidFill>
                <a:latin typeface="隶书" panose="02010509060101010101" pitchFamily="49" charset="-122"/>
                <a:ea typeface="隶书" panose="02010509060101010101" pitchFamily="49" charset="-122"/>
                <a:cs typeface="Arial" panose="020B0604020202020204" pitchFamily="34" charset="0"/>
              </a:rPr>
              <a:t>范式的概念</a:t>
            </a:r>
            <a:endParaRPr lang="zh-CN" altLang="en-US" sz="2800" b="1" dirty="0">
              <a:solidFill>
                <a:schemeClr val="bg1"/>
              </a:solidFill>
              <a:latin typeface="Times New Roman" panose="02020603050405020304" pitchFamily="18" charset="0"/>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82432076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98</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223035" y="777907"/>
            <a:ext cx="9389888" cy="3631763"/>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defRPr/>
            </a:pPr>
            <a:r>
              <a:rPr lang="zh-CN" altLang="en-US" sz="2000" b="1" dirty="0">
                <a:solidFill>
                  <a:srgbClr val="FF0000"/>
                </a:solidFill>
              </a:rPr>
              <a:t>注意</a:t>
            </a:r>
            <a:r>
              <a:rPr lang="zh-CN" altLang="en-US" sz="2000" dirty="0">
                <a:solidFill>
                  <a:srgbClr val="FF0000"/>
                </a:solidFill>
              </a:rPr>
              <a:t>：</a:t>
            </a:r>
            <a:endParaRPr lang="en-US" altLang="zh-CN" sz="2000" dirty="0">
              <a:solidFill>
                <a:srgbClr val="FF0000"/>
              </a:solidFill>
            </a:endParaRPr>
          </a:p>
          <a:p>
            <a:pPr>
              <a:lnSpc>
                <a:spcPct val="150000"/>
              </a:lnSpc>
              <a:defRPr/>
            </a:pPr>
            <a:r>
              <a:rPr lang="zh-CN" altLang="en-US" sz="2000" dirty="0"/>
              <a:t>（</a:t>
            </a:r>
            <a:r>
              <a:rPr lang="en-US" altLang="zh-CN" sz="2000" dirty="0"/>
              <a:t>1</a:t>
            </a:r>
            <a:r>
              <a:rPr lang="zh-CN" altLang="en-US" sz="2000" dirty="0"/>
              <a:t>）</a:t>
            </a:r>
            <a:r>
              <a:rPr lang="en-US" altLang="zh-CN" sz="2000" dirty="0"/>
              <a:t>P</a:t>
            </a:r>
            <a:r>
              <a:rPr lang="zh-CN" altLang="en-US" sz="2000" dirty="0"/>
              <a:t>、</a:t>
            </a:r>
            <a:r>
              <a:rPr lang="en-US" altLang="zh-CN" sz="2000" dirty="0"/>
              <a:t>¬P</a:t>
            </a:r>
            <a:r>
              <a:rPr lang="zh-CN" altLang="en-US" sz="2000" dirty="0"/>
              <a:t>是析取范式也是合取范式。</a:t>
            </a:r>
            <a:endParaRPr lang="en-US" altLang="zh-CN" sz="2000" dirty="0"/>
          </a:p>
          <a:p>
            <a:pPr>
              <a:lnSpc>
                <a:spcPct val="150000"/>
              </a:lnSpc>
              <a:defRPr/>
            </a:pPr>
            <a:r>
              <a:rPr lang="zh-CN" altLang="en-US" sz="2000" dirty="0"/>
              <a:t>（</a:t>
            </a:r>
            <a:r>
              <a:rPr lang="en-US" altLang="zh-CN" sz="2000" dirty="0"/>
              <a:t>2</a:t>
            </a:r>
            <a:r>
              <a:rPr lang="zh-CN" altLang="en-US" sz="2000" dirty="0"/>
              <a:t>）</a:t>
            </a:r>
            <a:r>
              <a:rPr lang="en-US" altLang="zh-CN" sz="2000" dirty="0"/>
              <a:t>P∨¬Q∨R</a:t>
            </a:r>
            <a:r>
              <a:rPr lang="zh-CN" altLang="en-US" sz="2000" dirty="0"/>
              <a:t>是析取范式也是合取范式，但</a:t>
            </a:r>
            <a:r>
              <a:rPr lang="en-US" altLang="zh-CN" sz="2000" dirty="0"/>
              <a:t>(P∨¬Q∨R)</a:t>
            </a:r>
            <a:r>
              <a:rPr lang="zh-CN" altLang="en-US" sz="2000" dirty="0"/>
              <a:t>仅是合取范式。</a:t>
            </a:r>
            <a:endParaRPr lang="en-US" altLang="zh-CN" sz="2000" dirty="0"/>
          </a:p>
          <a:p>
            <a:pPr>
              <a:lnSpc>
                <a:spcPct val="150000"/>
              </a:lnSpc>
              <a:defRPr/>
            </a:pPr>
            <a:r>
              <a:rPr lang="zh-CN" altLang="en-US" sz="2000" dirty="0"/>
              <a:t>（</a:t>
            </a:r>
            <a:r>
              <a:rPr lang="en-US" altLang="zh-CN" sz="2000" dirty="0"/>
              <a:t>3</a:t>
            </a:r>
            <a:r>
              <a:rPr lang="zh-CN" altLang="en-US" sz="2000" dirty="0"/>
              <a:t>）</a:t>
            </a:r>
            <a:r>
              <a:rPr lang="en-US" altLang="zh-CN" sz="2000" dirty="0"/>
              <a:t>¬P∧Q∧¬R</a:t>
            </a:r>
            <a:r>
              <a:rPr lang="zh-CN" altLang="en-US" sz="2000" dirty="0"/>
              <a:t>是析取范式也是合取范式。</a:t>
            </a:r>
            <a:endParaRPr lang="en-US" altLang="zh-CN" sz="2000" dirty="0"/>
          </a:p>
          <a:p>
            <a:pPr>
              <a:lnSpc>
                <a:spcPct val="150000"/>
              </a:lnSpc>
              <a:defRPr/>
            </a:pPr>
            <a:r>
              <a:rPr lang="zh-CN" altLang="en-US" sz="2000" dirty="0"/>
              <a:t>（</a:t>
            </a:r>
            <a:r>
              <a:rPr lang="en-US" altLang="zh-CN" sz="2000" dirty="0"/>
              <a:t>4</a:t>
            </a:r>
            <a:r>
              <a:rPr lang="zh-CN" altLang="en-US" sz="2000" dirty="0"/>
              <a:t>）</a:t>
            </a:r>
            <a:r>
              <a:rPr lang="en-US" altLang="zh-CN" sz="2000" dirty="0"/>
              <a:t>(P∧Q)∨(¬P∧Q) </a:t>
            </a:r>
            <a:r>
              <a:rPr lang="zh-CN" altLang="en-US" sz="2000" dirty="0"/>
              <a:t>仅是析取范式。</a:t>
            </a:r>
            <a:endParaRPr lang="en-US" altLang="zh-CN" sz="2000" dirty="0"/>
          </a:p>
          <a:p>
            <a:pPr>
              <a:lnSpc>
                <a:spcPct val="150000"/>
              </a:lnSpc>
              <a:defRPr/>
            </a:pPr>
            <a:r>
              <a:rPr lang="zh-CN" altLang="en-US" sz="2000" dirty="0"/>
              <a:t>（</a:t>
            </a:r>
            <a:r>
              <a:rPr lang="en-US" altLang="zh-CN" sz="2000" dirty="0"/>
              <a:t>5</a:t>
            </a:r>
            <a:r>
              <a:rPr lang="zh-CN" altLang="en-US" sz="2000" dirty="0"/>
              <a:t>）</a:t>
            </a:r>
            <a:r>
              <a:rPr lang="en-US" altLang="zh-CN" sz="2000" dirty="0"/>
              <a:t>(P∨R)∧(¬P∨Q) </a:t>
            </a:r>
            <a:r>
              <a:rPr lang="zh-CN" altLang="en-US" sz="2000" dirty="0"/>
              <a:t>仅是合取范式。</a:t>
            </a:r>
            <a:endParaRPr lang="en-US" altLang="zh-CN" sz="2000" dirty="0"/>
          </a:p>
          <a:p>
            <a:pPr>
              <a:lnSpc>
                <a:spcPct val="150000"/>
              </a:lnSpc>
              <a:defRPr/>
            </a:pPr>
            <a:r>
              <a:rPr lang="zh-CN" altLang="en-US" sz="2000" dirty="0"/>
              <a:t>（</a:t>
            </a:r>
            <a:r>
              <a:rPr lang="en-US" altLang="zh-CN" sz="2000" dirty="0"/>
              <a:t>6</a:t>
            </a:r>
            <a:r>
              <a:rPr lang="zh-CN" altLang="en-US" sz="2000" dirty="0"/>
              <a:t>）</a:t>
            </a:r>
            <a:r>
              <a:rPr lang="en-US" altLang="zh-CN" sz="2000" dirty="0"/>
              <a:t>P∨(¬P∨Q)</a:t>
            </a:r>
            <a:r>
              <a:rPr lang="zh-CN" altLang="en-US" sz="2000" dirty="0"/>
              <a:t>不是析取范式，也不是合取范式。</a:t>
            </a:r>
            <a:endParaRPr lang="en-US" altLang="zh-CN" sz="2000" dirty="0"/>
          </a:p>
          <a:p>
            <a:pPr>
              <a:lnSpc>
                <a:spcPct val="150000"/>
              </a:lnSpc>
              <a:defRPr/>
            </a:pPr>
            <a:r>
              <a:rPr lang="zh-CN" altLang="en-US" sz="2000" dirty="0"/>
              <a:t>（</a:t>
            </a:r>
            <a:r>
              <a:rPr lang="en-US" altLang="zh-CN" sz="2000" dirty="0"/>
              <a:t>7</a:t>
            </a:r>
            <a:r>
              <a:rPr lang="zh-CN" altLang="en-US" sz="2000" dirty="0"/>
              <a:t>）</a:t>
            </a:r>
            <a:r>
              <a:rPr lang="en-US" altLang="zh-CN" sz="2000" dirty="0"/>
              <a:t>¬ (P∧Q) </a:t>
            </a:r>
            <a:r>
              <a:rPr lang="zh-CN" altLang="en-US" sz="2000" dirty="0"/>
              <a:t>不是析取范式，也不是合取范式。</a:t>
            </a:r>
          </a:p>
        </p:txBody>
      </p:sp>
    </p:spTree>
    <p:extLst>
      <p:ext uri="{BB962C8B-B14F-4D97-AF65-F5344CB8AC3E}">
        <p14:creationId xmlns:p14="http://schemas.microsoft.com/office/powerpoint/2010/main" val="126948635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E52C2F-500E-45DC-9465-C3829FB7CBD0}" type="datetime1">
              <a:rPr lang="zh-CN" altLang="en-US" smtClean="0"/>
              <a:t>2024/9/22</a:t>
            </a:fld>
            <a:endParaRPr lang="zh-CN" altLang="en-US"/>
          </a:p>
        </p:txBody>
      </p:sp>
      <p:sp>
        <p:nvSpPr>
          <p:cNvPr id="3" name="灯片编号占位符 2"/>
          <p:cNvSpPr>
            <a:spLocks noGrp="1"/>
          </p:cNvSpPr>
          <p:nvPr>
            <p:ph type="sldNum" sz="quarter" idx="11"/>
          </p:nvPr>
        </p:nvSpPr>
        <p:spPr/>
        <p:txBody>
          <a:bodyPr/>
          <a:lstStyle/>
          <a:p>
            <a:fld id="{CBEE8C34-2C2E-41F0-81E8-685178ADA816}" type="slidenum">
              <a:rPr lang="zh-CN" altLang="en-US" smtClean="0"/>
              <a:t>99</a:t>
            </a:fld>
            <a:endParaRPr lang="zh-CN" altLang="en-US" dirty="0"/>
          </a:p>
        </p:txBody>
      </p:sp>
      <p:sp>
        <p:nvSpPr>
          <p:cNvPr id="7" name="文本框 6"/>
          <p:cNvSpPr txBox="1"/>
          <p:nvPr/>
        </p:nvSpPr>
        <p:spPr>
          <a:xfrm>
            <a:off x="1534508" y="126595"/>
            <a:ext cx="3605051" cy="492443"/>
          </a:xfrm>
          <a:prstGeom prst="rect">
            <a:avLst/>
          </a:prstGeom>
          <a:noFill/>
        </p:spPr>
        <p:txBody>
          <a:bodyPr wrap="square" rtlCol="0">
            <a:spAutoFit/>
          </a:bodyPr>
          <a:lstStyle/>
          <a:p>
            <a:r>
              <a:rPr lang="en-US" altLang="zh-CN" b="1" dirty="0">
                <a:solidFill>
                  <a:schemeClr val="bg1"/>
                </a:solidFill>
                <a:latin typeface="+mn-ea"/>
                <a:ea typeface="+mn-ea"/>
              </a:rPr>
              <a:t>——</a:t>
            </a:r>
            <a:r>
              <a:rPr lang="zh-CN" altLang="en-US" sz="2600" b="1" dirty="0">
                <a:solidFill>
                  <a:schemeClr val="bg1"/>
                </a:solidFill>
                <a:latin typeface="+mn-ea"/>
                <a:ea typeface="+mn-ea"/>
              </a:rPr>
              <a:t>命题逻辑</a:t>
            </a:r>
          </a:p>
        </p:txBody>
      </p:sp>
      <p:sp>
        <p:nvSpPr>
          <p:cNvPr id="10" name="Rectangle 6"/>
          <p:cNvSpPr>
            <a:spLocks noChangeArrowheads="1"/>
          </p:cNvSpPr>
          <p:nvPr/>
        </p:nvSpPr>
        <p:spPr bwMode="auto">
          <a:xfrm>
            <a:off x="223035" y="777907"/>
            <a:ext cx="9389888" cy="1477328"/>
          </a:xfrm>
          <a:prstGeom prst="rect">
            <a:avLst/>
          </a:prstGeom>
          <a:noFill/>
          <a:ln w="28575">
            <a:noFill/>
            <a:miter lim="800000"/>
            <a:headEnd/>
            <a:tailEnd/>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lnSpc>
                <a:spcPct val="150000"/>
              </a:lnSpc>
              <a:defRPr/>
            </a:pPr>
            <a:r>
              <a:rPr lang="zh-CN" altLang="zh-CN" sz="2000" b="1" kern="100" dirty="0">
                <a:latin typeface="Calibri" panose="020F0502020204030204" pitchFamily="34" charset="0"/>
                <a:cs typeface="Times New Roman" panose="02020603050405020304" pitchFamily="18" charset="0"/>
              </a:rPr>
              <a:t>【</a:t>
            </a:r>
            <a:r>
              <a:rPr lang="zh-CN" altLang="zh-CN" sz="2000" b="1" kern="100" dirty="0">
                <a:cs typeface="Times New Roman" panose="02020603050405020304" pitchFamily="18" charset="0"/>
              </a:rPr>
              <a:t>定理</a:t>
            </a:r>
            <a:r>
              <a:rPr lang="en-US" altLang="zh-CN" sz="2000" b="1" kern="100" dirty="0">
                <a:cs typeface="Times New Roman" panose="02020603050405020304" pitchFamily="18" charset="0"/>
              </a:rPr>
              <a:t>1-7.3</a:t>
            </a:r>
            <a:r>
              <a:rPr lang="zh-CN" altLang="zh-CN" sz="2000" b="1" kern="100" dirty="0">
                <a:latin typeface="Calibri" panose="020F0502020204030204" pitchFamily="34" charset="0"/>
                <a:cs typeface="Times New Roman" panose="02020603050405020304" pitchFamily="18" charset="0"/>
              </a:rPr>
              <a:t>】</a:t>
            </a:r>
            <a:r>
              <a:rPr lang="zh-CN" altLang="zh-CN" sz="2000" kern="100" dirty="0">
                <a:latin typeface="Calibri" panose="020F0502020204030204" pitchFamily="34" charset="0"/>
                <a:cs typeface="Times New Roman" panose="02020603050405020304" pitchFamily="18" charset="0"/>
              </a:rPr>
              <a:t>对于任意命题公式，都存在与其等值的析取范式和合取范式。</a:t>
            </a:r>
            <a:endParaRPr lang="en-US" altLang="zh-CN" sz="2000" kern="100" dirty="0">
              <a:latin typeface="Calibri" panose="020F0502020204030204" pitchFamily="34" charset="0"/>
              <a:cs typeface="Times New Roman" panose="02020603050405020304" pitchFamily="18" charset="0"/>
            </a:endParaRPr>
          </a:p>
          <a:p>
            <a:pPr>
              <a:lnSpc>
                <a:spcPct val="150000"/>
              </a:lnSpc>
              <a:defRPr/>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例</a:t>
            </a:r>
            <a:r>
              <a:rPr lang="en-US" altLang="zh-CN" sz="2000" b="1" dirty="0">
                <a:solidFill>
                  <a:srgbClr val="3366FF"/>
                </a:solidFill>
                <a:cs typeface="Times New Roman" panose="02020603050405020304" pitchFamily="18" charset="0"/>
              </a:rPr>
              <a:t>1-7.3】</a:t>
            </a:r>
            <a:r>
              <a:rPr lang="zh-CN" altLang="en-US" sz="2000" kern="100" dirty="0">
                <a:cs typeface="Times New Roman" panose="02020603050405020304" pitchFamily="18" charset="0"/>
              </a:rPr>
              <a:t>求出</a:t>
            </a:r>
            <a:r>
              <a:rPr lang="en-US" altLang="zh-CN" sz="2000" kern="100" dirty="0">
                <a:cs typeface="Times New Roman" panose="02020603050405020304" pitchFamily="18" charset="0"/>
              </a:rPr>
              <a:t>(P→Q)→R </a:t>
            </a:r>
            <a:r>
              <a:rPr lang="zh-CN" altLang="en-US" sz="2000" kern="100" dirty="0">
                <a:cs typeface="Times New Roman" panose="02020603050405020304" pitchFamily="18" charset="0"/>
              </a:rPr>
              <a:t>的析取范式与合取范式。</a:t>
            </a:r>
            <a:endParaRPr lang="en-US" altLang="zh-CN" sz="2000" kern="100" dirty="0">
              <a:cs typeface="Times New Roman" panose="02020603050405020304" pitchFamily="18" charset="0"/>
            </a:endParaRPr>
          </a:p>
          <a:p>
            <a:pPr>
              <a:lnSpc>
                <a:spcPct val="150000"/>
              </a:lnSpc>
              <a:defRPr/>
            </a:pPr>
            <a:r>
              <a:rPr lang="en-US" altLang="zh-CN" sz="2000" b="1" dirty="0">
                <a:solidFill>
                  <a:srgbClr val="3366FF"/>
                </a:solidFill>
                <a:cs typeface="Times New Roman" panose="02020603050405020304" pitchFamily="18" charset="0"/>
              </a:rPr>
              <a:t>【</a:t>
            </a:r>
            <a:r>
              <a:rPr lang="zh-CN" altLang="en-US" sz="2000" b="1" dirty="0">
                <a:solidFill>
                  <a:srgbClr val="3366FF"/>
                </a:solidFill>
                <a:cs typeface="Times New Roman" panose="02020603050405020304" pitchFamily="18" charset="0"/>
              </a:rPr>
              <a:t>解</a:t>
            </a:r>
            <a:r>
              <a:rPr lang="en-US" altLang="zh-CN" sz="2000" b="1" dirty="0">
                <a:solidFill>
                  <a:srgbClr val="3366FF"/>
                </a:solidFill>
                <a:cs typeface="Times New Roman" panose="02020603050405020304" pitchFamily="18" charset="0"/>
              </a:rPr>
              <a:t>】</a:t>
            </a:r>
            <a:endParaRPr lang="zh-CN" altLang="zh-CN" sz="2000" kern="100" dirty="0">
              <a:cs typeface="Times New Roman" panose="02020603050405020304" pitchFamily="18" charset="0"/>
            </a:endParaRPr>
          </a:p>
        </p:txBody>
      </p:sp>
      <p:sp>
        <p:nvSpPr>
          <p:cNvPr id="4" name="矩形 3"/>
          <p:cNvSpPr/>
          <p:nvPr/>
        </p:nvSpPr>
        <p:spPr>
          <a:xfrm>
            <a:off x="1013529" y="1736004"/>
            <a:ext cx="2403754" cy="3000821"/>
          </a:xfrm>
          <a:prstGeom prst="rect">
            <a:avLst/>
          </a:prstGeom>
        </p:spPr>
        <p:txBody>
          <a:bodyPr wrap="square">
            <a:spAutoFit/>
          </a:bodyPr>
          <a:lstStyle/>
          <a:p>
            <a:pPr>
              <a:lnSpc>
                <a:spcPct val="150000"/>
              </a:lnSpc>
            </a:pPr>
            <a:r>
              <a:rPr lang="en-US" altLang="zh-CN" kern="100" dirty="0">
                <a:latin typeface="Times New Roman" panose="02020603050405020304" pitchFamily="18" charset="0"/>
                <a:cs typeface="Times New Roman" panose="02020603050405020304" pitchFamily="18" charset="0"/>
              </a:rPr>
              <a:t>    (P→Q)→R</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(P→Q)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a:t>
            </a: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 </a:t>
            </a:r>
          </a:p>
          <a:p>
            <a:pPr>
              <a:lnSpc>
                <a:spcPct val="150000"/>
              </a:lnSpc>
            </a:pPr>
            <a:r>
              <a:rPr lang="en-US" altLang="zh-CN" kern="100" dirty="0">
                <a:latin typeface="Times New Roman" panose="02020603050405020304" pitchFamily="18" charset="0"/>
                <a:cs typeface="Times New Roman" panose="02020603050405020304" pitchFamily="18" charset="0"/>
              </a:rPr>
              <a:t>      </a:t>
            </a:r>
            <a:r>
              <a:rPr lang="zh-CN" altLang="en-US" b="1" kern="100" dirty="0">
                <a:solidFill>
                  <a:srgbClr val="FF0000"/>
                </a:solidFill>
                <a:latin typeface="Times New Roman" panose="02020603050405020304" pitchFamily="18" charset="0"/>
                <a:cs typeface="Times New Roman" panose="02020603050405020304" pitchFamily="18" charset="0"/>
              </a:rPr>
              <a:t>析取范式</a:t>
            </a:r>
            <a:endParaRPr lang="en-US" altLang="zh-CN" b="1" kern="100" dirty="0">
              <a:solidFill>
                <a:srgbClr val="FF0000"/>
              </a:solidFill>
              <a:latin typeface="Times New Roman" panose="02020603050405020304" pitchFamily="18" charset="0"/>
              <a:cs typeface="Times New Roman" panose="02020603050405020304" pitchFamily="18" charset="0"/>
            </a:endParaRPr>
          </a:p>
          <a:p>
            <a:pPr marL="285750" indent="-285750">
              <a:lnSpc>
                <a:spcPct val="150000"/>
              </a:lnSpc>
              <a:buFont typeface="Symbol" panose="05050102010706020507" pitchFamily="18" charset="2"/>
              <a:buChar char="Û"/>
            </a:pPr>
            <a:r>
              <a:rPr lang="en-US"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kern="100" dirty="0">
                <a:latin typeface="Times New Roman" panose="02020603050405020304" pitchFamily="18" charset="0"/>
                <a:cs typeface="Times New Roman" panose="02020603050405020304" pitchFamily="18" charset="0"/>
              </a:rPr>
              <a:t>P</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Q</a:t>
            </a:r>
            <a:r>
              <a:rPr lang="en-US" altLang="zh-CN" kern="1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kern="100" dirty="0">
                <a:latin typeface="Times New Roman" panose="02020603050405020304" pitchFamily="18" charset="0"/>
                <a:cs typeface="Times New Roman" panose="02020603050405020304" pitchFamily="18" charset="0"/>
              </a:rPr>
              <a:t>R)</a:t>
            </a:r>
          </a:p>
          <a:p>
            <a:pPr>
              <a:lnSpc>
                <a:spcPct val="150000"/>
              </a:lnSpc>
            </a:pPr>
            <a:r>
              <a:rPr lang="en-US" altLang="zh-CN" kern="100" dirty="0">
                <a:latin typeface="Times New Roman" panose="02020603050405020304" pitchFamily="18" charset="0"/>
                <a:cs typeface="Times New Roman" panose="02020603050405020304" pitchFamily="18" charset="0"/>
              </a:rPr>
              <a:t>      </a:t>
            </a:r>
            <a:r>
              <a:rPr lang="zh-CN" altLang="en-US" b="1" kern="100" dirty="0">
                <a:solidFill>
                  <a:srgbClr val="FF0000"/>
                </a:solidFill>
                <a:latin typeface="Times New Roman" panose="02020603050405020304" pitchFamily="18" charset="0"/>
                <a:cs typeface="Times New Roman" panose="02020603050405020304" pitchFamily="18" charset="0"/>
              </a:rPr>
              <a:t>合取范式</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8" name="矩形 7"/>
          <p:cNvSpPr/>
          <p:nvPr/>
        </p:nvSpPr>
        <p:spPr>
          <a:xfrm>
            <a:off x="4135775" y="1736991"/>
            <a:ext cx="5398995" cy="3000821"/>
          </a:xfrm>
          <a:prstGeom prst="rect">
            <a:avLst/>
          </a:prstGeom>
        </p:spPr>
        <p:txBody>
          <a:bodyPr wrap="square">
            <a:spAutoFit/>
          </a:bodyPr>
          <a:lstStyle/>
          <a:p>
            <a:pPr>
              <a:lnSpc>
                <a:spcPct val="150000"/>
              </a:lnSpc>
            </a:pPr>
            <a:r>
              <a:rPr lang="zh-CN" altLang="en-US" kern="100" dirty="0">
                <a:latin typeface="Times New Roman" panose="02020603050405020304" pitchFamily="18" charset="0"/>
                <a:cs typeface="Times New Roman" panose="02020603050405020304" pitchFamily="18" charset="0"/>
              </a:rPr>
              <a:t>        通过上</a:t>
            </a:r>
            <a:r>
              <a:rPr lang="zh-CN" altLang="en-US" b="1" dirty="0">
                <a:solidFill>
                  <a:srgbClr val="3366FF"/>
                </a:solidFill>
                <a:latin typeface="Times New Roman" panose="02020603050405020304" pitchFamily="18" charset="0"/>
                <a:cs typeface="Times New Roman" panose="02020603050405020304" pitchFamily="18" charset="0"/>
              </a:rPr>
              <a:t>例</a:t>
            </a:r>
            <a:r>
              <a:rPr lang="en-US" altLang="zh-CN" b="1" dirty="0">
                <a:solidFill>
                  <a:srgbClr val="3366FF"/>
                </a:solidFill>
                <a:latin typeface="Times New Roman" panose="02020603050405020304" pitchFamily="18" charset="0"/>
                <a:cs typeface="Times New Roman" panose="02020603050405020304" pitchFamily="18" charset="0"/>
              </a:rPr>
              <a:t>1-7.3</a:t>
            </a:r>
            <a:r>
              <a:rPr lang="en-US" altLang="zh-CN" b="1" kern="100" dirty="0">
                <a:latin typeface="Times New Roman" panose="02020603050405020304" pitchFamily="18" charset="0"/>
                <a:cs typeface="Times New Roman" panose="02020603050405020304" pitchFamily="18" charset="0"/>
              </a:rPr>
              <a:t> </a:t>
            </a:r>
            <a:r>
              <a:rPr lang="zh-CN" altLang="en-US" kern="100" dirty="0">
                <a:latin typeface="Times New Roman" panose="02020603050405020304" pitchFamily="18" charset="0"/>
                <a:cs typeface="Times New Roman" panose="02020603050405020304" pitchFamily="18" charset="0"/>
              </a:rPr>
              <a:t>的求解，可以得出求</a:t>
            </a:r>
            <a:r>
              <a:rPr lang="zh-CN" altLang="zh-CN" kern="100" dirty="0">
                <a:latin typeface="Calibri" panose="020F0502020204030204" pitchFamily="34" charset="0"/>
                <a:cs typeface="Times New Roman" panose="02020603050405020304" pitchFamily="18" charset="0"/>
              </a:rPr>
              <a:t>析取范式和合取范式</a:t>
            </a:r>
            <a:r>
              <a:rPr lang="zh-CN" altLang="en-US" kern="100" dirty="0">
                <a:latin typeface="Calibri" panose="020F0502020204030204" pitchFamily="34" charset="0"/>
                <a:cs typeface="Times New Roman" panose="02020603050405020304" pitchFamily="18" charset="0"/>
              </a:rPr>
              <a:t>的基本步骤：</a:t>
            </a:r>
            <a:endParaRPr lang="en-US" altLang="zh-CN" kern="100" dirty="0">
              <a:latin typeface="Calibri" panose="020F0502020204030204" pitchFamily="34" charset="0"/>
              <a:cs typeface="Times New Roman" panose="02020603050405020304" pitchFamily="18" charset="0"/>
            </a:endParaRPr>
          </a:p>
          <a:p>
            <a:pPr marL="285750" indent="-285750">
              <a:lnSpc>
                <a:spcPct val="150000"/>
              </a:lnSpc>
              <a:buClr>
                <a:schemeClr val="accent6"/>
              </a:buClr>
              <a:buFont typeface="Wingdings" panose="05000000000000000000" pitchFamily="2" charset="2"/>
              <a:buChar char="n"/>
            </a:pPr>
            <a:r>
              <a:rPr lang="en-US" altLang="zh-CN" dirty="0"/>
              <a:t> </a:t>
            </a:r>
            <a:r>
              <a:rPr lang="zh-CN" altLang="zh-CN" dirty="0"/>
              <a:t>消去对</a:t>
            </a:r>
            <a:r>
              <a:rPr lang="en-US" altLang="zh-CN" dirty="0"/>
              <a:t>{</a:t>
            </a:r>
            <a:r>
              <a:rPr lang="en-US" altLang="zh-CN" dirty="0">
                <a:sym typeface="Symbol" panose="05050102010706020507" pitchFamily="18" charset="2"/>
              </a:rPr>
              <a:t></a:t>
            </a:r>
            <a:r>
              <a:rPr lang="en-US" altLang="zh-CN" dirty="0"/>
              <a:t>,</a:t>
            </a:r>
            <a:r>
              <a:rPr lang="zh-CN" altLang="zh-CN" dirty="0"/>
              <a:t>∧</a:t>
            </a:r>
            <a:r>
              <a:rPr lang="en-US" altLang="zh-CN" dirty="0"/>
              <a:t>,</a:t>
            </a:r>
            <a:r>
              <a:rPr lang="zh-CN" altLang="zh-CN" dirty="0"/>
              <a:t>∨</a:t>
            </a:r>
            <a:r>
              <a:rPr lang="en-US" altLang="zh-CN" dirty="0"/>
              <a:t>}</a:t>
            </a:r>
            <a:r>
              <a:rPr lang="zh-CN" altLang="zh-CN" dirty="0"/>
              <a:t>来说冗余的联结词</a:t>
            </a:r>
            <a:r>
              <a:rPr lang="en-US" altLang="zh-CN" dirty="0"/>
              <a:t>;</a:t>
            </a:r>
            <a:endParaRPr lang="zh-CN" altLang="zh-CN" dirty="0"/>
          </a:p>
          <a:p>
            <a:pPr marL="285750" indent="-285750">
              <a:lnSpc>
                <a:spcPct val="150000"/>
              </a:lnSpc>
              <a:buClr>
                <a:schemeClr val="accent6"/>
              </a:buClr>
              <a:buFont typeface="Wingdings" panose="05000000000000000000" pitchFamily="2" charset="2"/>
              <a:buChar char="n"/>
            </a:pPr>
            <a:r>
              <a:rPr lang="en-US" altLang="zh-CN" dirty="0"/>
              <a:t> </a:t>
            </a:r>
            <a:r>
              <a:rPr lang="zh-CN" altLang="en-US" dirty="0"/>
              <a:t>利用摩根律将</a:t>
            </a:r>
            <a:r>
              <a:rPr lang="zh-CN" altLang="zh-CN" dirty="0"/>
              <a:t>否定消去或移</a:t>
            </a:r>
            <a:r>
              <a:rPr lang="zh-CN" altLang="en-US" dirty="0"/>
              <a:t>到变元前</a:t>
            </a:r>
            <a:r>
              <a:rPr lang="en-US" altLang="zh-CN" dirty="0"/>
              <a:t>;</a:t>
            </a:r>
            <a:endParaRPr lang="zh-CN" altLang="zh-CN" dirty="0"/>
          </a:p>
          <a:p>
            <a:pPr marL="285750" indent="-285750">
              <a:lnSpc>
                <a:spcPct val="150000"/>
              </a:lnSpc>
              <a:buClr>
                <a:schemeClr val="accent6"/>
              </a:buClr>
              <a:buFont typeface="Wingdings" panose="05000000000000000000" pitchFamily="2" charset="2"/>
              <a:buChar char="n"/>
            </a:pPr>
            <a:r>
              <a:rPr lang="en-US" altLang="zh-CN" dirty="0"/>
              <a:t> </a:t>
            </a:r>
            <a:r>
              <a:rPr lang="zh-CN" altLang="zh-CN" dirty="0"/>
              <a:t>利用分配律</a:t>
            </a:r>
            <a:r>
              <a:rPr lang="zh-CN" altLang="en-US" dirty="0"/>
              <a:t>求出对应的范式</a:t>
            </a:r>
            <a:r>
              <a:rPr lang="zh-CN" altLang="zh-CN" dirty="0"/>
              <a:t> </a:t>
            </a:r>
            <a:endParaRPr lang="en-US" altLang="zh-CN" dirty="0"/>
          </a:p>
          <a:p>
            <a:pPr marL="550862" indent="-285750">
              <a:lnSpc>
                <a:spcPct val="150000"/>
              </a:lnSpc>
              <a:buClr>
                <a:schemeClr val="accent6"/>
              </a:buClr>
              <a:buFont typeface="Wingdings" panose="05000000000000000000" pitchFamily="2" charset="2"/>
              <a:buChar char="Ø"/>
            </a:pPr>
            <a:r>
              <a:rPr lang="zh-CN" altLang="zh-CN" dirty="0"/>
              <a:t>若是求析取范式</a:t>
            </a:r>
            <a:r>
              <a:rPr lang="zh-CN" altLang="en-US" dirty="0"/>
              <a:t>，</a:t>
            </a:r>
            <a:r>
              <a:rPr lang="zh-CN" altLang="zh-CN" dirty="0"/>
              <a:t>应该利用</a:t>
            </a:r>
            <a:r>
              <a:rPr lang="en-US" altLang="zh-CN" dirty="0"/>
              <a:t>“</a:t>
            </a:r>
            <a:r>
              <a:rPr lang="zh-CN" altLang="zh-CN" dirty="0"/>
              <a:t>∧</a:t>
            </a:r>
            <a:r>
              <a:rPr lang="en-US" altLang="zh-CN" dirty="0"/>
              <a:t>”</a:t>
            </a:r>
            <a:r>
              <a:rPr lang="zh-CN" altLang="zh-CN" dirty="0"/>
              <a:t>对</a:t>
            </a:r>
            <a:r>
              <a:rPr lang="en-US" altLang="zh-CN" dirty="0"/>
              <a:t>“</a:t>
            </a:r>
            <a:r>
              <a:rPr lang="zh-CN" altLang="zh-CN" dirty="0"/>
              <a:t>∨</a:t>
            </a:r>
            <a:r>
              <a:rPr lang="en-US" altLang="zh-CN" dirty="0"/>
              <a:t>”</a:t>
            </a:r>
            <a:r>
              <a:rPr lang="zh-CN" altLang="zh-CN" dirty="0"/>
              <a:t>的分配律</a:t>
            </a:r>
            <a:r>
              <a:rPr lang="zh-CN" altLang="en-US" dirty="0"/>
              <a:t>；</a:t>
            </a:r>
            <a:endParaRPr lang="en-US" altLang="zh-CN" dirty="0"/>
          </a:p>
          <a:p>
            <a:pPr marL="550862" indent="-285750">
              <a:lnSpc>
                <a:spcPct val="150000"/>
              </a:lnSpc>
              <a:buClr>
                <a:schemeClr val="accent6"/>
              </a:buClr>
              <a:buFont typeface="Wingdings" panose="05000000000000000000" pitchFamily="2" charset="2"/>
              <a:buChar char="Ø"/>
            </a:pPr>
            <a:r>
              <a:rPr lang="zh-CN" altLang="zh-CN" dirty="0"/>
              <a:t>若是求合取范式</a:t>
            </a:r>
            <a:r>
              <a:rPr lang="zh-CN" altLang="en-US" dirty="0"/>
              <a:t>，</a:t>
            </a:r>
            <a:r>
              <a:rPr lang="zh-CN" altLang="zh-CN" dirty="0"/>
              <a:t>应该利用</a:t>
            </a:r>
            <a:r>
              <a:rPr lang="en-US" altLang="zh-CN" dirty="0"/>
              <a:t>“</a:t>
            </a:r>
            <a:r>
              <a:rPr lang="zh-CN" altLang="zh-CN" dirty="0"/>
              <a:t>∨</a:t>
            </a:r>
            <a:r>
              <a:rPr lang="en-US" altLang="zh-CN" dirty="0"/>
              <a:t>”</a:t>
            </a:r>
            <a:r>
              <a:rPr lang="zh-CN" altLang="zh-CN" dirty="0"/>
              <a:t>对</a:t>
            </a:r>
            <a:r>
              <a:rPr lang="en-US" altLang="zh-CN" dirty="0"/>
              <a:t>“</a:t>
            </a:r>
            <a:r>
              <a:rPr lang="zh-CN" altLang="zh-CN" dirty="0"/>
              <a:t>∧</a:t>
            </a:r>
            <a:r>
              <a:rPr lang="en-US" altLang="zh-CN" dirty="0"/>
              <a:t>”</a:t>
            </a:r>
            <a:r>
              <a:rPr lang="zh-CN" altLang="zh-CN" dirty="0"/>
              <a:t>的分配律。</a:t>
            </a:r>
          </a:p>
        </p:txBody>
      </p:sp>
    </p:spTree>
    <p:extLst>
      <p:ext uri="{BB962C8B-B14F-4D97-AF65-F5344CB8AC3E}">
        <p14:creationId xmlns:p14="http://schemas.microsoft.com/office/powerpoint/2010/main" val="361543926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_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默认设计模板_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_2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_2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22878</TotalTime>
  <Words>14520</Words>
  <Application>Microsoft Office PowerPoint</Application>
  <PresentationFormat>自定义</PresentationFormat>
  <Paragraphs>1731</Paragraphs>
  <Slides>133</Slides>
  <Notes>113</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2</vt:i4>
      </vt:variant>
      <vt:variant>
        <vt:lpstr>幻灯片标题</vt:lpstr>
      </vt:variant>
      <vt:variant>
        <vt:i4>133</vt:i4>
      </vt:variant>
    </vt:vector>
  </HeadingPairs>
  <TitlesOfParts>
    <vt:vector size="151" baseType="lpstr">
      <vt:lpstr>等线</vt:lpstr>
      <vt:lpstr>仿宋</vt:lpstr>
      <vt:lpstr>黑体</vt:lpstr>
      <vt:lpstr>隶书</vt:lpstr>
      <vt:lpstr>宋体</vt:lpstr>
      <vt:lpstr>微软雅黑</vt:lpstr>
      <vt:lpstr>幼圆</vt:lpstr>
      <vt:lpstr>Arial</vt:lpstr>
      <vt:lpstr>Calibri</vt:lpstr>
      <vt:lpstr>Cambria Math</vt:lpstr>
      <vt:lpstr>Symbol</vt:lpstr>
      <vt:lpstr>Times New Roman</vt:lpstr>
      <vt:lpstr>Wingdings</vt:lpstr>
      <vt:lpstr>Wingdings 2</vt:lpstr>
      <vt:lpstr>默认设计模板</vt:lpstr>
      <vt:lpstr>默认设计模板_2</vt:lpstr>
      <vt:lpstr>工作表</vt:lpstr>
      <vt:lpstr>Worksheet</vt:lpstr>
      <vt:lpstr>PowerPoint 演示文稿</vt:lpstr>
      <vt:lpstr>引言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第一章 命题逻辑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wugang</cp:lastModifiedBy>
  <cp:revision>1134</cp:revision>
  <cp:lastPrinted>2024-09-08T07:48:35Z</cp:lastPrinted>
  <dcterms:created xsi:type="dcterms:W3CDTF">2013-01-25T01:44:00Z</dcterms:created>
  <dcterms:modified xsi:type="dcterms:W3CDTF">2024-09-22T04:31:43Z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2052-11.1.0.8806</vt:lpwstr>
  </property>
</Properties>
</file>